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913A"/>
    <a:srgbClr val="4A90C2"/>
    <a:srgbClr val="CADCFC"/>
    <a:srgbClr val="1A27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31" d="100"/>
          <a:sy n="131" d="100"/>
        </p:scale>
        <p:origin x="966"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7846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s://www.leadership-tools.com/"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http://www.leadership-tools.com/"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744"/>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B9913A"/>
          </a:solidFill>
          <a:ln/>
        </p:spPr>
        <p:txBody>
          <a:bodyPr/>
          <a:lstStyle/>
          <a:p>
            <a:endParaRPr lang="en-US"/>
          </a:p>
        </p:txBody>
      </p:sp>
      <p:sp>
        <p:nvSpPr>
          <p:cNvPr id="4" name="Text 1"/>
          <p:cNvSpPr/>
          <p:nvPr/>
        </p:nvSpPr>
        <p:spPr>
          <a:xfrm>
            <a:off x="387706" y="937260"/>
            <a:ext cx="5468112" cy="914400"/>
          </a:xfrm>
          <a:prstGeom prst="rect">
            <a:avLst/>
          </a:prstGeom>
          <a:noFill/>
          <a:ln/>
        </p:spPr>
        <p:txBody>
          <a:bodyPr wrap="square" lIns="0" tIns="0" rIns="0" bIns="0" rtlCol="0" anchor="ctr"/>
          <a:lstStyle/>
          <a:p>
            <a:pPr marL="0" indent="0">
              <a:buNone/>
            </a:pPr>
            <a:r>
              <a:rPr lang="en-US" sz="405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4-Block Succession Grid</a:t>
            </a:r>
            <a:endParaRPr lang="en-US" sz="405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ext 3"/>
          <p:cNvSpPr/>
          <p:nvPr/>
        </p:nvSpPr>
        <p:spPr>
          <a:xfrm>
            <a:off x="387706" y="1958645"/>
            <a:ext cx="4645152" cy="731520"/>
          </a:xfrm>
          <a:prstGeom prst="rect">
            <a:avLst/>
          </a:prstGeom>
          <a:noFill/>
          <a:ln/>
        </p:spPr>
        <p:txBody>
          <a:bodyPr wrap="square" lIns="0" tIns="0" rIns="0" bIns="0" rtlCol="0" anchor="ctr"/>
          <a:lstStyle/>
          <a:p>
            <a:pPr marL="0" indent="0">
              <a:lnSpc>
                <a:spcPct val="120000"/>
              </a:lnSpc>
              <a:buNone/>
            </a:pPr>
            <a:r>
              <a:rPr lang="en-US" sz="1600" i="1" dirty="0">
                <a:solidFill>
                  <a:srgbClr val="CADCFC"/>
                </a:solidFill>
                <a:latin typeface="+mj-lt"/>
                <a:ea typeface="Calibri" pitchFamily="34" charset="-122"/>
                <a:cs typeface="Calibri" pitchFamily="34" charset="-120"/>
              </a:rPr>
              <a:t>A Visual Tool for Assessing</a:t>
            </a:r>
            <a:endParaRPr lang="en-US" sz="1600" i="1" dirty="0">
              <a:solidFill>
                <a:srgbClr val="CADCFC"/>
              </a:solidFill>
              <a:latin typeface="+mj-lt"/>
            </a:endParaRPr>
          </a:p>
          <a:p>
            <a:pPr marL="0" indent="0">
              <a:lnSpc>
                <a:spcPct val="120000"/>
              </a:lnSpc>
              <a:buNone/>
            </a:pPr>
            <a:r>
              <a:rPr lang="en-US" sz="1600" i="1" dirty="0">
                <a:solidFill>
                  <a:srgbClr val="CADCFC"/>
                </a:solidFill>
                <a:latin typeface="+mj-lt"/>
                <a:ea typeface="Calibri" pitchFamily="34" charset="-122"/>
                <a:cs typeface="Calibri" pitchFamily="34" charset="-120"/>
              </a:rPr>
              <a:t>Performance and Potential</a:t>
            </a:r>
            <a:endParaRPr lang="en-US" sz="1600" i="1" dirty="0">
              <a:solidFill>
                <a:srgbClr val="CADCFC"/>
              </a:solidFill>
              <a:latin typeface="+mj-lt"/>
            </a:endParaRPr>
          </a:p>
        </p:txBody>
      </p:sp>
      <p:sp>
        <p:nvSpPr>
          <p:cNvPr id="7" name="Text 4"/>
          <p:cNvSpPr/>
          <p:nvPr/>
        </p:nvSpPr>
        <p:spPr>
          <a:xfrm>
            <a:off x="387706" y="2835097"/>
            <a:ext cx="6400800" cy="320040"/>
          </a:xfrm>
          <a:prstGeom prst="rect">
            <a:avLst/>
          </a:prstGeom>
          <a:noFill/>
          <a:ln/>
        </p:spPr>
        <p:txBody>
          <a:bodyPr wrap="square" lIns="0" tIns="0" rIns="0" bIns="0" rtlCol="0" anchor="ctr"/>
          <a:lstStyle/>
          <a:p>
            <a:pPr marL="0" indent="0">
              <a:buNone/>
            </a:pPr>
            <a:r>
              <a:rPr lang="en-US" sz="1300" i="1" dirty="0">
                <a:solidFill>
                  <a:srgbClr val="B9913A"/>
                </a:solidFill>
                <a:latin typeface="Calibri" pitchFamily="34" charset="0"/>
                <a:ea typeface="Calibri" pitchFamily="34" charset="-122"/>
                <a:cs typeface="Calibri" pitchFamily="34" charset="-120"/>
              </a:rPr>
              <a:t>Performance  ·  Potential  ·  Development  ·  Succession</a:t>
            </a:r>
            <a:endParaRPr lang="en-US" sz="1300" dirty="0"/>
          </a:p>
        </p:txBody>
      </p:sp>
      <p:sp>
        <p:nvSpPr>
          <p:cNvPr id="8" name="Shape 5"/>
          <p:cNvSpPr/>
          <p:nvPr/>
        </p:nvSpPr>
        <p:spPr>
          <a:xfrm>
            <a:off x="387706" y="3300070"/>
            <a:ext cx="1920240" cy="502920"/>
          </a:xfrm>
          <a:prstGeom prst="rect">
            <a:avLst/>
          </a:prstGeom>
          <a:solidFill>
            <a:srgbClr val="CADCFC"/>
          </a:solidFill>
          <a:ln/>
          <a:effectLst>
            <a:outerShdw blurRad="50800" dist="25400" dir="8100000" algn="bl" rotWithShape="0">
              <a:srgbClr val="000000">
                <a:alpha val="12000"/>
              </a:srgbClr>
            </a:outerShdw>
          </a:effectLst>
        </p:spPr>
        <p:txBody>
          <a:bodyPr/>
          <a:lstStyle/>
          <a:p>
            <a:endParaRPr lang="en-US"/>
          </a:p>
        </p:txBody>
      </p:sp>
      <p:sp>
        <p:nvSpPr>
          <p:cNvPr id="9" name="Text 6"/>
          <p:cNvSpPr/>
          <p:nvPr/>
        </p:nvSpPr>
        <p:spPr>
          <a:xfrm>
            <a:off x="387706" y="3300070"/>
            <a:ext cx="1920240" cy="502920"/>
          </a:xfrm>
          <a:prstGeom prst="rect">
            <a:avLst/>
          </a:prstGeom>
          <a:noFill/>
          <a:ln/>
        </p:spPr>
        <p:txBody>
          <a:bodyPr wrap="square" lIns="0" tIns="0" rIns="0" bIns="0" rtlCol="0" anchor="ctr"/>
          <a:lstStyle/>
          <a:p>
            <a:pPr marL="0" indent="0" algn="ctr">
              <a:lnSpc>
                <a:spcPct val="110000"/>
              </a:lnSpc>
              <a:buNone/>
            </a:pPr>
            <a:r>
              <a:rPr lang="en-US" sz="900" b="1" dirty="0">
                <a:solidFill>
                  <a:srgbClr val="1A2744"/>
                </a:solidFill>
                <a:latin typeface="Calibri" pitchFamily="34" charset="0"/>
                <a:ea typeface="Calibri" pitchFamily="34" charset="-122"/>
                <a:cs typeface="Calibri" pitchFamily="34" charset="-120"/>
              </a:rPr>
              <a:t>High Performance</a:t>
            </a:r>
            <a:endParaRPr lang="en-US" sz="900" dirty="0">
              <a:solidFill>
                <a:srgbClr val="1A2744"/>
              </a:solidFill>
            </a:endParaRPr>
          </a:p>
          <a:p>
            <a:pPr marL="0" indent="0" algn="ctr">
              <a:lnSpc>
                <a:spcPct val="110000"/>
              </a:lnSpc>
              <a:buNone/>
            </a:pPr>
            <a:r>
              <a:rPr lang="en-US" sz="900" b="1" dirty="0">
                <a:solidFill>
                  <a:srgbClr val="1A2744"/>
                </a:solidFill>
                <a:latin typeface="Calibri" pitchFamily="34" charset="0"/>
                <a:ea typeface="Calibri" pitchFamily="34" charset="-122"/>
                <a:cs typeface="Calibri" pitchFamily="34" charset="-120"/>
              </a:rPr>
              <a:t>High Potential</a:t>
            </a:r>
            <a:endParaRPr lang="en-US" sz="900" dirty="0">
              <a:solidFill>
                <a:srgbClr val="1A2744"/>
              </a:solidFill>
            </a:endParaRPr>
          </a:p>
        </p:txBody>
      </p:sp>
      <p:sp>
        <p:nvSpPr>
          <p:cNvPr id="10" name="Shape 7"/>
          <p:cNvSpPr/>
          <p:nvPr/>
        </p:nvSpPr>
        <p:spPr>
          <a:xfrm>
            <a:off x="2445106" y="3300070"/>
            <a:ext cx="1920240" cy="502920"/>
          </a:xfrm>
          <a:prstGeom prst="rect">
            <a:avLst/>
          </a:prstGeom>
          <a:solidFill>
            <a:srgbClr val="4A90C2"/>
          </a:solidFill>
          <a:ln/>
          <a:effectLst>
            <a:outerShdw blurRad="50800" dist="25400" dir="8100000" algn="bl" rotWithShape="0">
              <a:srgbClr val="000000">
                <a:alpha val="12000"/>
              </a:srgbClr>
            </a:outerShdw>
          </a:effectLst>
        </p:spPr>
        <p:txBody>
          <a:bodyPr/>
          <a:lstStyle/>
          <a:p>
            <a:endParaRPr lang="en-US"/>
          </a:p>
        </p:txBody>
      </p:sp>
      <p:sp>
        <p:nvSpPr>
          <p:cNvPr id="11" name="Text 8"/>
          <p:cNvSpPr/>
          <p:nvPr/>
        </p:nvSpPr>
        <p:spPr>
          <a:xfrm>
            <a:off x="2445106" y="3300070"/>
            <a:ext cx="1920240" cy="502920"/>
          </a:xfrm>
          <a:prstGeom prst="rect">
            <a:avLst/>
          </a:prstGeom>
          <a:noFill/>
          <a:ln/>
        </p:spPr>
        <p:txBody>
          <a:bodyPr wrap="square" lIns="0" tIns="0" rIns="0" bIns="0" rtlCol="0" anchor="ctr"/>
          <a:lstStyle/>
          <a:p>
            <a:pPr marL="0" indent="0" algn="ctr">
              <a:lnSpc>
                <a:spcPct val="110000"/>
              </a:lnSpc>
              <a:buNone/>
            </a:pPr>
            <a:r>
              <a:rPr lang="en-US" sz="900" b="1" dirty="0">
                <a:solidFill>
                  <a:srgbClr val="FFFFFF"/>
                </a:solidFill>
                <a:latin typeface="Calibri" pitchFamily="34" charset="0"/>
                <a:ea typeface="Calibri" pitchFamily="34" charset="-122"/>
                <a:cs typeface="Calibri" pitchFamily="34" charset="-120"/>
              </a:rPr>
              <a:t>High Performance</a:t>
            </a:r>
            <a:endParaRPr lang="en-US" sz="900" dirty="0"/>
          </a:p>
          <a:p>
            <a:pPr marL="0" indent="0" algn="ctr">
              <a:lnSpc>
                <a:spcPct val="110000"/>
              </a:lnSpc>
              <a:buNone/>
            </a:pPr>
            <a:r>
              <a:rPr lang="en-US" sz="900" b="1" dirty="0">
                <a:solidFill>
                  <a:srgbClr val="FFFFFF"/>
                </a:solidFill>
                <a:latin typeface="Calibri" pitchFamily="34" charset="0"/>
                <a:ea typeface="Calibri" pitchFamily="34" charset="-122"/>
                <a:cs typeface="Calibri" pitchFamily="34" charset="-120"/>
              </a:rPr>
              <a:t>Low Potential</a:t>
            </a:r>
            <a:endParaRPr lang="en-US" sz="900" dirty="0"/>
          </a:p>
        </p:txBody>
      </p:sp>
      <p:sp>
        <p:nvSpPr>
          <p:cNvPr id="12" name="Shape 9"/>
          <p:cNvSpPr/>
          <p:nvPr/>
        </p:nvSpPr>
        <p:spPr>
          <a:xfrm>
            <a:off x="4502506" y="3300070"/>
            <a:ext cx="1920240" cy="502920"/>
          </a:xfrm>
          <a:prstGeom prst="rect">
            <a:avLst/>
          </a:prstGeom>
          <a:solidFill>
            <a:srgbClr val="2E7D4F"/>
          </a:solidFill>
          <a:ln/>
          <a:effectLst>
            <a:outerShdw blurRad="50800" dist="25400" dir="8100000" algn="bl" rotWithShape="0">
              <a:srgbClr val="000000">
                <a:alpha val="12000"/>
              </a:srgbClr>
            </a:outerShdw>
          </a:effectLst>
        </p:spPr>
        <p:txBody>
          <a:bodyPr/>
          <a:lstStyle/>
          <a:p>
            <a:endParaRPr lang="en-US"/>
          </a:p>
        </p:txBody>
      </p:sp>
      <p:sp>
        <p:nvSpPr>
          <p:cNvPr id="13" name="Text 10"/>
          <p:cNvSpPr/>
          <p:nvPr/>
        </p:nvSpPr>
        <p:spPr>
          <a:xfrm>
            <a:off x="4502506" y="3300070"/>
            <a:ext cx="1920240" cy="502920"/>
          </a:xfrm>
          <a:prstGeom prst="rect">
            <a:avLst/>
          </a:prstGeom>
          <a:noFill/>
          <a:ln/>
        </p:spPr>
        <p:txBody>
          <a:bodyPr wrap="square" lIns="0" tIns="0" rIns="0" bIns="0" rtlCol="0" anchor="ctr"/>
          <a:lstStyle/>
          <a:p>
            <a:pPr marL="0" indent="0" algn="ctr">
              <a:lnSpc>
                <a:spcPct val="110000"/>
              </a:lnSpc>
              <a:buNone/>
            </a:pPr>
            <a:r>
              <a:rPr lang="en-US" sz="900" b="1" dirty="0">
                <a:solidFill>
                  <a:srgbClr val="FFFFFF"/>
                </a:solidFill>
                <a:latin typeface="Calibri" pitchFamily="34" charset="0"/>
                <a:ea typeface="Calibri" pitchFamily="34" charset="-122"/>
                <a:cs typeface="Calibri" pitchFamily="34" charset="-120"/>
              </a:rPr>
              <a:t>Low Performance</a:t>
            </a:r>
            <a:endParaRPr lang="en-US" sz="900" dirty="0"/>
          </a:p>
          <a:p>
            <a:pPr marL="0" indent="0" algn="ctr">
              <a:lnSpc>
                <a:spcPct val="110000"/>
              </a:lnSpc>
              <a:buNone/>
            </a:pPr>
            <a:r>
              <a:rPr lang="en-US" sz="900" b="1" dirty="0">
                <a:solidFill>
                  <a:srgbClr val="FFFFFF"/>
                </a:solidFill>
                <a:latin typeface="Calibri" pitchFamily="34" charset="0"/>
                <a:ea typeface="Calibri" pitchFamily="34" charset="-122"/>
                <a:cs typeface="Calibri" pitchFamily="34" charset="-120"/>
              </a:rPr>
              <a:t>High Potential</a:t>
            </a:r>
            <a:endParaRPr lang="en-US" sz="900" dirty="0"/>
          </a:p>
        </p:txBody>
      </p:sp>
      <p:sp>
        <p:nvSpPr>
          <p:cNvPr id="14" name="Shape 11"/>
          <p:cNvSpPr/>
          <p:nvPr/>
        </p:nvSpPr>
        <p:spPr>
          <a:xfrm>
            <a:off x="6559906" y="3300070"/>
            <a:ext cx="1920240" cy="502920"/>
          </a:xfrm>
          <a:prstGeom prst="rect">
            <a:avLst/>
          </a:prstGeom>
          <a:solidFill>
            <a:srgbClr val="6B4C9A"/>
          </a:solidFill>
          <a:ln/>
          <a:effectLst>
            <a:outerShdw blurRad="50800" dist="25400" dir="8100000" algn="bl" rotWithShape="0">
              <a:srgbClr val="000000">
                <a:alpha val="12000"/>
              </a:srgbClr>
            </a:outerShdw>
          </a:effectLst>
        </p:spPr>
        <p:txBody>
          <a:bodyPr/>
          <a:lstStyle/>
          <a:p>
            <a:endParaRPr lang="en-US"/>
          </a:p>
        </p:txBody>
      </p:sp>
      <p:sp>
        <p:nvSpPr>
          <p:cNvPr id="15" name="Text 12"/>
          <p:cNvSpPr/>
          <p:nvPr/>
        </p:nvSpPr>
        <p:spPr>
          <a:xfrm>
            <a:off x="6559906" y="3300070"/>
            <a:ext cx="1920240" cy="502920"/>
          </a:xfrm>
          <a:prstGeom prst="rect">
            <a:avLst/>
          </a:prstGeom>
          <a:noFill/>
          <a:ln/>
        </p:spPr>
        <p:txBody>
          <a:bodyPr wrap="square" lIns="0" tIns="0" rIns="0" bIns="0" rtlCol="0" anchor="ctr"/>
          <a:lstStyle/>
          <a:p>
            <a:pPr marL="0" indent="0" algn="ctr">
              <a:lnSpc>
                <a:spcPct val="110000"/>
              </a:lnSpc>
              <a:buNone/>
            </a:pPr>
            <a:r>
              <a:rPr lang="en-US" sz="900" b="1" dirty="0">
                <a:solidFill>
                  <a:srgbClr val="FFFFFF"/>
                </a:solidFill>
                <a:latin typeface="Calibri" pitchFamily="34" charset="0"/>
                <a:ea typeface="Calibri" pitchFamily="34" charset="-122"/>
                <a:cs typeface="Calibri" pitchFamily="34" charset="-120"/>
              </a:rPr>
              <a:t>Low Performance</a:t>
            </a:r>
            <a:endParaRPr lang="en-US" sz="900" dirty="0"/>
          </a:p>
          <a:p>
            <a:pPr marL="0" indent="0" algn="ctr">
              <a:lnSpc>
                <a:spcPct val="110000"/>
              </a:lnSpc>
              <a:buNone/>
            </a:pPr>
            <a:r>
              <a:rPr lang="en-US" sz="900" b="1" dirty="0">
                <a:solidFill>
                  <a:srgbClr val="FFFFFF"/>
                </a:solidFill>
                <a:latin typeface="Calibri" pitchFamily="34" charset="0"/>
                <a:ea typeface="Calibri" pitchFamily="34" charset="-122"/>
                <a:cs typeface="Calibri" pitchFamily="34" charset="-120"/>
              </a:rPr>
              <a:t>Low Potential</a:t>
            </a:r>
            <a:endParaRPr lang="en-US" sz="900" dirty="0"/>
          </a:p>
        </p:txBody>
      </p:sp>
      <p:sp>
        <p:nvSpPr>
          <p:cNvPr id="16" name="Text 13"/>
          <p:cNvSpPr/>
          <p:nvPr/>
        </p:nvSpPr>
        <p:spPr>
          <a:xfrm>
            <a:off x="387706" y="4443070"/>
            <a:ext cx="8046720" cy="502920"/>
          </a:xfrm>
          <a:prstGeom prst="rect">
            <a:avLst/>
          </a:prstGeom>
          <a:noFill/>
          <a:ln/>
        </p:spPr>
        <p:txBody>
          <a:bodyPr wrap="square" lIns="0" tIns="0" rIns="0" bIns="0" rtlCol="0" anchor="ctr"/>
          <a:lstStyle/>
          <a:p>
            <a:pPr marL="0" indent="0">
              <a:lnSpc>
                <a:spcPct val="120000"/>
              </a:lnSpc>
              <a:buNone/>
            </a:pPr>
            <a:r>
              <a:rPr lang="en-US" sz="1000" dirty="0">
                <a:solidFill>
                  <a:srgbClr val="CADCFC"/>
                </a:solidFill>
                <a:latin typeface="Calibri" pitchFamily="34" charset="0"/>
                <a:ea typeface="Calibri" pitchFamily="34" charset="-122"/>
                <a:cs typeface="Calibri" pitchFamily="34" charset="-120"/>
              </a:rPr>
              <a:t>Tip: Use this template after completing a Succession Planning Review for each team member. The review provides the evidence you need for a fair, thoughtful placement on the grid.</a:t>
            </a:r>
            <a:endParaRPr lang="en-US" sz="1000" dirty="0"/>
          </a:p>
        </p:txBody>
      </p:sp>
      <p:sp>
        <p:nvSpPr>
          <p:cNvPr id="17" name="Shape 2">
            <a:extLst>
              <a:ext uri="{FF2B5EF4-FFF2-40B4-BE49-F238E27FC236}">
                <a16:creationId xmlns:a16="http://schemas.microsoft.com/office/drawing/2014/main" id="{A223D6D8-2930-81EB-2058-5FE8B5CC83C3}"/>
              </a:ext>
            </a:extLst>
          </p:cNvPr>
          <p:cNvSpPr/>
          <p:nvPr/>
        </p:nvSpPr>
        <p:spPr>
          <a:xfrm>
            <a:off x="387706" y="1802280"/>
            <a:ext cx="4467860" cy="45719"/>
          </a:xfrm>
          <a:prstGeom prst="rect">
            <a:avLst/>
          </a:prstGeom>
          <a:solidFill>
            <a:srgbClr val="B9913A"/>
          </a:solidFill>
          <a:ln/>
        </p:spPr>
        <p:txBody>
          <a:bodyPr/>
          <a:lstStyle/>
          <a:p>
            <a:endParaRPr lang="en-US"/>
          </a:p>
        </p:txBody>
      </p:sp>
      <p:pic>
        <p:nvPicPr>
          <p:cNvPr id="18" name="Image 0">
            <a:hlinkClick r:id="rId3"/>
            <a:extLst>
              <a:ext uri="{FF2B5EF4-FFF2-40B4-BE49-F238E27FC236}">
                <a16:creationId xmlns:a16="http://schemas.microsoft.com/office/drawing/2014/main" id="{5B545554-5706-704C-0303-82EE0D586C3B}"/>
              </a:ext>
            </a:extLst>
          </p:cNvPr>
          <p:cNvPicPr>
            <a:picLocks noChangeAspect="1"/>
          </p:cNvPicPr>
          <p:nvPr/>
        </p:nvPicPr>
        <p:blipFill>
          <a:blip r:embed="rId4"/>
          <a:srcRect/>
          <a:stretch/>
        </p:blipFill>
        <p:spPr>
          <a:xfrm>
            <a:off x="6015446" y="250720"/>
            <a:ext cx="2984660" cy="42136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A2744"/>
          </a:solidFill>
          <a:ln/>
        </p:spPr>
        <p:txBody>
          <a:bodyPr/>
          <a:lstStyle/>
          <a:p>
            <a:endParaRPr lang="en-US"/>
          </a:p>
        </p:txBody>
      </p:sp>
      <p:sp>
        <p:nvSpPr>
          <p:cNvPr id="3" name="Text 1"/>
          <p:cNvSpPr/>
          <p:nvPr/>
        </p:nvSpPr>
        <p:spPr>
          <a:xfrm>
            <a:off x="274320" y="0"/>
            <a:ext cx="6583680" cy="640080"/>
          </a:xfrm>
          <a:prstGeom prst="rect">
            <a:avLst/>
          </a:prstGeom>
          <a:noFill/>
          <a:ln/>
        </p:spPr>
        <p:txBody>
          <a:bodyPr wrap="square" lIns="0" tIns="0" rIns="0" bIns="0" rtlCol="0" anchor="ctr"/>
          <a:lstStyle/>
          <a:p>
            <a:pPr marL="0" indent="0">
              <a:buNone/>
            </a:pPr>
            <a:r>
              <a:rPr lang="en-US" sz="24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How to Use This Template</a:t>
            </a: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Shape 2"/>
          <p:cNvSpPr/>
          <p:nvPr/>
        </p:nvSpPr>
        <p:spPr>
          <a:xfrm>
            <a:off x="0" y="640080"/>
            <a:ext cx="9144000" cy="32004"/>
          </a:xfrm>
          <a:prstGeom prst="rect">
            <a:avLst/>
          </a:prstGeom>
          <a:solidFill>
            <a:srgbClr val="B9913A"/>
          </a:solidFill>
          <a:ln/>
        </p:spPr>
        <p:txBody>
          <a:bodyPr/>
          <a:lstStyle/>
          <a:p>
            <a:endParaRPr lang="en-US"/>
          </a:p>
        </p:txBody>
      </p:sp>
      <p:sp>
        <p:nvSpPr>
          <p:cNvPr id="6" name="Text 3"/>
          <p:cNvSpPr/>
          <p:nvPr/>
        </p:nvSpPr>
        <p:spPr>
          <a:xfrm>
            <a:off x="292608" y="911657"/>
            <a:ext cx="5486400" cy="274320"/>
          </a:xfrm>
          <a:prstGeom prst="rect">
            <a:avLst/>
          </a:prstGeom>
          <a:noFill/>
          <a:ln/>
        </p:spPr>
        <p:txBody>
          <a:bodyPr wrap="square" lIns="0" tIns="0" rIns="0" bIns="0" rtlCol="0" anchor="ctr"/>
          <a:lstStyle/>
          <a:p>
            <a:pPr marL="0" indent="0">
              <a:buNone/>
            </a:pPr>
            <a:r>
              <a:rPr lang="en-US" sz="1100" i="1" dirty="0">
                <a:solidFill>
                  <a:srgbClr val="666666"/>
                </a:solidFill>
                <a:latin typeface="Calibri" pitchFamily="34" charset="0"/>
                <a:ea typeface="Calibri" pitchFamily="34" charset="-122"/>
                <a:cs typeface="Calibri" pitchFamily="34" charset="-120"/>
              </a:rPr>
              <a:t>Four steps to assess your team's bench strength.</a:t>
            </a:r>
            <a:endParaRPr lang="en-US" sz="1100" dirty="0"/>
          </a:p>
        </p:txBody>
      </p:sp>
      <p:sp>
        <p:nvSpPr>
          <p:cNvPr id="7" name="Shape 4"/>
          <p:cNvSpPr/>
          <p:nvPr/>
        </p:nvSpPr>
        <p:spPr>
          <a:xfrm>
            <a:off x="301751" y="1410005"/>
            <a:ext cx="4116629" cy="14173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8" name="Shape 5"/>
          <p:cNvSpPr/>
          <p:nvPr/>
        </p:nvSpPr>
        <p:spPr>
          <a:xfrm>
            <a:off x="301752" y="1410005"/>
            <a:ext cx="329330" cy="1417320"/>
          </a:xfrm>
          <a:prstGeom prst="rect">
            <a:avLst/>
          </a:prstGeom>
          <a:solidFill>
            <a:srgbClr val="1A2744"/>
          </a:solidFill>
          <a:ln/>
        </p:spPr>
        <p:txBody>
          <a:bodyPr/>
          <a:lstStyle/>
          <a:p>
            <a:endParaRPr lang="en-US"/>
          </a:p>
        </p:txBody>
      </p:sp>
      <p:sp>
        <p:nvSpPr>
          <p:cNvPr id="9" name="Text 6"/>
          <p:cNvSpPr/>
          <p:nvPr/>
        </p:nvSpPr>
        <p:spPr>
          <a:xfrm>
            <a:off x="315468" y="1937614"/>
            <a:ext cx="300272" cy="365760"/>
          </a:xfrm>
          <a:prstGeom prst="rect">
            <a:avLst/>
          </a:prstGeom>
          <a:noFill/>
          <a:ln/>
        </p:spPr>
        <p:txBody>
          <a:bodyPr wrap="square" lIns="0" tIns="0" rIns="0" bIns="0" rtlCol="0" anchor="ctr"/>
          <a:lstStyle/>
          <a:p>
            <a:pPr marL="0" indent="0" algn="ctr">
              <a:buNone/>
            </a:pPr>
            <a:r>
              <a:rPr lang="en-US" sz="1400" b="1" dirty="0">
                <a:solidFill>
                  <a:srgbClr val="B9913A"/>
                </a:solidFill>
                <a:latin typeface="Calibri" pitchFamily="34" charset="0"/>
                <a:ea typeface="Calibri" pitchFamily="34" charset="-122"/>
                <a:cs typeface="Calibri" pitchFamily="34" charset="-120"/>
              </a:rPr>
              <a:t>1</a:t>
            </a:r>
            <a:endParaRPr lang="en-US" sz="1400" dirty="0"/>
          </a:p>
        </p:txBody>
      </p:sp>
      <p:sp>
        <p:nvSpPr>
          <p:cNvPr id="10" name="Text 7"/>
          <p:cNvSpPr/>
          <p:nvPr/>
        </p:nvSpPr>
        <p:spPr>
          <a:xfrm>
            <a:off x="777240" y="1519733"/>
            <a:ext cx="3438596" cy="292608"/>
          </a:xfrm>
          <a:prstGeom prst="rect">
            <a:avLst/>
          </a:prstGeom>
          <a:noFill/>
          <a:ln/>
        </p:spPr>
        <p:txBody>
          <a:bodyPr wrap="square" lIns="0" tIns="0" rIns="0" bIns="0" rtlCol="0" anchor="ctr"/>
          <a:lstStyle/>
          <a:p>
            <a:pPr marL="0" indent="0">
              <a:buNone/>
            </a:pPr>
            <a:r>
              <a:rPr lang="en-US" sz="1100" b="1" dirty="0">
                <a:solidFill>
                  <a:srgbClr val="3E3E42"/>
                </a:solidFill>
                <a:latin typeface="Calibri" pitchFamily="34" charset="0"/>
                <a:ea typeface="Calibri" pitchFamily="34" charset="-122"/>
                <a:cs typeface="Calibri" pitchFamily="34" charset="-120"/>
              </a:rPr>
              <a:t>Complete the Succession Review First</a:t>
            </a:r>
            <a:endParaRPr lang="en-US" sz="1100" dirty="0"/>
          </a:p>
        </p:txBody>
      </p:sp>
      <p:sp>
        <p:nvSpPr>
          <p:cNvPr id="11" name="Text 8"/>
          <p:cNvSpPr/>
          <p:nvPr/>
        </p:nvSpPr>
        <p:spPr>
          <a:xfrm>
            <a:off x="777240" y="1830629"/>
            <a:ext cx="3438596" cy="914400"/>
          </a:xfrm>
          <a:prstGeom prst="rect">
            <a:avLst/>
          </a:prstGeom>
          <a:noFill/>
          <a:ln/>
        </p:spPr>
        <p:txBody>
          <a:bodyPr wrap="square" lIns="0" tIns="0" rIns="0" bIns="0" rtlCol="0" anchor="t"/>
          <a:lstStyle/>
          <a:p>
            <a:pPr marL="0" indent="0">
              <a:lnSpc>
                <a:spcPct val="115000"/>
              </a:lnSpc>
              <a:buNone/>
            </a:pPr>
            <a:r>
              <a:rPr lang="en-US" sz="950" dirty="0">
                <a:solidFill>
                  <a:srgbClr val="444444"/>
                </a:solidFill>
                <a:latin typeface="Calibri" pitchFamily="34" charset="0"/>
                <a:ea typeface="Calibri" pitchFamily="34" charset="-122"/>
                <a:cs typeface="Calibri" pitchFamily="34" charset="-120"/>
              </a:rPr>
              <a:t>Before placing anyone on the grid, complete a Succession Planning Review for each team member. The review captures accomplishments, strengths, development needs, and future interest. This preparation leads to a more thoughtful, evidence-based discussion.</a:t>
            </a:r>
            <a:endParaRPr lang="en-US" sz="950" dirty="0"/>
          </a:p>
        </p:txBody>
      </p:sp>
      <p:sp>
        <p:nvSpPr>
          <p:cNvPr id="12" name="Shape 9"/>
          <p:cNvSpPr/>
          <p:nvPr/>
        </p:nvSpPr>
        <p:spPr>
          <a:xfrm>
            <a:off x="4711903" y="1410005"/>
            <a:ext cx="4116629" cy="14173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15" name="Text 12"/>
          <p:cNvSpPr/>
          <p:nvPr/>
        </p:nvSpPr>
        <p:spPr>
          <a:xfrm>
            <a:off x="5187392" y="1519733"/>
            <a:ext cx="3438596" cy="292608"/>
          </a:xfrm>
          <a:prstGeom prst="rect">
            <a:avLst/>
          </a:prstGeom>
          <a:noFill/>
          <a:ln/>
        </p:spPr>
        <p:txBody>
          <a:bodyPr wrap="square" lIns="0" tIns="0" rIns="0" bIns="0" rtlCol="0" anchor="ctr"/>
          <a:lstStyle/>
          <a:p>
            <a:pPr marL="0" indent="0">
              <a:buNone/>
            </a:pPr>
            <a:r>
              <a:rPr lang="en-US" sz="1100" b="1" dirty="0">
                <a:solidFill>
                  <a:srgbClr val="3E3E42"/>
                </a:solidFill>
                <a:latin typeface="Calibri" pitchFamily="34" charset="0"/>
                <a:ea typeface="Calibri" pitchFamily="34" charset="-122"/>
                <a:cs typeface="Calibri" pitchFamily="34" charset="-120"/>
              </a:rPr>
              <a:t>Plot Each Person on the Grid</a:t>
            </a:r>
            <a:endParaRPr lang="en-US" sz="1100" dirty="0"/>
          </a:p>
        </p:txBody>
      </p:sp>
      <p:sp>
        <p:nvSpPr>
          <p:cNvPr id="16" name="Text 13"/>
          <p:cNvSpPr/>
          <p:nvPr/>
        </p:nvSpPr>
        <p:spPr>
          <a:xfrm>
            <a:off x="5187392" y="1830629"/>
            <a:ext cx="3438596" cy="914400"/>
          </a:xfrm>
          <a:prstGeom prst="rect">
            <a:avLst/>
          </a:prstGeom>
          <a:noFill/>
          <a:ln/>
        </p:spPr>
        <p:txBody>
          <a:bodyPr wrap="square" lIns="0" tIns="0" rIns="0" bIns="0" rtlCol="0" anchor="t"/>
          <a:lstStyle/>
          <a:p>
            <a:pPr marL="0" indent="0">
              <a:lnSpc>
                <a:spcPct val="115000"/>
              </a:lnSpc>
              <a:buNone/>
            </a:pPr>
            <a:r>
              <a:rPr lang="en-US" sz="950" dirty="0">
                <a:solidFill>
                  <a:srgbClr val="444444"/>
                </a:solidFill>
                <a:latin typeface="Calibri" pitchFamily="34" charset="0"/>
                <a:ea typeface="Calibri" pitchFamily="34" charset="-122"/>
                <a:cs typeface="Calibri" pitchFamily="34" charset="-120"/>
              </a:rPr>
              <a:t>Using the review as your guide, place each team member on the 4-Block Grid based on your assessment of their current performance and future leadership potential. Be honest. The grid only works when it reflects reality.</a:t>
            </a:r>
            <a:endParaRPr lang="en-US" sz="950" dirty="0"/>
          </a:p>
        </p:txBody>
      </p:sp>
      <p:sp>
        <p:nvSpPr>
          <p:cNvPr id="17" name="Shape 14"/>
          <p:cNvSpPr/>
          <p:nvPr/>
        </p:nvSpPr>
        <p:spPr>
          <a:xfrm>
            <a:off x="301751" y="3010205"/>
            <a:ext cx="4116629" cy="14173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20" name="Text 17"/>
          <p:cNvSpPr/>
          <p:nvPr/>
        </p:nvSpPr>
        <p:spPr>
          <a:xfrm>
            <a:off x="777240" y="3119933"/>
            <a:ext cx="3438596" cy="292608"/>
          </a:xfrm>
          <a:prstGeom prst="rect">
            <a:avLst/>
          </a:prstGeom>
          <a:noFill/>
          <a:ln/>
        </p:spPr>
        <p:txBody>
          <a:bodyPr wrap="square" lIns="0" tIns="0" rIns="0" bIns="0" rtlCol="0" anchor="ctr"/>
          <a:lstStyle/>
          <a:p>
            <a:pPr marL="0" indent="0">
              <a:buNone/>
            </a:pPr>
            <a:r>
              <a:rPr lang="en-US" sz="1100" b="1" dirty="0">
                <a:solidFill>
                  <a:srgbClr val="3E3E42"/>
                </a:solidFill>
                <a:latin typeface="Calibri" pitchFamily="34" charset="0"/>
                <a:ea typeface="Calibri" pitchFamily="34" charset="-122"/>
                <a:cs typeface="Calibri" pitchFamily="34" charset="-120"/>
              </a:rPr>
              <a:t>Use the Reference Guide</a:t>
            </a:r>
            <a:endParaRPr lang="en-US" sz="1100" dirty="0"/>
          </a:p>
        </p:txBody>
      </p:sp>
      <p:sp>
        <p:nvSpPr>
          <p:cNvPr id="21" name="Text 18"/>
          <p:cNvSpPr/>
          <p:nvPr/>
        </p:nvSpPr>
        <p:spPr>
          <a:xfrm>
            <a:off x="777240" y="3430829"/>
            <a:ext cx="3438596" cy="914400"/>
          </a:xfrm>
          <a:prstGeom prst="rect">
            <a:avLst/>
          </a:prstGeom>
          <a:noFill/>
          <a:ln/>
        </p:spPr>
        <p:txBody>
          <a:bodyPr wrap="square" lIns="0" tIns="0" rIns="0" bIns="0" rtlCol="0" anchor="t"/>
          <a:lstStyle/>
          <a:p>
            <a:pPr marL="0" indent="0">
              <a:lnSpc>
                <a:spcPct val="115000"/>
              </a:lnSpc>
              <a:buNone/>
            </a:pPr>
            <a:r>
              <a:rPr lang="en-US" sz="950" dirty="0">
                <a:solidFill>
                  <a:srgbClr val="444444"/>
                </a:solidFill>
                <a:latin typeface="Calibri" pitchFamily="34" charset="0"/>
                <a:ea typeface="Calibri" pitchFamily="34" charset="-122"/>
                <a:cs typeface="Calibri" pitchFamily="34" charset="-120"/>
              </a:rPr>
              <a:t>Review the quadrant descriptions on the Reference Guide slide to understand what each placement means. The guide includes recommended next steps for each category to help you move from assessment to action.</a:t>
            </a:r>
            <a:endParaRPr lang="en-US" sz="950" dirty="0"/>
          </a:p>
        </p:txBody>
      </p:sp>
      <p:sp>
        <p:nvSpPr>
          <p:cNvPr id="22" name="Shape 19"/>
          <p:cNvSpPr/>
          <p:nvPr/>
        </p:nvSpPr>
        <p:spPr>
          <a:xfrm>
            <a:off x="4711903" y="3010205"/>
            <a:ext cx="4116629" cy="14173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25" name="Text 22"/>
          <p:cNvSpPr/>
          <p:nvPr/>
        </p:nvSpPr>
        <p:spPr>
          <a:xfrm>
            <a:off x="5187392" y="3119933"/>
            <a:ext cx="3438596" cy="292608"/>
          </a:xfrm>
          <a:prstGeom prst="rect">
            <a:avLst/>
          </a:prstGeom>
          <a:noFill/>
          <a:ln/>
        </p:spPr>
        <p:txBody>
          <a:bodyPr wrap="square" lIns="0" tIns="0" rIns="0" bIns="0" rtlCol="0" anchor="ctr"/>
          <a:lstStyle/>
          <a:p>
            <a:pPr marL="0" indent="0">
              <a:buNone/>
            </a:pPr>
            <a:r>
              <a:rPr lang="en-US" sz="1100" b="1" dirty="0">
                <a:solidFill>
                  <a:srgbClr val="3E3E42"/>
                </a:solidFill>
                <a:latin typeface="Calibri" pitchFamily="34" charset="0"/>
                <a:ea typeface="Calibri" pitchFamily="34" charset="-122"/>
                <a:cs typeface="Calibri" pitchFamily="34" charset="-120"/>
              </a:rPr>
              <a:t>Build Development Plans</a:t>
            </a:r>
            <a:endParaRPr lang="en-US" sz="1100" dirty="0"/>
          </a:p>
        </p:txBody>
      </p:sp>
      <p:sp>
        <p:nvSpPr>
          <p:cNvPr id="26" name="Text 23"/>
          <p:cNvSpPr/>
          <p:nvPr/>
        </p:nvSpPr>
        <p:spPr>
          <a:xfrm>
            <a:off x="5187392" y="3430829"/>
            <a:ext cx="3438596" cy="914400"/>
          </a:xfrm>
          <a:prstGeom prst="rect">
            <a:avLst/>
          </a:prstGeom>
          <a:noFill/>
          <a:ln/>
        </p:spPr>
        <p:txBody>
          <a:bodyPr wrap="square" lIns="0" tIns="0" rIns="0" bIns="0" rtlCol="0" anchor="t"/>
          <a:lstStyle/>
          <a:p>
            <a:pPr marL="0" indent="0">
              <a:lnSpc>
                <a:spcPct val="115000"/>
              </a:lnSpc>
              <a:buNone/>
            </a:pPr>
            <a:r>
              <a:rPr lang="en-US" sz="950" dirty="0">
                <a:solidFill>
                  <a:srgbClr val="444444"/>
                </a:solidFill>
                <a:latin typeface="Calibri" pitchFamily="34" charset="0"/>
                <a:ea typeface="Calibri" pitchFamily="34" charset="-122"/>
                <a:cs typeface="Calibri" pitchFamily="34" charset="-120"/>
              </a:rPr>
              <a:t>For each person on the grid, identify specific development actions. Stretch assignments, coaching conversations, cross-functional exposure, or performance correction. The grid tells you where people are. What matters most is what you do next.</a:t>
            </a:r>
            <a:endParaRPr lang="en-US" sz="950" dirty="0"/>
          </a:p>
        </p:txBody>
      </p:sp>
      <p:sp>
        <p:nvSpPr>
          <p:cNvPr id="27" name="Shape 5">
            <a:extLst>
              <a:ext uri="{FF2B5EF4-FFF2-40B4-BE49-F238E27FC236}">
                <a16:creationId xmlns:a16="http://schemas.microsoft.com/office/drawing/2014/main" id="{0D553CC2-03B5-64D3-A538-473BEC03159D}"/>
              </a:ext>
            </a:extLst>
          </p:cNvPr>
          <p:cNvSpPr/>
          <p:nvPr/>
        </p:nvSpPr>
        <p:spPr>
          <a:xfrm>
            <a:off x="4711904" y="1410005"/>
            <a:ext cx="329330" cy="1417320"/>
          </a:xfrm>
          <a:prstGeom prst="rect">
            <a:avLst/>
          </a:prstGeom>
          <a:solidFill>
            <a:srgbClr val="1A2744"/>
          </a:solidFill>
          <a:ln/>
        </p:spPr>
        <p:txBody>
          <a:bodyPr/>
          <a:lstStyle/>
          <a:p>
            <a:endParaRPr lang="en-US"/>
          </a:p>
        </p:txBody>
      </p:sp>
      <p:sp>
        <p:nvSpPr>
          <p:cNvPr id="28" name="Text 6">
            <a:extLst>
              <a:ext uri="{FF2B5EF4-FFF2-40B4-BE49-F238E27FC236}">
                <a16:creationId xmlns:a16="http://schemas.microsoft.com/office/drawing/2014/main" id="{AA766566-C2AB-3275-4853-AE27A646F67B}"/>
              </a:ext>
            </a:extLst>
          </p:cNvPr>
          <p:cNvSpPr/>
          <p:nvPr/>
        </p:nvSpPr>
        <p:spPr>
          <a:xfrm>
            <a:off x="4725620" y="1937614"/>
            <a:ext cx="300272" cy="365760"/>
          </a:xfrm>
          <a:prstGeom prst="rect">
            <a:avLst/>
          </a:prstGeom>
          <a:noFill/>
          <a:ln/>
        </p:spPr>
        <p:txBody>
          <a:bodyPr wrap="square" lIns="0" tIns="0" rIns="0" bIns="0" rtlCol="0" anchor="ctr"/>
          <a:lstStyle/>
          <a:p>
            <a:pPr marL="0" indent="0" algn="ctr">
              <a:buNone/>
            </a:pPr>
            <a:r>
              <a:rPr lang="en-US" sz="1400" b="1" dirty="0">
                <a:solidFill>
                  <a:srgbClr val="B9913A"/>
                </a:solidFill>
                <a:latin typeface="Calibri" pitchFamily="34" charset="0"/>
                <a:ea typeface="Calibri" pitchFamily="34" charset="-122"/>
                <a:cs typeface="Calibri" pitchFamily="34" charset="-120"/>
              </a:rPr>
              <a:t>2</a:t>
            </a:r>
            <a:endParaRPr lang="en-US" sz="1400" dirty="0"/>
          </a:p>
        </p:txBody>
      </p:sp>
      <p:sp>
        <p:nvSpPr>
          <p:cNvPr id="29" name="Shape 5">
            <a:extLst>
              <a:ext uri="{FF2B5EF4-FFF2-40B4-BE49-F238E27FC236}">
                <a16:creationId xmlns:a16="http://schemas.microsoft.com/office/drawing/2014/main" id="{B2DE8CAA-1244-59BB-392B-943076056376}"/>
              </a:ext>
            </a:extLst>
          </p:cNvPr>
          <p:cNvSpPr/>
          <p:nvPr/>
        </p:nvSpPr>
        <p:spPr>
          <a:xfrm>
            <a:off x="301752" y="3010205"/>
            <a:ext cx="329330" cy="1417320"/>
          </a:xfrm>
          <a:prstGeom prst="rect">
            <a:avLst/>
          </a:prstGeom>
          <a:solidFill>
            <a:srgbClr val="1A2744"/>
          </a:solidFill>
          <a:ln/>
        </p:spPr>
        <p:txBody>
          <a:bodyPr/>
          <a:lstStyle/>
          <a:p>
            <a:endParaRPr lang="en-US"/>
          </a:p>
        </p:txBody>
      </p:sp>
      <p:sp>
        <p:nvSpPr>
          <p:cNvPr id="30" name="Text 6">
            <a:extLst>
              <a:ext uri="{FF2B5EF4-FFF2-40B4-BE49-F238E27FC236}">
                <a16:creationId xmlns:a16="http://schemas.microsoft.com/office/drawing/2014/main" id="{496A5835-B236-2F37-FD8E-66FA87722655}"/>
              </a:ext>
            </a:extLst>
          </p:cNvPr>
          <p:cNvSpPr/>
          <p:nvPr/>
        </p:nvSpPr>
        <p:spPr>
          <a:xfrm>
            <a:off x="315468" y="3537814"/>
            <a:ext cx="300272" cy="365760"/>
          </a:xfrm>
          <a:prstGeom prst="rect">
            <a:avLst/>
          </a:prstGeom>
          <a:noFill/>
          <a:ln/>
        </p:spPr>
        <p:txBody>
          <a:bodyPr wrap="square" lIns="0" tIns="0" rIns="0" bIns="0" rtlCol="0" anchor="ctr"/>
          <a:lstStyle/>
          <a:p>
            <a:pPr marL="0" indent="0" algn="ctr">
              <a:buNone/>
            </a:pPr>
            <a:r>
              <a:rPr lang="en-US" sz="1400" b="1" dirty="0">
                <a:solidFill>
                  <a:srgbClr val="B9913A"/>
                </a:solidFill>
                <a:latin typeface="Calibri" pitchFamily="34" charset="0"/>
                <a:ea typeface="Calibri" pitchFamily="34" charset="-122"/>
                <a:cs typeface="Calibri" pitchFamily="34" charset="-120"/>
              </a:rPr>
              <a:t>3</a:t>
            </a:r>
            <a:endParaRPr lang="en-US" sz="1400" dirty="0"/>
          </a:p>
        </p:txBody>
      </p:sp>
      <p:sp>
        <p:nvSpPr>
          <p:cNvPr id="31" name="Shape 5">
            <a:extLst>
              <a:ext uri="{FF2B5EF4-FFF2-40B4-BE49-F238E27FC236}">
                <a16:creationId xmlns:a16="http://schemas.microsoft.com/office/drawing/2014/main" id="{FE20C1F4-5567-8112-7081-6BE43B2B8703}"/>
              </a:ext>
            </a:extLst>
          </p:cNvPr>
          <p:cNvSpPr/>
          <p:nvPr/>
        </p:nvSpPr>
        <p:spPr>
          <a:xfrm>
            <a:off x="4713428" y="3010205"/>
            <a:ext cx="329330" cy="1417320"/>
          </a:xfrm>
          <a:prstGeom prst="rect">
            <a:avLst/>
          </a:prstGeom>
          <a:solidFill>
            <a:srgbClr val="1A2744"/>
          </a:solidFill>
          <a:ln/>
        </p:spPr>
        <p:txBody>
          <a:bodyPr/>
          <a:lstStyle/>
          <a:p>
            <a:endParaRPr lang="en-US"/>
          </a:p>
        </p:txBody>
      </p:sp>
      <p:sp>
        <p:nvSpPr>
          <p:cNvPr id="32" name="Text 6">
            <a:extLst>
              <a:ext uri="{FF2B5EF4-FFF2-40B4-BE49-F238E27FC236}">
                <a16:creationId xmlns:a16="http://schemas.microsoft.com/office/drawing/2014/main" id="{C47ED1A7-2ED3-DE12-65F4-71737238C8B7}"/>
              </a:ext>
            </a:extLst>
          </p:cNvPr>
          <p:cNvSpPr/>
          <p:nvPr/>
        </p:nvSpPr>
        <p:spPr>
          <a:xfrm>
            <a:off x="4727144" y="3537814"/>
            <a:ext cx="300272" cy="365760"/>
          </a:xfrm>
          <a:prstGeom prst="rect">
            <a:avLst/>
          </a:prstGeom>
          <a:noFill/>
          <a:ln/>
        </p:spPr>
        <p:txBody>
          <a:bodyPr wrap="square" lIns="0" tIns="0" rIns="0" bIns="0" rtlCol="0" anchor="ctr"/>
          <a:lstStyle/>
          <a:p>
            <a:pPr marL="0" indent="0" algn="ctr">
              <a:buNone/>
            </a:pPr>
            <a:r>
              <a:rPr lang="en-US" sz="1400" b="1" dirty="0">
                <a:solidFill>
                  <a:srgbClr val="B9913A"/>
                </a:solidFill>
                <a:latin typeface="Calibri" pitchFamily="34" charset="0"/>
                <a:ea typeface="Calibri" pitchFamily="34" charset="-122"/>
                <a:cs typeface="Calibri" pitchFamily="34" charset="-120"/>
              </a:rPr>
              <a:t>4</a:t>
            </a:r>
            <a:endParaRPr lang="en-US" sz="1400" dirty="0"/>
          </a:p>
        </p:txBody>
      </p:sp>
      <p:pic>
        <p:nvPicPr>
          <p:cNvPr id="34" name="Image 0">
            <a:hlinkClick r:id="rId3"/>
            <a:extLst>
              <a:ext uri="{FF2B5EF4-FFF2-40B4-BE49-F238E27FC236}">
                <a16:creationId xmlns:a16="http://schemas.microsoft.com/office/drawing/2014/main" id="{A42647CC-339C-8CDD-A185-AAF0F3C02B74}"/>
              </a:ext>
            </a:extLst>
          </p:cNvPr>
          <p:cNvPicPr>
            <a:picLocks noChangeAspect="1"/>
          </p:cNvPicPr>
          <p:nvPr/>
        </p:nvPicPr>
        <p:blipFill>
          <a:blip r:embed="rId4"/>
          <a:srcRect/>
          <a:stretch/>
        </p:blipFill>
        <p:spPr>
          <a:xfrm>
            <a:off x="7137219" y="219169"/>
            <a:ext cx="1878197" cy="26515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8ECF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A2744"/>
          </a:solidFill>
          <a:ln/>
        </p:spPr>
        <p:txBody>
          <a:bodyPr/>
          <a:lstStyle/>
          <a:p>
            <a:endParaRPr lang="en-US"/>
          </a:p>
        </p:txBody>
      </p:sp>
      <p:sp>
        <p:nvSpPr>
          <p:cNvPr id="3" name="Text 1"/>
          <p:cNvSpPr/>
          <p:nvPr/>
        </p:nvSpPr>
        <p:spPr>
          <a:xfrm>
            <a:off x="457200" y="0"/>
            <a:ext cx="6400800" cy="640080"/>
          </a:xfrm>
          <a:prstGeom prst="rect">
            <a:avLst/>
          </a:prstGeom>
          <a:noFill/>
          <a:ln/>
        </p:spPr>
        <p:txBody>
          <a:bodyPr wrap="square" lIns="0" tIns="0" rIns="0" bIns="0" rtlCol="0" anchor="ctr"/>
          <a:lstStyle/>
          <a:p>
            <a:pPr marL="0" indent="0">
              <a:buNone/>
            </a:pPr>
            <a:r>
              <a:rPr lang="en-US" sz="24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4-Block Reference Guide</a:t>
            </a: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Shape 2"/>
          <p:cNvSpPr/>
          <p:nvPr/>
        </p:nvSpPr>
        <p:spPr>
          <a:xfrm>
            <a:off x="0" y="640080"/>
            <a:ext cx="9144000" cy="32004"/>
          </a:xfrm>
          <a:prstGeom prst="rect">
            <a:avLst/>
          </a:prstGeom>
          <a:solidFill>
            <a:srgbClr val="B9913A"/>
          </a:solidFill>
          <a:ln/>
        </p:spPr>
        <p:txBody>
          <a:bodyPr/>
          <a:lstStyle/>
          <a:p>
            <a:endParaRPr lang="en-US"/>
          </a:p>
        </p:txBody>
      </p:sp>
      <p:sp>
        <p:nvSpPr>
          <p:cNvPr id="6" name="Text 3"/>
          <p:cNvSpPr/>
          <p:nvPr/>
        </p:nvSpPr>
        <p:spPr>
          <a:xfrm rot="16200000">
            <a:off x="228600" y="1792224"/>
            <a:ext cx="777240" cy="365760"/>
          </a:xfrm>
          <a:prstGeom prst="rect">
            <a:avLst/>
          </a:prstGeom>
          <a:noFill/>
          <a:ln/>
        </p:spPr>
        <p:txBody>
          <a:bodyPr wrap="square" lIns="0" tIns="0" rIns="0" bIns="0" rtlCol="0" anchor="ctr"/>
          <a:lstStyle/>
          <a:p>
            <a:pPr marL="0" indent="0" algn="ctr">
              <a:buNone/>
            </a:pPr>
            <a:r>
              <a:rPr lang="en-US" sz="900" b="1" dirty="0">
                <a:solidFill>
                  <a:srgbClr val="3E3E42"/>
                </a:solidFill>
                <a:latin typeface="Calibri" pitchFamily="34" charset="0"/>
                <a:ea typeface="Calibri" pitchFamily="34" charset="-122"/>
                <a:cs typeface="Calibri" pitchFamily="34" charset="-120"/>
              </a:rPr>
              <a:t>High Performance</a:t>
            </a:r>
            <a:endParaRPr lang="en-US" sz="900" dirty="0"/>
          </a:p>
        </p:txBody>
      </p:sp>
      <p:sp>
        <p:nvSpPr>
          <p:cNvPr id="7" name="Text 4"/>
          <p:cNvSpPr/>
          <p:nvPr/>
        </p:nvSpPr>
        <p:spPr>
          <a:xfrm rot="16200000">
            <a:off x="228600" y="3694176"/>
            <a:ext cx="777240" cy="365760"/>
          </a:xfrm>
          <a:prstGeom prst="rect">
            <a:avLst/>
          </a:prstGeom>
          <a:noFill/>
          <a:ln/>
        </p:spPr>
        <p:txBody>
          <a:bodyPr wrap="square" lIns="0" tIns="0" rIns="0" bIns="0" rtlCol="0" anchor="ctr"/>
          <a:lstStyle/>
          <a:p>
            <a:pPr marL="0" indent="0" algn="ctr">
              <a:buNone/>
            </a:pPr>
            <a:r>
              <a:rPr lang="en-US" sz="900" b="1" dirty="0">
                <a:solidFill>
                  <a:srgbClr val="3E3E42"/>
                </a:solidFill>
                <a:latin typeface="Calibri" pitchFamily="34" charset="0"/>
                <a:ea typeface="Calibri" pitchFamily="34" charset="-122"/>
                <a:cs typeface="Calibri" pitchFamily="34" charset="-120"/>
              </a:rPr>
              <a:t>Low Performance</a:t>
            </a:r>
            <a:endParaRPr lang="en-US" sz="900" dirty="0"/>
          </a:p>
        </p:txBody>
      </p:sp>
      <p:sp>
        <p:nvSpPr>
          <p:cNvPr id="8" name="Text 5"/>
          <p:cNvSpPr/>
          <p:nvPr/>
        </p:nvSpPr>
        <p:spPr>
          <a:xfrm>
            <a:off x="914400" y="4718304"/>
            <a:ext cx="3657600" cy="274320"/>
          </a:xfrm>
          <a:prstGeom prst="rect">
            <a:avLst/>
          </a:prstGeom>
          <a:noFill/>
          <a:ln/>
        </p:spPr>
        <p:txBody>
          <a:bodyPr wrap="square" lIns="0" tIns="0" rIns="0" bIns="0" rtlCol="0" anchor="ctr"/>
          <a:lstStyle/>
          <a:p>
            <a:pPr marL="0" indent="0" algn="ctr">
              <a:buNone/>
            </a:pPr>
            <a:r>
              <a:rPr lang="en-US" sz="900" b="1" dirty="0">
                <a:solidFill>
                  <a:srgbClr val="3E3E42"/>
                </a:solidFill>
                <a:latin typeface="Calibri" pitchFamily="34" charset="0"/>
                <a:ea typeface="Calibri" pitchFamily="34" charset="-122"/>
                <a:cs typeface="Calibri" pitchFamily="34" charset="-120"/>
              </a:rPr>
              <a:t>Low Potential</a:t>
            </a:r>
            <a:endParaRPr lang="en-US" sz="900" dirty="0"/>
          </a:p>
        </p:txBody>
      </p:sp>
      <p:sp>
        <p:nvSpPr>
          <p:cNvPr id="9" name="Text 6"/>
          <p:cNvSpPr/>
          <p:nvPr/>
        </p:nvSpPr>
        <p:spPr>
          <a:xfrm>
            <a:off x="4645152" y="4718304"/>
            <a:ext cx="3657600" cy="274320"/>
          </a:xfrm>
          <a:prstGeom prst="rect">
            <a:avLst/>
          </a:prstGeom>
          <a:noFill/>
          <a:ln/>
        </p:spPr>
        <p:txBody>
          <a:bodyPr wrap="square" lIns="0" tIns="0" rIns="0" bIns="0" rtlCol="0" anchor="ctr"/>
          <a:lstStyle/>
          <a:p>
            <a:pPr marL="0" indent="0" algn="ctr">
              <a:buNone/>
            </a:pPr>
            <a:r>
              <a:rPr lang="en-US" sz="900" b="1" dirty="0">
                <a:solidFill>
                  <a:srgbClr val="3E3E42"/>
                </a:solidFill>
                <a:latin typeface="Calibri" pitchFamily="34" charset="0"/>
                <a:ea typeface="Calibri" pitchFamily="34" charset="-122"/>
                <a:cs typeface="Calibri" pitchFamily="34" charset="-120"/>
              </a:rPr>
              <a:t>High Potential</a:t>
            </a:r>
            <a:endParaRPr lang="en-US" sz="900" dirty="0"/>
          </a:p>
        </p:txBody>
      </p:sp>
      <p:sp>
        <p:nvSpPr>
          <p:cNvPr id="10" name="Shape 7"/>
          <p:cNvSpPr/>
          <p:nvPr/>
        </p:nvSpPr>
        <p:spPr>
          <a:xfrm>
            <a:off x="914400" y="914400"/>
            <a:ext cx="3657600" cy="182880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11" name="Shape 8"/>
          <p:cNvSpPr/>
          <p:nvPr/>
        </p:nvSpPr>
        <p:spPr>
          <a:xfrm>
            <a:off x="914400" y="914400"/>
            <a:ext cx="3657600" cy="438912"/>
          </a:xfrm>
          <a:prstGeom prst="rect">
            <a:avLst/>
          </a:prstGeom>
          <a:solidFill>
            <a:srgbClr val="4A90C2"/>
          </a:solidFill>
          <a:ln/>
        </p:spPr>
        <p:txBody>
          <a:bodyPr/>
          <a:lstStyle/>
          <a:p>
            <a:endParaRPr lang="en-US"/>
          </a:p>
        </p:txBody>
      </p:sp>
      <p:sp>
        <p:nvSpPr>
          <p:cNvPr id="12" name="Text 9"/>
          <p:cNvSpPr/>
          <p:nvPr/>
        </p:nvSpPr>
        <p:spPr>
          <a:xfrm>
            <a:off x="1024128" y="941832"/>
            <a:ext cx="3438144" cy="201168"/>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High Performance / Low Potential</a:t>
            </a:r>
            <a:endParaRPr lang="en-US" sz="1050" dirty="0"/>
          </a:p>
        </p:txBody>
      </p:sp>
      <p:sp>
        <p:nvSpPr>
          <p:cNvPr id="13" name="Text 10"/>
          <p:cNvSpPr/>
          <p:nvPr/>
        </p:nvSpPr>
        <p:spPr>
          <a:xfrm>
            <a:off x="1024128" y="1133856"/>
            <a:ext cx="3438144" cy="182880"/>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Solid Professional / Strong Contributor</a:t>
            </a:r>
            <a:endParaRPr lang="en-US" sz="1000" dirty="0"/>
          </a:p>
        </p:txBody>
      </p:sp>
      <p:sp>
        <p:nvSpPr>
          <p:cNvPr id="14" name="Text 11"/>
          <p:cNvSpPr/>
          <p:nvPr/>
        </p:nvSpPr>
        <p:spPr>
          <a:xfrm>
            <a:off x="1024128" y="1586484"/>
            <a:ext cx="3438144" cy="1092708"/>
          </a:xfrm>
          <a:prstGeom prst="rect">
            <a:avLst/>
          </a:prstGeom>
          <a:noFill/>
          <a:ln/>
        </p:spPr>
        <p:txBody>
          <a:bodyPr wrap="square" lIns="0" tIns="0" rIns="0" bIns="0" rtlCol="0" anchor="t"/>
          <a:lstStyle/>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Reliable, strong contributors</a:t>
            </a:r>
            <a:endParaRPr lang="en-US" sz="1000" dirty="0"/>
          </a:p>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Deep expertise or operational strength</a:t>
            </a:r>
            <a:endParaRPr lang="en-US" sz="1000" dirty="0"/>
          </a:p>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May not aspire to or fit larger roles</a:t>
            </a:r>
            <a:endParaRPr lang="en-US" sz="1000" dirty="0"/>
          </a:p>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Focus: retention, mastery, lateral growth</a:t>
            </a:r>
            <a:endParaRPr lang="en-US" sz="1000" dirty="0"/>
          </a:p>
        </p:txBody>
      </p:sp>
      <p:sp>
        <p:nvSpPr>
          <p:cNvPr id="15" name="Shape 12"/>
          <p:cNvSpPr/>
          <p:nvPr/>
        </p:nvSpPr>
        <p:spPr>
          <a:xfrm>
            <a:off x="4645152" y="914400"/>
            <a:ext cx="3657600" cy="182880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16" name="Shape 13"/>
          <p:cNvSpPr/>
          <p:nvPr/>
        </p:nvSpPr>
        <p:spPr>
          <a:xfrm>
            <a:off x="4645152" y="914400"/>
            <a:ext cx="3657600" cy="438912"/>
          </a:xfrm>
          <a:prstGeom prst="rect">
            <a:avLst/>
          </a:prstGeom>
          <a:solidFill>
            <a:srgbClr val="1A2744"/>
          </a:solidFill>
          <a:ln/>
        </p:spPr>
        <p:txBody>
          <a:bodyPr/>
          <a:lstStyle/>
          <a:p>
            <a:endParaRPr lang="en-US"/>
          </a:p>
        </p:txBody>
      </p:sp>
      <p:sp>
        <p:nvSpPr>
          <p:cNvPr id="17" name="Text 14"/>
          <p:cNvSpPr/>
          <p:nvPr/>
        </p:nvSpPr>
        <p:spPr>
          <a:xfrm>
            <a:off x="4754880" y="941832"/>
            <a:ext cx="3438144" cy="201168"/>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High Performance / High Potential</a:t>
            </a:r>
            <a:endParaRPr lang="en-US" sz="1050" dirty="0"/>
          </a:p>
        </p:txBody>
      </p:sp>
      <p:sp>
        <p:nvSpPr>
          <p:cNvPr id="18" name="Text 15"/>
          <p:cNvSpPr/>
          <p:nvPr/>
        </p:nvSpPr>
        <p:spPr>
          <a:xfrm>
            <a:off x="4754880" y="1133856"/>
            <a:ext cx="3438144" cy="182880"/>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Ready Soon / Ready Now</a:t>
            </a:r>
            <a:endParaRPr lang="en-US" sz="1000" dirty="0"/>
          </a:p>
        </p:txBody>
      </p:sp>
      <p:sp>
        <p:nvSpPr>
          <p:cNvPr id="19" name="Text 16"/>
          <p:cNvSpPr/>
          <p:nvPr/>
        </p:nvSpPr>
        <p:spPr>
          <a:xfrm>
            <a:off x="4754880" y="1586484"/>
            <a:ext cx="3438144" cy="1092708"/>
          </a:xfrm>
          <a:prstGeom prst="rect">
            <a:avLst/>
          </a:prstGeom>
          <a:noFill/>
          <a:ln/>
        </p:spPr>
        <p:txBody>
          <a:bodyPr wrap="square" lIns="0" tIns="0" rIns="0" bIns="0" rtlCol="0" anchor="t"/>
          <a:lstStyle/>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Consistently strong results</a:t>
            </a:r>
            <a:endParaRPr lang="en-US" sz="1000" dirty="0"/>
          </a:p>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Demonstrates leadership behaviors and learning agility</a:t>
            </a:r>
            <a:endParaRPr lang="en-US" sz="1000" dirty="0"/>
          </a:p>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Primary succession candidates</a:t>
            </a:r>
            <a:endParaRPr lang="en-US" sz="1000" dirty="0"/>
          </a:p>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Focus: stretch assignments, exposure, readiness timing</a:t>
            </a:r>
            <a:endParaRPr lang="en-US" sz="1000" dirty="0"/>
          </a:p>
        </p:txBody>
      </p:sp>
      <p:sp>
        <p:nvSpPr>
          <p:cNvPr id="20" name="Shape 17"/>
          <p:cNvSpPr/>
          <p:nvPr/>
        </p:nvSpPr>
        <p:spPr>
          <a:xfrm>
            <a:off x="914400" y="2816352"/>
            <a:ext cx="3657600" cy="182880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21" name="Shape 18"/>
          <p:cNvSpPr/>
          <p:nvPr/>
        </p:nvSpPr>
        <p:spPr>
          <a:xfrm>
            <a:off x="914400" y="2816352"/>
            <a:ext cx="3657600" cy="438912"/>
          </a:xfrm>
          <a:prstGeom prst="rect">
            <a:avLst/>
          </a:prstGeom>
          <a:solidFill>
            <a:srgbClr val="6B4C9A"/>
          </a:solidFill>
          <a:ln/>
        </p:spPr>
        <p:txBody>
          <a:bodyPr/>
          <a:lstStyle/>
          <a:p>
            <a:endParaRPr lang="en-US"/>
          </a:p>
        </p:txBody>
      </p:sp>
      <p:sp>
        <p:nvSpPr>
          <p:cNvPr id="22" name="Text 19"/>
          <p:cNvSpPr/>
          <p:nvPr/>
        </p:nvSpPr>
        <p:spPr>
          <a:xfrm>
            <a:off x="1024128" y="2843784"/>
            <a:ext cx="3438144" cy="201168"/>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Low Performance / Low Potential</a:t>
            </a:r>
            <a:endParaRPr lang="en-US" sz="1050" dirty="0"/>
          </a:p>
        </p:txBody>
      </p:sp>
      <p:sp>
        <p:nvSpPr>
          <p:cNvPr id="23" name="Text 20"/>
          <p:cNvSpPr/>
          <p:nvPr/>
        </p:nvSpPr>
        <p:spPr>
          <a:xfrm>
            <a:off x="1024128" y="3035808"/>
            <a:ext cx="3438144" cy="182880"/>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Inconsistent / Role Mismatch</a:t>
            </a:r>
            <a:endParaRPr lang="en-US" sz="1000" dirty="0"/>
          </a:p>
        </p:txBody>
      </p:sp>
      <p:sp>
        <p:nvSpPr>
          <p:cNvPr id="24" name="Text 21"/>
          <p:cNvSpPr/>
          <p:nvPr/>
        </p:nvSpPr>
        <p:spPr>
          <a:xfrm>
            <a:off x="1024128" y="3447288"/>
            <a:ext cx="3438144" cy="1133856"/>
          </a:xfrm>
          <a:prstGeom prst="rect">
            <a:avLst/>
          </a:prstGeom>
          <a:noFill/>
          <a:ln/>
        </p:spPr>
        <p:txBody>
          <a:bodyPr wrap="square" lIns="0" tIns="0" rIns="0" bIns="0" rtlCol="0" anchor="t"/>
          <a:lstStyle/>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Performance gaps, with limited upward trajectory</a:t>
            </a:r>
            <a:endParaRPr lang="en-US" sz="1000" dirty="0"/>
          </a:p>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May be misaligned with role requirements</a:t>
            </a:r>
            <a:endParaRPr lang="en-US" sz="1000" dirty="0"/>
          </a:p>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Focus: performance correction, role reset, or exit decisions</a:t>
            </a:r>
            <a:endParaRPr lang="en-US" sz="1000" dirty="0"/>
          </a:p>
        </p:txBody>
      </p:sp>
      <p:sp>
        <p:nvSpPr>
          <p:cNvPr id="25" name="Shape 22"/>
          <p:cNvSpPr/>
          <p:nvPr/>
        </p:nvSpPr>
        <p:spPr>
          <a:xfrm>
            <a:off x="4645152" y="2816352"/>
            <a:ext cx="3657600" cy="182880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26" name="Shape 23"/>
          <p:cNvSpPr/>
          <p:nvPr/>
        </p:nvSpPr>
        <p:spPr>
          <a:xfrm>
            <a:off x="4645152" y="2816352"/>
            <a:ext cx="3657600" cy="438912"/>
          </a:xfrm>
          <a:prstGeom prst="rect">
            <a:avLst/>
          </a:prstGeom>
          <a:solidFill>
            <a:srgbClr val="2E7D4F"/>
          </a:solidFill>
          <a:ln/>
        </p:spPr>
        <p:txBody>
          <a:bodyPr/>
          <a:lstStyle/>
          <a:p>
            <a:endParaRPr lang="en-US"/>
          </a:p>
        </p:txBody>
      </p:sp>
      <p:sp>
        <p:nvSpPr>
          <p:cNvPr id="27" name="Text 24"/>
          <p:cNvSpPr/>
          <p:nvPr/>
        </p:nvSpPr>
        <p:spPr>
          <a:xfrm>
            <a:off x="4754880" y="2843784"/>
            <a:ext cx="3438144" cy="201168"/>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Low Performance / High Potential</a:t>
            </a:r>
            <a:endParaRPr lang="en-US" sz="1050" dirty="0"/>
          </a:p>
        </p:txBody>
      </p:sp>
      <p:sp>
        <p:nvSpPr>
          <p:cNvPr id="28" name="Text 25"/>
          <p:cNvSpPr/>
          <p:nvPr/>
        </p:nvSpPr>
        <p:spPr>
          <a:xfrm>
            <a:off x="4754880" y="3035808"/>
            <a:ext cx="3438144" cy="182880"/>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Emerging Potential / Develop or Redirect</a:t>
            </a:r>
            <a:endParaRPr lang="en-US" sz="1000" dirty="0"/>
          </a:p>
        </p:txBody>
      </p:sp>
      <p:sp>
        <p:nvSpPr>
          <p:cNvPr id="29" name="Text 26"/>
          <p:cNvSpPr/>
          <p:nvPr/>
        </p:nvSpPr>
        <p:spPr>
          <a:xfrm>
            <a:off x="4754880" y="3447288"/>
            <a:ext cx="3438144" cy="1133856"/>
          </a:xfrm>
          <a:prstGeom prst="rect">
            <a:avLst/>
          </a:prstGeom>
          <a:noFill/>
          <a:ln/>
        </p:spPr>
        <p:txBody>
          <a:bodyPr wrap="square" lIns="0" tIns="0" rIns="0" bIns="0" rtlCol="0" anchor="t"/>
          <a:lstStyle/>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Early in role, new leader, or inconsistent execution</a:t>
            </a:r>
            <a:endParaRPr lang="en-US" sz="1000" dirty="0"/>
          </a:p>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Signals of growth capacity or leadership traits</a:t>
            </a:r>
            <a:endParaRPr lang="en-US" sz="1000" dirty="0"/>
          </a:p>
          <a:p>
            <a:pPr marL="342900" indent="-342900">
              <a:spcAft>
                <a:spcPts val="400"/>
              </a:spcAft>
              <a:buSzPct val="100000"/>
              <a:buChar char="•"/>
            </a:pPr>
            <a:r>
              <a:rPr lang="en-US" sz="1000" dirty="0">
                <a:solidFill>
                  <a:srgbClr val="444444"/>
                </a:solidFill>
                <a:latin typeface="Calibri" pitchFamily="34" charset="0"/>
                <a:ea typeface="Calibri" pitchFamily="34" charset="-122"/>
                <a:cs typeface="Calibri" pitchFamily="34" charset="-120"/>
              </a:rPr>
              <a:t>Focus: targeted development, time-bound improvement plans</a:t>
            </a:r>
            <a:endParaRPr lang="en-US" sz="1000" dirty="0"/>
          </a:p>
        </p:txBody>
      </p:sp>
      <p:pic>
        <p:nvPicPr>
          <p:cNvPr id="30" name="Image 0">
            <a:hlinkClick r:id="rId3"/>
            <a:extLst>
              <a:ext uri="{FF2B5EF4-FFF2-40B4-BE49-F238E27FC236}">
                <a16:creationId xmlns:a16="http://schemas.microsoft.com/office/drawing/2014/main" id="{0CCDD6E1-F4C8-7814-5FC5-AAB975F5A0B6}"/>
              </a:ext>
            </a:extLst>
          </p:cNvPr>
          <p:cNvPicPr>
            <a:picLocks noChangeAspect="1"/>
          </p:cNvPicPr>
          <p:nvPr/>
        </p:nvPicPr>
        <p:blipFill>
          <a:blip r:embed="rId4"/>
          <a:srcRect/>
          <a:stretch/>
        </p:blipFill>
        <p:spPr>
          <a:xfrm>
            <a:off x="7137219" y="219169"/>
            <a:ext cx="1878197" cy="26515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8ECF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A2744"/>
          </a:solidFill>
          <a:ln/>
        </p:spPr>
        <p:txBody>
          <a:bodyPr/>
          <a:lstStyle/>
          <a:p>
            <a:endParaRPr lang="en-US"/>
          </a:p>
        </p:txBody>
      </p:sp>
      <p:sp>
        <p:nvSpPr>
          <p:cNvPr id="3" name="Text 1"/>
          <p:cNvSpPr/>
          <p:nvPr/>
        </p:nvSpPr>
        <p:spPr>
          <a:xfrm>
            <a:off x="457200" y="0"/>
            <a:ext cx="6400800" cy="640080"/>
          </a:xfrm>
          <a:prstGeom prst="rect">
            <a:avLst/>
          </a:prstGeom>
          <a:noFill/>
          <a:ln/>
        </p:spPr>
        <p:txBody>
          <a:bodyPr wrap="square" lIns="0" tIns="0" rIns="0" bIns="0" rtlCol="0" anchor="ctr"/>
          <a:lstStyle/>
          <a:p>
            <a:pPr marL="0" indent="0">
              <a:buNone/>
            </a:pPr>
            <a:r>
              <a:rPr lang="en-US" sz="24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4-Block Grid</a:t>
            </a: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Shape 2"/>
          <p:cNvSpPr/>
          <p:nvPr/>
        </p:nvSpPr>
        <p:spPr>
          <a:xfrm>
            <a:off x="0" y="640080"/>
            <a:ext cx="9144000" cy="32004"/>
          </a:xfrm>
          <a:prstGeom prst="rect">
            <a:avLst/>
          </a:prstGeom>
          <a:solidFill>
            <a:srgbClr val="B9913A"/>
          </a:solidFill>
          <a:ln/>
        </p:spPr>
        <p:txBody>
          <a:bodyPr/>
          <a:lstStyle/>
          <a:p>
            <a:endParaRPr lang="en-US"/>
          </a:p>
        </p:txBody>
      </p:sp>
      <p:sp>
        <p:nvSpPr>
          <p:cNvPr id="6" name="Text 3"/>
          <p:cNvSpPr/>
          <p:nvPr/>
        </p:nvSpPr>
        <p:spPr>
          <a:xfrm rot="16200000">
            <a:off x="251460" y="1693164"/>
            <a:ext cx="777240" cy="365760"/>
          </a:xfrm>
          <a:prstGeom prst="rect">
            <a:avLst/>
          </a:prstGeom>
          <a:noFill/>
          <a:ln/>
        </p:spPr>
        <p:txBody>
          <a:bodyPr wrap="square" lIns="0" tIns="0" rIns="0" bIns="0" rtlCol="0" anchor="ctr"/>
          <a:lstStyle/>
          <a:p>
            <a:pPr marL="0" indent="0" algn="ctr">
              <a:buNone/>
            </a:pPr>
            <a:r>
              <a:rPr lang="en-US" sz="900" b="1" dirty="0">
                <a:solidFill>
                  <a:srgbClr val="3E3E42"/>
                </a:solidFill>
                <a:latin typeface="Calibri" pitchFamily="34" charset="0"/>
                <a:ea typeface="Calibri" pitchFamily="34" charset="-122"/>
                <a:cs typeface="Calibri" pitchFamily="34" charset="-120"/>
              </a:rPr>
              <a:t>High Performance</a:t>
            </a:r>
            <a:endParaRPr lang="en-US" sz="900" dirty="0"/>
          </a:p>
        </p:txBody>
      </p:sp>
      <p:sp>
        <p:nvSpPr>
          <p:cNvPr id="7" name="Text 4"/>
          <p:cNvSpPr/>
          <p:nvPr/>
        </p:nvSpPr>
        <p:spPr>
          <a:xfrm rot="16200000">
            <a:off x="251460" y="3668268"/>
            <a:ext cx="777240" cy="365760"/>
          </a:xfrm>
          <a:prstGeom prst="rect">
            <a:avLst/>
          </a:prstGeom>
          <a:noFill/>
          <a:ln/>
        </p:spPr>
        <p:txBody>
          <a:bodyPr wrap="square" lIns="0" tIns="0" rIns="0" bIns="0" rtlCol="0" anchor="ctr"/>
          <a:lstStyle/>
          <a:p>
            <a:pPr marL="0" indent="0" algn="ctr">
              <a:buNone/>
            </a:pPr>
            <a:r>
              <a:rPr lang="en-US" sz="900" b="1" dirty="0">
                <a:solidFill>
                  <a:srgbClr val="3E3E42"/>
                </a:solidFill>
                <a:latin typeface="Calibri" pitchFamily="34" charset="0"/>
                <a:ea typeface="Calibri" pitchFamily="34" charset="-122"/>
                <a:cs typeface="Calibri" pitchFamily="34" charset="-120"/>
              </a:rPr>
              <a:t>Low Performance</a:t>
            </a:r>
            <a:endParaRPr lang="en-US" sz="900" dirty="0"/>
          </a:p>
        </p:txBody>
      </p:sp>
      <p:sp>
        <p:nvSpPr>
          <p:cNvPr id="8" name="Text 5"/>
          <p:cNvSpPr/>
          <p:nvPr/>
        </p:nvSpPr>
        <p:spPr>
          <a:xfrm>
            <a:off x="914400" y="4809744"/>
            <a:ext cx="3657600" cy="274320"/>
          </a:xfrm>
          <a:prstGeom prst="rect">
            <a:avLst/>
          </a:prstGeom>
          <a:noFill/>
          <a:ln/>
        </p:spPr>
        <p:txBody>
          <a:bodyPr wrap="square" lIns="0" tIns="0" rIns="0" bIns="0" rtlCol="0" anchor="ctr"/>
          <a:lstStyle/>
          <a:p>
            <a:pPr marL="0" indent="0" algn="ctr">
              <a:buNone/>
            </a:pPr>
            <a:r>
              <a:rPr lang="en-US" sz="900" b="1" dirty="0">
                <a:solidFill>
                  <a:srgbClr val="3E3E42"/>
                </a:solidFill>
                <a:latin typeface="Calibri" pitchFamily="34" charset="0"/>
                <a:ea typeface="Calibri" pitchFamily="34" charset="-122"/>
                <a:cs typeface="Calibri" pitchFamily="34" charset="-120"/>
              </a:rPr>
              <a:t>Low Potential</a:t>
            </a:r>
            <a:endParaRPr lang="en-US" sz="900" dirty="0"/>
          </a:p>
        </p:txBody>
      </p:sp>
      <p:sp>
        <p:nvSpPr>
          <p:cNvPr id="9" name="Text 6"/>
          <p:cNvSpPr/>
          <p:nvPr/>
        </p:nvSpPr>
        <p:spPr>
          <a:xfrm>
            <a:off x="4626864" y="4809744"/>
            <a:ext cx="3657600" cy="274320"/>
          </a:xfrm>
          <a:prstGeom prst="rect">
            <a:avLst/>
          </a:prstGeom>
          <a:noFill/>
          <a:ln/>
        </p:spPr>
        <p:txBody>
          <a:bodyPr wrap="square" lIns="0" tIns="0" rIns="0" bIns="0" rtlCol="0" anchor="ctr"/>
          <a:lstStyle/>
          <a:p>
            <a:pPr marL="0" indent="0" algn="ctr">
              <a:buNone/>
            </a:pPr>
            <a:r>
              <a:rPr lang="en-US" sz="900" b="1" dirty="0">
                <a:solidFill>
                  <a:srgbClr val="3E3E42"/>
                </a:solidFill>
                <a:latin typeface="Calibri" pitchFamily="34" charset="0"/>
                <a:ea typeface="Calibri" pitchFamily="34" charset="-122"/>
                <a:cs typeface="Calibri" pitchFamily="34" charset="-120"/>
              </a:rPr>
              <a:t>High Potential</a:t>
            </a:r>
            <a:endParaRPr lang="en-US" sz="900" dirty="0"/>
          </a:p>
        </p:txBody>
      </p:sp>
      <p:sp>
        <p:nvSpPr>
          <p:cNvPr id="10" name="Shape 7"/>
          <p:cNvSpPr/>
          <p:nvPr/>
        </p:nvSpPr>
        <p:spPr>
          <a:xfrm>
            <a:off x="914400" y="868680"/>
            <a:ext cx="3657600" cy="19202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11" name="Shape 8"/>
          <p:cNvSpPr/>
          <p:nvPr/>
        </p:nvSpPr>
        <p:spPr>
          <a:xfrm>
            <a:off x="1005840" y="1740408"/>
            <a:ext cx="3474720" cy="0"/>
          </a:xfrm>
          <a:prstGeom prst="line">
            <a:avLst/>
          </a:prstGeom>
          <a:noFill/>
          <a:ln w="6350">
            <a:solidFill>
              <a:srgbClr val="CCCCCC"/>
            </a:solidFill>
            <a:prstDash val="dot"/>
          </a:ln>
        </p:spPr>
        <p:txBody>
          <a:bodyPr/>
          <a:lstStyle/>
          <a:p>
            <a:endParaRPr lang="en-US"/>
          </a:p>
        </p:txBody>
      </p:sp>
      <p:sp>
        <p:nvSpPr>
          <p:cNvPr id="12" name="Shape 9"/>
          <p:cNvSpPr/>
          <p:nvPr/>
        </p:nvSpPr>
        <p:spPr>
          <a:xfrm>
            <a:off x="1005840" y="2264664"/>
            <a:ext cx="3474720" cy="0"/>
          </a:xfrm>
          <a:prstGeom prst="line">
            <a:avLst/>
          </a:prstGeom>
          <a:noFill/>
          <a:ln w="6350">
            <a:solidFill>
              <a:srgbClr val="CCCCCC"/>
            </a:solidFill>
            <a:prstDash val="dot"/>
          </a:ln>
        </p:spPr>
        <p:txBody>
          <a:bodyPr/>
          <a:lstStyle/>
          <a:p>
            <a:endParaRPr lang="en-US"/>
          </a:p>
        </p:txBody>
      </p:sp>
      <p:sp>
        <p:nvSpPr>
          <p:cNvPr id="13" name="Shape 10"/>
          <p:cNvSpPr/>
          <p:nvPr/>
        </p:nvSpPr>
        <p:spPr>
          <a:xfrm>
            <a:off x="2133600" y="1307592"/>
            <a:ext cx="0" cy="1389888"/>
          </a:xfrm>
          <a:prstGeom prst="line">
            <a:avLst/>
          </a:prstGeom>
          <a:noFill/>
          <a:ln w="6350">
            <a:solidFill>
              <a:srgbClr val="CCCCCC"/>
            </a:solidFill>
            <a:prstDash val="dot"/>
          </a:ln>
        </p:spPr>
        <p:txBody>
          <a:bodyPr/>
          <a:lstStyle/>
          <a:p>
            <a:endParaRPr lang="en-US"/>
          </a:p>
        </p:txBody>
      </p:sp>
      <p:sp>
        <p:nvSpPr>
          <p:cNvPr id="14" name="Shape 11"/>
          <p:cNvSpPr/>
          <p:nvPr/>
        </p:nvSpPr>
        <p:spPr>
          <a:xfrm>
            <a:off x="3352800" y="1307592"/>
            <a:ext cx="0" cy="1389888"/>
          </a:xfrm>
          <a:prstGeom prst="line">
            <a:avLst/>
          </a:prstGeom>
          <a:noFill/>
          <a:ln w="6350">
            <a:solidFill>
              <a:srgbClr val="CCCCCC"/>
            </a:solidFill>
            <a:prstDash val="dot"/>
          </a:ln>
        </p:spPr>
        <p:txBody>
          <a:bodyPr/>
          <a:lstStyle/>
          <a:p>
            <a:endParaRPr lang="en-US"/>
          </a:p>
        </p:txBody>
      </p:sp>
      <p:sp>
        <p:nvSpPr>
          <p:cNvPr id="15" name="Shape 12"/>
          <p:cNvSpPr/>
          <p:nvPr/>
        </p:nvSpPr>
        <p:spPr>
          <a:xfrm>
            <a:off x="914400" y="868680"/>
            <a:ext cx="3657600" cy="347472"/>
          </a:xfrm>
          <a:prstGeom prst="rect">
            <a:avLst/>
          </a:prstGeom>
          <a:solidFill>
            <a:srgbClr val="4A90C2"/>
          </a:solidFill>
          <a:ln/>
        </p:spPr>
        <p:txBody>
          <a:bodyPr/>
          <a:lstStyle/>
          <a:p>
            <a:endParaRPr lang="en-US"/>
          </a:p>
        </p:txBody>
      </p:sp>
      <p:sp>
        <p:nvSpPr>
          <p:cNvPr id="16" name="Text 13"/>
          <p:cNvSpPr/>
          <p:nvPr/>
        </p:nvSpPr>
        <p:spPr>
          <a:xfrm>
            <a:off x="1005840" y="886968"/>
            <a:ext cx="3474720" cy="182880"/>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High Performance / Low Potential</a:t>
            </a:r>
            <a:endParaRPr lang="en-US" sz="1050" dirty="0"/>
          </a:p>
        </p:txBody>
      </p:sp>
      <p:sp>
        <p:nvSpPr>
          <p:cNvPr id="17" name="Text 14"/>
          <p:cNvSpPr/>
          <p:nvPr/>
        </p:nvSpPr>
        <p:spPr>
          <a:xfrm>
            <a:off x="1005840" y="1051560"/>
            <a:ext cx="3474720" cy="146304"/>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Solid Professional / Strong Contributor</a:t>
            </a:r>
            <a:endParaRPr lang="en-US" sz="1000" dirty="0"/>
          </a:p>
        </p:txBody>
      </p:sp>
      <p:sp>
        <p:nvSpPr>
          <p:cNvPr id="18" name="Shape 15"/>
          <p:cNvSpPr/>
          <p:nvPr/>
        </p:nvSpPr>
        <p:spPr>
          <a:xfrm>
            <a:off x="4626864" y="868680"/>
            <a:ext cx="3657600" cy="19202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19" name="Shape 16"/>
          <p:cNvSpPr/>
          <p:nvPr/>
        </p:nvSpPr>
        <p:spPr>
          <a:xfrm>
            <a:off x="4718304" y="1740408"/>
            <a:ext cx="3474720" cy="0"/>
          </a:xfrm>
          <a:prstGeom prst="line">
            <a:avLst/>
          </a:prstGeom>
          <a:noFill/>
          <a:ln w="6350">
            <a:solidFill>
              <a:srgbClr val="CCCCCC"/>
            </a:solidFill>
            <a:prstDash val="dot"/>
          </a:ln>
        </p:spPr>
        <p:txBody>
          <a:bodyPr/>
          <a:lstStyle/>
          <a:p>
            <a:endParaRPr lang="en-US"/>
          </a:p>
        </p:txBody>
      </p:sp>
      <p:sp>
        <p:nvSpPr>
          <p:cNvPr id="20" name="Shape 17"/>
          <p:cNvSpPr/>
          <p:nvPr/>
        </p:nvSpPr>
        <p:spPr>
          <a:xfrm>
            <a:off x="4718304" y="2264664"/>
            <a:ext cx="3474720" cy="0"/>
          </a:xfrm>
          <a:prstGeom prst="line">
            <a:avLst/>
          </a:prstGeom>
          <a:noFill/>
          <a:ln w="6350">
            <a:solidFill>
              <a:srgbClr val="CCCCCC"/>
            </a:solidFill>
            <a:prstDash val="dot"/>
          </a:ln>
        </p:spPr>
        <p:txBody>
          <a:bodyPr/>
          <a:lstStyle/>
          <a:p>
            <a:endParaRPr lang="en-US"/>
          </a:p>
        </p:txBody>
      </p:sp>
      <p:sp>
        <p:nvSpPr>
          <p:cNvPr id="21" name="Shape 18"/>
          <p:cNvSpPr/>
          <p:nvPr/>
        </p:nvSpPr>
        <p:spPr>
          <a:xfrm>
            <a:off x="5846064" y="1307592"/>
            <a:ext cx="0" cy="1389888"/>
          </a:xfrm>
          <a:prstGeom prst="line">
            <a:avLst/>
          </a:prstGeom>
          <a:noFill/>
          <a:ln w="6350">
            <a:solidFill>
              <a:srgbClr val="CCCCCC"/>
            </a:solidFill>
            <a:prstDash val="dot"/>
          </a:ln>
        </p:spPr>
        <p:txBody>
          <a:bodyPr/>
          <a:lstStyle/>
          <a:p>
            <a:endParaRPr lang="en-US"/>
          </a:p>
        </p:txBody>
      </p:sp>
      <p:sp>
        <p:nvSpPr>
          <p:cNvPr id="22" name="Shape 19"/>
          <p:cNvSpPr/>
          <p:nvPr/>
        </p:nvSpPr>
        <p:spPr>
          <a:xfrm>
            <a:off x="7065264" y="1307592"/>
            <a:ext cx="0" cy="1389888"/>
          </a:xfrm>
          <a:prstGeom prst="line">
            <a:avLst/>
          </a:prstGeom>
          <a:noFill/>
          <a:ln w="6350">
            <a:solidFill>
              <a:srgbClr val="CCCCCC"/>
            </a:solidFill>
            <a:prstDash val="dot"/>
          </a:ln>
        </p:spPr>
        <p:txBody>
          <a:bodyPr/>
          <a:lstStyle/>
          <a:p>
            <a:endParaRPr lang="en-US"/>
          </a:p>
        </p:txBody>
      </p:sp>
      <p:sp>
        <p:nvSpPr>
          <p:cNvPr id="23" name="Shape 20"/>
          <p:cNvSpPr/>
          <p:nvPr/>
        </p:nvSpPr>
        <p:spPr>
          <a:xfrm>
            <a:off x="4626864" y="868680"/>
            <a:ext cx="3657600" cy="347472"/>
          </a:xfrm>
          <a:prstGeom prst="rect">
            <a:avLst/>
          </a:prstGeom>
          <a:solidFill>
            <a:srgbClr val="1A2744"/>
          </a:solidFill>
          <a:ln/>
        </p:spPr>
        <p:txBody>
          <a:bodyPr/>
          <a:lstStyle/>
          <a:p>
            <a:endParaRPr lang="en-US"/>
          </a:p>
        </p:txBody>
      </p:sp>
      <p:sp>
        <p:nvSpPr>
          <p:cNvPr id="24" name="Text 21"/>
          <p:cNvSpPr/>
          <p:nvPr/>
        </p:nvSpPr>
        <p:spPr>
          <a:xfrm>
            <a:off x="4718304" y="886968"/>
            <a:ext cx="3474720" cy="182880"/>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High Performance / High Potential</a:t>
            </a:r>
            <a:endParaRPr lang="en-US" sz="1050" dirty="0"/>
          </a:p>
        </p:txBody>
      </p:sp>
      <p:sp>
        <p:nvSpPr>
          <p:cNvPr id="25" name="Text 22"/>
          <p:cNvSpPr/>
          <p:nvPr/>
        </p:nvSpPr>
        <p:spPr>
          <a:xfrm>
            <a:off x="4718304" y="1051560"/>
            <a:ext cx="3474720" cy="146304"/>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Ready Soon / Ready Now</a:t>
            </a:r>
            <a:endParaRPr lang="en-US" sz="1000" dirty="0"/>
          </a:p>
        </p:txBody>
      </p:sp>
      <p:sp>
        <p:nvSpPr>
          <p:cNvPr id="26" name="Shape 23"/>
          <p:cNvSpPr/>
          <p:nvPr/>
        </p:nvSpPr>
        <p:spPr>
          <a:xfrm>
            <a:off x="914400" y="2843784"/>
            <a:ext cx="3657600" cy="19202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27" name="Shape 24"/>
          <p:cNvSpPr/>
          <p:nvPr/>
        </p:nvSpPr>
        <p:spPr>
          <a:xfrm>
            <a:off x="1005840" y="3715512"/>
            <a:ext cx="3474720" cy="0"/>
          </a:xfrm>
          <a:prstGeom prst="line">
            <a:avLst/>
          </a:prstGeom>
          <a:noFill/>
          <a:ln w="6350">
            <a:solidFill>
              <a:srgbClr val="CCCCCC"/>
            </a:solidFill>
            <a:prstDash val="dot"/>
          </a:ln>
        </p:spPr>
        <p:txBody>
          <a:bodyPr/>
          <a:lstStyle/>
          <a:p>
            <a:endParaRPr lang="en-US"/>
          </a:p>
        </p:txBody>
      </p:sp>
      <p:sp>
        <p:nvSpPr>
          <p:cNvPr id="28" name="Shape 25"/>
          <p:cNvSpPr/>
          <p:nvPr/>
        </p:nvSpPr>
        <p:spPr>
          <a:xfrm>
            <a:off x="1005840" y="4239768"/>
            <a:ext cx="3474720" cy="0"/>
          </a:xfrm>
          <a:prstGeom prst="line">
            <a:avLst/>
          </a:prstGeom>
          <a:noFill/>
          <a:ln w="6350">
            <a:solidFill>
              <a:srgbClr val="CCCCCC"/>
            </a:solidFill>
            <a:prstDash val="dot"/>
          </a:ln>
        </p:spPr>
        <p:txBody>
          <a:bodyPr/>
          <a:lstStyle/>
          <a:p>
            <a:endParaRPr lang="en-US"/>
          </a:p>
        </p:txBody>
      </p:sp>
      <p:sp>
        <p:nvSpPr>
          <p:cNvPr id="29" name="Shape 26"/>
          <p:cNvSpPr/>
          <p:nvPr/>
        </p:nvSpPr>
        <p:spPr>
          <a:xfrm>
            <a:off x="2133600" y="3282696"/>
            <a:ext cx="0" cy="1389888"/>
          </a:xfrm>
          <a:prstGeom prst="line">
            <a:avLst/>
          </a:prstGeom>
          <a:noFill/>
          <a:ln w="6350">
            <a:solidFill>
              <a:srgbClr val="CCCCCC"/>
            </a:solidFill>
            <a:prstDash val="dot"/>
          </a:ln>
        </p:spPr>
        <p:txBody>
          <a:bodyPr/>
          <a:lstStyle/>
          <a:p>
            <a:endParaRPr lang="en-US"/>
          </a:p>
        </p:txBody>
      </p:sp>
      <p:sp>
        <p:nvSpPr>
          <p:cNvPr id="30" name="Shape 27"/>
          <p:cNvSpPr/>
          <p:nvPr/>
        </p:nvSpPr>
        <p:spPr>
          <a:xfrm>
            <a:off x="3352800" y="3282696"/>
            <a:ext cx="0" cy="1389888"/>
          </a:xfrm>
          <a:prstGeom prst="line">
            <a:avLst/>
          </a:prstGeom>
          <a:noFill/>
          <a:ln w="6350">
            <a:solidFill>
              <a:srgbClr val="CCCCCC"/>
            </a:solidFill>
            <a:prstDash val="dot"/>
          </a:ln>
        </p:spPr>
        <p:txBody>
          <a:bodyPr/>
          <a:lstStyle/>
          <a:p>
            <a:endParaRPr lang="en-US"/>
          </a:p>
        </p:txBody>
      </p:sp>
      <p:sp>
        <p:nvSpPr>
          <p:cNvPr id="31" name="Shape 28"/>
          <p:cNvSpPr/>
          <p:nvPr/>
        </p:nvSpPr>
        <p:spPr>
          <a:xfrm>
            <a:off x="914400" y="2843784"/>
            <a:ext cx="3657600" cy="347472"/>
          </a:xfrm>
          <a:prstGeom prst="rect">
            <a:avLst/>
          </a:prstGeom>
          <a:solidFill>
            <a:srgbClr val="6B4C9A"/>
          </a:solidFill>
          <a:ln/>
        </p:spPr>
        <p:txBody>
          <a:bodyPr/>
          <a:lstStyle/>
          <a:p>
            <a:endParaRPr lang="en-US"/>
          </a:p>
        </p:txBody>
      </p:sp>
      <p:sp>
        <p:nvSpPr>
          <p:cNvPr id="32" name="Text 29"/>
          <p:cNvSpPr/>
          <p:nvPr/>
        </p:nvSpPr>
        <p:spPr>
          <a:xfrm>
            <a:off x="1005840" y="2862072"/>
            <a:ext cx="3474720" cy="182880"/>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Low Performance / Low Potential</a:t>
            </a:r>
            <a:endParaRPr lang="en-US" sz="1050" dirty="0"/>
          </a:p>
        </p:txBody>
      </p:sp>
      <p:sp>
        <p:nvSpPr>
          <p:cNvPr id="33" name="Text 30"/>
          <p:cNvSpPr/>
          <p:nvPr/>
        </p:nvSpPr>
        <p:spPr>
          <a:xfrm>
            <a:off x="1005840" y="3026664"/>
            <a:ext cx="3474720" cy="146304"/>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Inconsistent / Role Mismatch</a:t>
            </a:r>
            <a:endParaRPr lang="en-US" sz="1000" dirty="0"/>
          </a:p>
        </p:txBody>
      </p:sp>
      <p:sp>
        <p:nvSpPr>
          <p:cNvPr id="34" name="Shape 31"/>
          <p:cNvSpPr/>
          <p:nvPr/>
        </p:nvSpPr>
        <p:spPr>
          <a:xfrm>
            <a:off x="4626864" y="2843784"/>
            <a:ext cx="3657600" cy="19202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35" name="Shape 32"/>
          <p:cNvSpPr/>
          <p:nvPr/>
        </p:nvSpPr>
        <p:spPr>
          <a:xfrm>
            <a:off x="4718304" y="3715512"/>
            <a:ext cx="3474720" cy="0"/>
          </a:xfrm>
          <a:prstGeom prst="line">
            <a:avLst/>
          </a:prstGeom>
          <a:noFill/>
          <a:ln w="6350">
            <a:solidFill>
              <a:srgbClr val="CCCCCC"/>
            </a:solidFill>
            <a:prstDash val="dot"/>
          </a:ln>
        </p:spPr>
        <p:txBody>
          <a:bodyPr/>
          <a:lstStyle/>
          <a:p>
            <a:endParaRPr lang="en-US"/>
          </a:p>
        </p:txBody>
      </p:sp>
      <p:sp>
        <p:nvSpPr>
          <p:cNvPr id="36" name="Shape 33"/>
          <p:cNvSpPr/>
          <p:nvPr/>
        </p:nvSpPr>
        <p:spPr>
          <a:xfrm>
            <a:off x="4718304" y="4239768"/>
            <a:ext cx="3474720" cy="0"/>
          </a:xfrm>
          <a:prstGeom prst="line">
            <a:avLst/>
          </a:prstGeom>
          <a:noFill/>
          <a:ln w="6350">
            <a:solidFill>
              <a:srgbClr val="CCCCCC"/>
            </a:solidFill>
            <a:prstDash val="dot"/>
          </a:ln>
        </p:spPr>
        <p:txBody>
          <a:bodyPr/>
          <a:lstStyle/>
          <a:p>
            <a:endParaRPr lang="en-US"/>
          </a:p>
        </p:txBody>
      </p:sp>
      <p:sp>
        <p:nvSpPr>
          <p:cNvPr id="37" name="Shape 34"/>
          <p:cNvSpPr/>
          <p:nvPr/>
        </p:nvSpPr>
        <p:spPr>
          <a:xfrm>
            <a:off x="5846064" y="3282696"/>
            <a:ext cx="0" cy="1389888"/>
          </a:xfrm>
          <a:prstGeom prst="line">
            <a:avLst/>
          </a:prstGeom>
          <a:noFill/>
          <a:ln w="6350">
            <a:solidFill>
              <a:srgbClr val="CCCCCC"/>
            </a:solidFill>
            <a:prstDash val="dot"/>
          </a:ln>
        </p:spPr>
        <p:txBody>
          <a:bodyPr/>
          <a:lstStyle/>
          <a:p>
            <a:endParaRPr lang="en-US"/>
          </a:p>
        </p:txBody>
      </p:sp>
      <p:sp>
        <p:nvSpPr>
          <p:cNvPr id="38" name="Shape 35"/>
          <p:cNvSpPr/>
          <p:nvPr/>
        </p:nvSpPr>
        <p:spPr>
          <a:xfrm>
            <a:off x="7065264" y="3282696"/>
            <a:ext cx="0" cy="1389888"/>
          </a:xfrm>
          <a:prstGeom prst="line">
            <a:avLst/>
          </a:prstGeom>
          <a:noFill/>
          <a:ln w="6350">
            <a:solidFill>
              <a:srgbClr val="CCCCCC"/>
            </a:solidFill>
            <a:prstDash val="dot"/>
          </a:ln>
        </p:spPr>
        <p:txBody>
          <a:bodyPr/>
          <a:lstStyle/>
          <a:p>
            <a:endParaRPr lang="en-US"/>
          </a:p>
        </p:txBody>
      </p:sp>
      <p:sp>
        <p:nvSpPr>
          <p:cNvPr id="39" name="Shape 36"/>
          <p:cNvSpPr/>
          <p:nvPr/>
        </p:nvSpPr>
        <p:spPr>
          <a:xfrm>
            <a:off x="4626864" y="2843784"/>
            <a:ext cx="3657600" cy="347472"/>
          </a:xfrm>
          <a:prstGeom prst="rect">
            <a:avLst/>
          </a:prstGeom>
          <a:solidFill>
            <a:srgbClr val="2E7D4F"/>
          </a:solidFill>
          <a:ln/>
        </p:spPr>
        <p:txBody>
          <a:bodyPr/>
          <a:lstStyle/>
          <a:p>
            <a:endParaRPr lang="en-US"/>
          </a:p>
        </p:txBody>
      </p:sp>
      <p:sp>
        <p:nvSpPr>
          <p:cNvPr id="40" name="Text 37"/>
          <p:cNvSpPr/>
          <p:nvPr/>
        </p:nvSpPr>
        <p:spPr>
          <a:xfrm>
            <a:off x="4718304" y="2862072"/>
            <a:ext cx="3474720" cy="182880"/>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Low Performance / High Potential</a:t>
            </a:r>
            <a:endParaRPr lang="en-US" sz="1050" dirty="0"/>
          </a:p>
        </p:txBody>
      </p:sp>
      <p:sp>
        <p:nvSpPr>
          <p:cNvPr id="41" name="Text 38"/>
          <p:cNvSpPr/>
          <p:nvPr/>
        </p:nvSpPr>
        <p:spPr>
          <a:xfrm>
            <a:off x="4718304" y="3026664"/>
            <a:ext cx="3474720" cy="146304"/>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Emerging Potential / Develop or Redirect</a:t>
            </a:r>
            <a:endParaRPr lang="en-US" sz="1000" dirty="0"/>
          </a:p>
        </p:txBody>
      </p:sp>
      <p:pic>
        <p:nvPicPr>
          <p:cNvPr id="42" name="Image 0">
            <a:hlinkClick r:id="rId3"/>
            <a:extLst>
              <a:ext uri="{FF2B5EF4-FFF2-40B4-BE49-F238E27FC236}">
                <a16:creationId xmlns:a16="http://schemas.microsoft.com/office/drawing/2014/main" id="{C065405A-FE50-B984-8E57-2F1AD34B9236}"/>
              </a:ext>
            </a:extLst>
          </p:cNvPr>
          <p:cNvPicPr>
            <a:picLocks noChangeAspect="1"/>
          </p:cNvPicPr>
          <p:nvPr/>
        </p:nvPicPr>
        <p:blipFill>
          <a:blip r:embed="rId4"/>
          <a:srcRect/>
          <a:stretch/>
        </p:blipFill>
        <p:spPr>
          <a:xfrm>
            <a:off x="7137219" y="219169"/>
            <a:ext cx="1878197" cy="26515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8ECF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A2744"/>
          </a:solidFill>
          <a:ln/>
        </p:spPr>
        <p:txBody>
          <a:bodyPr/>
          <a:lstStyle/>
          <a:p>
            <a:endParaRPr lang="en-US"/>
          </a:p>
        </p:txBody>
      </p:sp>
      <p:sp>
        <p:nvSpPr>
          <p:cNvPr id="3" name="Text 1"/>
          <p:cNvSpPr/>
          <p:nvPr/>
        </p:nvSpPr>
        <p:spPr>
          <a:xfrm>
            <a:off x="457200" y="0"/>
            <a:ext cx="7772400" cy="640080"/>
          </a:xfrm>
          <a:prstGeom prst="rect">
            <a:avLst/>
          </a:prstGeom>
          <a:noFill/>
          <a:ln/>
        </p:spPr>
        <p:txBody>
          <a:bodyPr wrap="square" lIns="0" tIns="0" rIns="0" bIns="0" rtlCol="0" anchor="ctr"/>
          <a:lstStyle/>
          <a:p>
            <a:pPr marL="0" indent="0">
              <a:buNone/>
            </a:pPr>
            <a:r>
              <a:rPr lang="en-US" sz="24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4-Block Grid  ·  EXAMPLE</a:t>
            </a:r>
            <a:endParaRPr lang="en-US" sz="24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Shape 2"/>
          <p:cNvSpPr/>
          <p:nvPr/>
        </p:nvSpPr>
        <p:spPr>
          <a:xfrm>
            <a:off x="0" y="640080"/>
            <a:ext cx="9144000" cy="32004"/>
          </a:xfrm>
          <a:prstGeom prst="rect">
            <a:avLst/>
          </a:prstGeom>
          <a:solidFill>
            <a:srgbClr val="B9913A"/>
          </a:solidFill>
          <a:ln/>
        </p:spPr>
        <p:txBody>
          <a:bodyPr/>
          <a:lstStyle/>
          <a:p>
            <a:endParaRPr lang="en-US"/>
          </a:p>
        </p:txBody>
      </p:sp>
      <p:sp>
        <p:nvSpPr>
          <p:cNvPr id="6" name="Text 3"/>
          <p:cNvSpPr/>
          <p:nvPr/>
        </p:nvSpPr>
        <p:spPr>
          <a:xfrm rot="16200000">
            <a:off x="257557" y="1708710"/>
            <a:ext cx="777240" cy="365760"/>
          </a:xfrm>
          <a:prstGeom prst="rect">
            <a:avLst/>
          </a:prstGeom>
          <a:noFill/>
          <a:ln/>
        </p:spPr>
        <p:txBody>
          <a:bodyPr wrap="square" lIns="0" tIns="0" rIns="0" bIns="0" rtlCol="0" anchor="ctr"/>
          <a:lstStyle/>
          <a:p>
            <a:pPr marL="0" indent="0" algn="ctr">
              <a:buNone/>
            </a:pPr>
            <a:r>
              <a:rPr lang="en-US" sz="900" b="1" dirty="0">
                <a:solidFill>
                  <a:srgbClr val="3E3E42"/>
                </a:solidFill>
                <a:latin typeface="Calibri" pitchFamily="34" charset="0"/>
                <a:ea typeface="Calibri" pitchFamily="34" charset="-122"/>
                <a:cs typeface="Calibri" pitchFamily="34" charset="-120"/>
              </a:rPr>
              <a:t>High Performance</a:t>
            </a:r>
            <a:endParaRPr lang="en-US" sz="900" dirty="0"/>
          </a:p>
        </p:txBody>
      </p:sp>
      <p:sp>
        <p:nvSpPr>
          <p:cNvPr id="7" name="Text 4"/>
          <p:cNvSpPr/>
          <p:nvPr/>
        </p:nvSpPr>
        <p:spPr>
          <a:xfrm rot="16200000">
            <a:off x="257557" y="3683814"/>
            <a:ext cx="777240" cy="365760"/>
          </a:xfrm>
          <a:prstGeom prst="rect">
            <a:avLst/>
          </a:prstGeom>
          <a:noFill/>
          <a:ln/>
        </p:spPr>
        <p:txBody>
          <a:bodyPr wrap="square" lIns="0" tIns="0" rIns="0" bIns="0" rtlCol="0" anchor="ctr"/>
          <a:lstStyle/>
          <a:p>
            <a:pPr marL="0" indent="0" algn="ctr">
              <a:buNone/>
            </a:pPr>
            <a:r>
              <a:rPr lang="en-US" sz="900" b="1" dirty="0">
                <a:solidFill>
                  <a:srgbClr val="3E3E42"/>
                </a:solidFill>
                <a:latin typeface="Calibri" pitchFamily="34" charset="0"/>
                <a:ea typeface="Calibri" pitchFamily="34" charset="-122"/>
                <a:cs typeface="Calibri" pitchFamily="34" charset="-120"/>
              </a:rPr>
              <a:t>Low Performance</a:t>
            </a:r>
            <a:endParaRPr lang="en-US" sz="900" dirty="0"/>
          </a:p>
        </p:txBody>
      </p:sp>
      <p:sp>
        <p:nvSpPr>
          <p:cNvPr id="8" name="Text 5"/>
          <p:cNvSpPr/>
          <p:nvPr/>
        </p:nvSpPr>
        <p:spPr>
          <a:xfrm>
            <a:off x="914400" y="4809744"/>
            <a:ext cx="3657600" cy="274320"/>
          </a:xfrm>
          <a:prstGeom prst="rect">
            <a:avLst/>
          </a:prstGeom>
          <a:noFill/>
          <a:ln/>
        </p:spPr>
        <p:txBody>
          <a:bodyPr wrap="square" lIns="0" tIns="0" rIns="0" bIns="0" rtlCol="0" anchor="ctr"/>
          <a:lstStyle/>
          <a:p>
            <a:pPr marL="0" indent="0" algn="ctr">
              <a:buNone/>
            </a:pPr>
            <a:r>
              <a:rPr lang="en-US" sz="900" b="1" dirty="0">
                <a:solidFill>
                  <a:srgbClr val="3E3E42"/>
                </a:solidFill>
                <a:latin typeface="Calibri" pitchFamily="34" charset="0"/>
                <a:ea typeface="Calibri" pitchFamily="34" charset="-122"/>
                <a:cs typeface="Calibri" pitchFamily="34" charset="-120"/>
              </a:rPr>
              <a:t>Low Potential</a:t>
            </a:r>
            <a:endParaRPr lang="en-US" sz="900" dirty="0"/>
          </a:p>
        </p:txBody>
      </p:sp>
      <p:sp>
        <p:nvSpPr>
          <p:cNvPr id="9" name="Text 6"/>
          <p:cNvSpPr/>
          <p:nvPr/>
        </p:nvSpPr>
        <p:spPr>
          <a:xfrm>
            <a:off x="4626864" y="4809744"/>
            <a:ext cx="3657600" cy="274320"/>
          </a:xfrm>
          <a:prstGeom prst="rect">
            <a:avLst/>
          </a:prstGeom>
          <a:noFill/>
          <a:ln/>
        </p:spPr>
        <p:txBody>
          <a:bodyPr wrap="square" lIns="0" tIns="0" rIns="0" bIns="0" rtlCol="0" anchor="ctr"/>
          <a:lstStyle/>
          <a:p>
            <a:pPr marL="0" indent="0" algn="ctr">
              <a:buNone/>
            </a:pPr>
            <a:r>
              <a:rPr lang="en-US" sz="900" b="1" dirty="0">
                <a:solidFill>
                  <a:srgbClr val="3E3E42"/>
                </a:solidFill>
                <a:latin typeface="Calibri" pitchFamily="34" charset="0"/>
                <a:ea typeface="Calibri" pitchFamily="34" charset="-122"/>
                <a:cs typeface="Calibri" pitchFamily="34" charset="-120"/>
              </a:rPr>
              <a:t>High Potential</a:t>
            </a:r>
            <a:endParaRPr lang="en-US" sz="900" dirty="0"/>
          </a:p>
        </p:txBody>
      </p:sp>
      <p:sp>
        <p:nvSpPr>
          <p:cNvPr id="10" name="Shape 7"/>
          <p:cNvSpPr/>
          <p:nvPr/>
        </p:nvSpPr>
        <p:spPr>
          <a:xfrm>
            <a:off x="914400" y="868680"/>
            <a:ext cx="3657600" cy="19202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11" name="Shape 8"/>
          <p:cNvSpPr/>
          <p:nvPr/>
        </p:nvSpPr>
        <p:spPr>
          <a:xfrm>
            <a:off x="1005840" y="1740408"/>
            <a:ext cx="3474720" cy="0"/>
          </a:xfrm>
          <a:prstGeom prst="line">
            <a:avLst/>
          </a:prstGeom>
          <a:noFill/>
          <a:ln w="6350">
            <a:solidFill>
              <a:srgbClr val="CCCCCC"/>
            </a:solidFill>
            <a:prstDash val="dot"/>
          </a:ln>
        </p:spPr>
        <p:txBody>
          <a:bodyPr/>
          <a:lstStyle/>
          <a:p>
            <a:endParaRPr lang="en-US"/>
          </a:p>
        </p:txBody>
      </p:sp>
      <p:sp>
        <p:nvSpPr>
          <p:cNvPr id="12" name="Shape 9"/>
          <p:cNvSpPr/>
          <p:nvPr/>
        </p:nvSpPr>
        <p:spPr>
          <a:xfrm>
            <a:off x="1005840" y="2264664"/>
            <a:ext cx="3474720" cy="0"/>
          </a:xfrm>
          <a:prstGeom prst="line">
            <a:avLst/>
          </a:prstGeom>
          <a:noFill/>
          <a:ln w="6350">
            <a:solidFill>
              <a:srgbClr val="CCCCCC"/>
            </a:solidFill>
            <a:prstDash val="dot"/>
          </a:ln>
        </p:spPr>
        <p:txBody>
          <a:bodyPr/>
          <a:lstStyle/>
          <a:p>
            <a:endParaRPr lang="en-US"/>
          </a:p>
        </p:txBody>
      </p:sp>
      <p:sp>
        <p:nvSpPr>
          <p:cNvPr id="13" name="Shape 10"/>
          <p:cNvSpPr/>
          <p:nvPr/>
        </p:nvSpPr>
        <p:spPr>
          <a:xfrm>
            <a:off x="2133600" y="1307592"/>
            <a:ext cx="0" cy="1389888"/>
          </a:xfrm>
          <a:prstGeom prst="line">
            <a:avLst/>
          </a:prstGeom>
          <a:noFill/>
          <a:ln w="6350">
            <a:solidFill>
              <a:srgbClr val="CCCCCC"/>
            </a:solidFill>
            <a:prstDash val="dot"/>
          </a:ln>
        </p:spPr>
        <p:txBody>
          <a:bodyPr/>
          <a:lstStyle/>
          <a:p>
            <a:endParaRPr lang="en-US"/>
          </a:p>
        </p:txBody>
      </p:sp>
      <p:sp>
        <p:nvSpPr>
          <p:cNvPr id="14" name="Shape 11"/>
          <p:cNvSpPr/>
          <p:nvPr/>
        </p:nvSpPr>
        <p:spPr>
          <a:xfrm>
            <a:off x="3352800" y="1307592"/>
            <a:ext cx="0" cy="1389888"/>
          </a:xfrm>
          <a:prstGeom prst="line">
            <a:avLst/>
          </a:prstGeom>
          <a:noFill/>
          <a:ln w="6350">
            <a:solidFill>
              <a:srgbClr val="CCCCCC"/>
            </a:solidFill>
            <a:prstDash val="dot"/>
          </a:ln>
        </p:spPr>
        <p:txBody>
          <a:bodyPr/>
          <a:lstStyle/>
          <a:p>
            <a:endParaRPr lang="en-US"/>
          </a:p>
        </p:txBody>
      </p:sp>
      <p:sp>
        <p:nvSpPr>
          <p:cNvPr id="15" name="Shape 12"/>
          <p:cNvSpPr/>
          <p:nvPr/>
        </p:nvSpPr>
        <p:spPr>
          <a:xfrm>
            <a:off x="914400" y="868680"/>
            <a:ext cx="3657600" cy="347472"/>
          </a:xfrm>
          <a:prstGeom prst="rect">
            <a:avLst/>
          </a:prstGeom>
          <a:solidFill>
            <a:srgbClr val="4A90C2"/>
          </a:solidFill>
          <a:ln/>
        </p:spPr>
        <p:txBody>
          <a:bodyPr/>
          <a:lstStyle/>
          <a:p>
            <a:endParaRPr lang="en-US"/>
          </a:p>
        </p:txBody>
      </p:sp>
      <p:sp>
        <p:nvSpPr>
          <p:cNvPr id="16" name="Text 13"/>
          <p:cNvSpPr/>
          <p:nvPr/>
        </p:nvSpPr>
        <p:spPr>
          <a:xfrm>
            <a:off x="1005840" y="886968"/>
            <a:ext cx="3474720" cy="182880"/>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High Performance / Low Potential</a:t>
            </a:r>
            <a:endParaRPr lang="en-US" sz="1050" dirty="0"/>
          </a:p>
        </p:txBody>
      </p:sp>
      <p:sp>
        <p:nvSpPr>
          <p:cNvPr id="17" name="Text 14"/>
          <p:cNvSpPr/>
          <p:nvPr/>
        </p:nvSpPr>
        <p:spPr>
          <a:xfrm>
            <a:off x="1005840" y="1051560"/>
            <a:ext cx="3474720" cy="146304"/>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Solid Professional / Strong Contributor</a:t>
            </a:r>
            <a:endParaRPr lang="en-US" sz="1000" dirty="0"/>
          </a:p>
        </p:txBody>
      </p:sp>
      <p:sp>
        <p:nvSpPr>
          <p:cNvPr id="18" name="Shape 15"/>
          <p:cNvSpPr/>
          <p:nvPr/>
        </p:nvSpPr>
        <p:spPr>
          <a:xfrm>
            <a:off x="4626864" y="868680"/>
            <a:ext cx="3657600" cy="19202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19" name="Shape 16"/>
          <p:cNvSpPr/>
          <p:nvPr/>
        </p:nvSpPr>
        <p:spPr>
          <a:xfrm>
            <a:off x="4718304" y="1740408"/>
            <a:ext cx="3474720" cy="0"/>
          </a:xfrm>
          <a:prstGeom prst="line">
            <a:avLst/>
          </a:prstGeom>
          <a:noFill/>
          <a:ln w="6350">
            <a:solidFill>
              <a:srgbClr val="CCCCCC"/>
            </a:solidFill>
            <a:prstDash val="dot"/>
          </a:ln>
        </p:spPr>
        <p:txBody>
          <a:bodyPr/>
          <a:lstStyle/>
          <a:p>
            <a:endParaRPr lang="en-US"/>
          </a:p>
        </p:txBody>
      </p:sp>
      <p:sp>
        <p:nvSpPr>
          <p:cNvPr id="20" name="Shape 17"/>
          <p:cNvSpPr/>
          <p:nvPr/>
        </p:nvSpPr>
        <p:spPr>
          <a:xfrm>
            <a:off x="4718304" y="2264664"/>
            <a:ext cx="3474720" cy="0"/>
          </a:xfrm>
          <a:prstGeom prst="line">
            <a:avLst/>
          </a:prstGeom>
          <a:noFill/>
          <a:ln w="6350">
            <a:solidFill>
              <a:srgbClr val="CCCCCC"/>
            </a:solidFill>
            <a:prstDash val="dot"/>
          </a:ln>
        </p:spPr>
        <p:txBody>
          <a:bodyPr/>
          <a:lstStyle/>
          <a:p>
            <a:endParaRPr lang="en-US"/>
          </a:p>
        </p:txBody>
      </p:sp>
      <p:sp>
        <p:nvSpPr>
          <p:cNvPr id="21" name="Shape 18"/>
          <p:cNvSpPr/>
          <p:nvPr/>
        </p:nvSpPr>
        <p:spPr>
          <a:xfrm>
            <a:off x="5846064" y="1307592"/>
            <a:ext cx="0" cy="1389888"/>
          </a:xfrm>
          <a:prstGeom prst="line">
            <a:avLst/>
          </a:prstGeom>
          <a:noFill/>
          <a:ln w="6350">
            <a:solidFill>
              <a:srgbClr val="CCCCCC"/>
            </a:solidFill>
            <a:prstDash val="dot"/>
          </a:ln>
        </p:spPr>
        <p:txBody>
          <a:bodyPr/>
          <a:lstStyle/>
          <a:p>
            <a:endParaRPr lang="en-US"/>
          </a:p>
        </p:txBody>
      </p:sp>
      <p:sp>
        <p:nvSpPr>
          <p:cNvPr id="22" name="Shape 19"/>
          <p:cNvSpPr/>
          <p:nvPr/>
        </p:nvSpPr>
        <p:spPr>
          <a:xfrm>
            <a:off x="7065264" y="1307592"/>
            <a:ext cx="0" cy="1389888"/>
          </a:xfrm>
          <a:prstGeom prst="line">
            <a:avLst/>
          </a:prstGeom>
          <a:noFill/>
          <a:ln w="6350">
            <a:solidFill>
              <a:srgbClr val="CCCCCC"/>
            </a:solidFill>
            <a:prstDash val="dot"/>
          </a:ln>
        </p:spPr>
        <p:txBody>
          <a:bodyPr/>
          <a:lstStyle/>
          <a:p>
            <a:endParaRPr lang="en-US"/>
          </a:p>
        </p:txBody>
      </p:sp>
      <p:sp>
        <p:nvSpPr>
          <p:cNvPr id="23" name="Shape 20"/>
          <p:cNvSpPr/>
          <p:nvPr/>
        </p:nvSpPr>
        <p:spPr>
          <a:xfrm>
            <a:off x="4626864" y="868680"/>
            <a:ext cx="3657600" cy="347472"/>
          </a:xfrm>
          <a:prstGeom prst="rect">
            <a:avLst/>
          </a:prstGeom>
          <a:solidFill>
            <a:srgbClr val="1A2744"/>
          </a:solidFill>
          <a:ln/>
        </p:spPr>
        <p:txBody>
          <a:bodyPr/>
          <a:lstStyle/>
          <a:p>
            <a:endParaRPr lang="en-US"/>
          </a:p>
        </p:txBody>
      </p:sp>
      <p:sp>
        <p:nvSpPr>
          <p:cNvPr id="24" name="Text 21"/>
          <p:cNvSpPr/>
          <p:nvPr/>
        </p:nvSpPr>
        <p:spPr>
          <a:xfrm>
            <a:off x="4718304" y="886968"/>
            <a:ext cx="3474720" cy="182880"/>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High Performance / High Potential</a:t>
            </a:r>
            <a:endParaRPr lang="en-US" sz="1050" dirty="0"/>
          </a:p>
        </p:txBody>
      </p:sp>
      <p:sp>
        <p:nvSpPr>
          <p:cNvPr id="25" name="Text 22"/>
          <p:cNvSpPr/>
          <p:nvPr/>
        </p:nvSpPr>
        <p:spPr>
          <a:xfrm>
            <a:off x="4718304" y="1051560"/>
            <a:ext cx="3474720" cy="146304"/>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Ready Soon / Ready Now</a:t>
            </a:r>
            <a:endParaRPr lang="en-US" sz="1000" dirty="0"/>
          </a:p>
        </p:txBody>
      </p:sp>
      <p:sp>
        <p:nvSpPr>
          <p:cNvPr id="26" name="Shape 23"/>
          <p:cNvSpPr/>
          <p:nvPr/>
        </p:nvSpPr>
        <p:spPr>
          <a:xfrm>
            <a:off x="914400" y="2843784"/>
            <a:ext cx="3657600" cy="19202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27" name="Shape 24"/>
          <p:cNvSpPr/>
          <p:nvPr/>
        </p:nvSpPr>
        <p:spPr>
          <a:xfrm>
            <a:off x="1005840" y="3715512"/>
            <a:ext cx="3474720" cy="0"/>
          </a:xfrm>
          <a:prstGeom prst="line">
            <a:avLst/>
          </a:prstGeom>
          <a:noFill/>
          <a:ln w="6350">
            <a:solidFill>
              <a:srgbClr val="CCCCCC"/>
            </a:solidFill>
            <a:prstDash val="dot"/>
          </a:ln>
        </p:spPr>
        <p:txBody>
          <a:bodyPr/>
          <a:lstStyle/>
          <a:p>
            <a:endParaRPr lang="en-US"/>
          </a:p>
        </p:txBody>
      </p:sp>
      <p:sp>
        <p:nvSpPr>
          <p:cNvPr id="28" name="Shape 25"/>
          <p:cNvSpPr/>
          <p:nvPr/>
        </p:nvSpPr>
        <p:spPr>
          <a:xfrm>
            <a:off x="1005840" y="4239768"/>
            <a:ext cx="3474720" cy="0"/>
          </a:xfrm>
          <a:prstGeom prst="line">
            <a:avLst/>
          </a:prstGeom>
          <a:noFill/>
          <a:ln w="6350">
            <a:solidFill>
              <a:srgbClr val="CCCCCC"/>
            </a:solidFill>
            <a:prstDash val="dot"/>
          </a:ln>
        </p:spPr>
        <p:txBody>
          <a:bodyPr/>
          <a:lstStyle/>
          <a:p>
            <a:endParaRPr lang="en-US"/>
          </a:p>
        </p:txBody>
      </p:sp>
      <p:sp>
        <p:nvSpPr>
          <p:cNvPr id="29" name="Shape 26"/>
          <p:cNvSpPr/>
          <p:nvPr/>
        </p:nvSpPr>
        <p:spPr>
          <a:xfrm>
            <a:off x="2133600" y="3282696"/>
            <a:ext cx="0" cy="1389888"/>
          </a:xfrm>
          <a:prstGeom prst="line">
            <a:avLst/>
          </a:prstGeom>
          <a:noFill/>
          <a:ln w="6350">
            <a:solidFill>
              <a:srgbClr val="CCCCCC"/>
            </a:solidFill>
            <a:prstDash val="dot"/>
          </a:ln>
        </p:spPr>
        <p:txBody>
          <a:bodyPr/>
          <a:lstStyle/>
          <a:p>
            <a:endParaRPr lang="en-US"/>
          </a:p>
        </p:txBody>
      </p:sp>
      <p:sp>
        <p:nvSpPr>
          <p:cNvPr id="30" name="Shape 27"/>
          <p:cNvSpPr/>
          <p:nvPr/>
        </p:nvSpPr>
        <p:spPr>
          <a:xfrm>
            <a:off x="3352800" y="3282696"/>
            <a:ext cx="0" cy="1389888"/>
          </a:xfrm>
          <a:prstGeom prst="line">
            <a:avLst/>
          </a:prstGeom>
          <a:noFill/>
          <a:ln w="6350">
            <a:solidFill>
              <a:srgbClr val="CCCCCC"/>
            </a:solidFill>
            <a:prstDash val="dot"/>
          </a:ln>
        </p:spPr>
        <p:txBody>
          <a:bodyPr/>
          <a:lstStyle/>
          <a:p>
            <a:endParaRPr lang="en-US"/>
          </a:p>
        </p:txBody>
      </p:sp>
      <p:sp>
        <p:nvSpPr>
          <p:cNvPr id="31" name="Shape 28"/>
          <p:cNvSpPr/>
          <p:nvPr/>
        </p:nvSpPr>
        <p:spPr>
          <a:xfrm>
            <a:off x="914400" y="2843784"/>
            <a:ext cx="3657600" cy="347472"/>
          </a:xfrm>
          <a:prstGeom prst="rect">
            <a:avLst/>
          </a:prstGeom>
          <a:solidFill>
            <a:srgbClr val="6B4C9A"/>
          </a:solidFill>
          <a:ln/>
        </p:spPr>
        <p:txBody>
          <a:bodyPr/>
          <a:lstStyle/>
          <a:p>
            <a:endParaRPr lang="en-US"/>
          </a:p>
        </p:txBody>
      </p:sp>
      <p:sp>
        <p:nvSpPr>
          <p:cNvPr id="32" name="Text 29"/>
          <p:cNvSpPr/>
          <p:nvPr/>
        </p:nvSpPr>
        <p:spPr>
          <a:xfrm>
            <a:off x="1005840" y="2862072"/>
            <a:ext cx="3474720" cy="182880"/>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Low Performance / Low Potential</a:t>
            </a:r>
            <a:endParaRPr lang="en-US" sz="1050" dirty="0"/>
          </a:p>
        </p:txBody>
      </p:sp>
      <p:sp>
        <p:nvSpPr>
          <p:cNvPr id="33" name="Text 30"/>
          <p:cNvSpPr/>
          <p:nvPr/>
        </p:nvSpPr>
        <p:spPr>
          <a:xfrm>
            <a:off x="1005840" y="3026664"/>
            <a:ext cx="3474720" cy="146304"/>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Inconsistent / Role Mismatch</a:t>
            </a:r>
            <a:endParaRPr lang="en-US" sz="1000" dirty="0"/>
          </a:p>
        </p:txBody>
      </p:sp>
      <p:sp>
        <p:nvSpPr>
          <p:cNvPr id="34" name="Shape 31"/>
          <p:cNvSpPr/>
          <p:nvPr/>
        </p:nvSpPr>
        <p:spPr>
          <a:xfrm>
            <a:off x="4626864" y="2843784"/>
            <a:ext cx="3657600" cy="19202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US"/>
          </a:p>
        </p:txBody>
      </p:sp>
      <p:sp>
        <p:nvSpPr>
          <p:cNvPr id="35" name="Shape 32"/>
          <p:cNvSpPr/>
          <p:nvPr/>
        </p:nvSpPr>
        <p:spPr>
          <a:xfrm>
            <a:off x="4718304" y="3715512"/>
            <a:ext cx="3474720" cy="0"/>
          </a:xfrm>
          <a:prstGeom prst="line">
            <a:avLst/>
          </a:prstGeom>
          <a:noFill/>
          <a:ln w="6350">
            <a:solidFill>
              <a:srgbClr val="CCCCCC"/>
            </a:solidFill>
            <a:prstDash val="dot"/>
          </a:ln>
        </p:spPr>
        <p:txBody>
          <a:bodyPr/>
          <a:lstStyle/>
          <a:p>
            <a:endParaRPr lang="en-US"/>
          </a:p>
        </p:txBody>
      </p:sp>
      <p:sp>
        <p:nvSpPr>
          <p:cNvPr id="36" name="Shape 33"/>
          <p:cNvSpPr/>
          <p:nvPr/>
        </p:nvSpPr>
        <p:spPr>
          <a:xfrm>
            <a:off x="4718304" y="4239768"/>
            <a:ext cx="3474720" cy="0"/>
          </a:xfrm>
          <a:prstGeom prst="line">
            <a:avLst/>
          </a:prstGeom>
          <a:noFill/>
          <a:ln w="6350">
            <a:solidFill>
              <a:srgbClr val="CCCCCC"/>
            </a:solidFill>
            <a:prstDash val="dot"/>
          </a:ln>
        </p:spPr>
        <p:txBody>
          <a:bodyPr/>
          <a:lstStyle/>
          <a:p>
            <a:endParaRPr lang="en-US"/>
          </a:p>
        </p:txBody>
      </p:sp>
      <p:sp>
        <p:nvSpPr>
          <p:cNvPr id="37" name="Shape 34"/>
          <p:cNvSpPr/>
          <p:nvPr/>
        </p:nvSpPr>
        <p:spPr>
          <a:xfrm>
            <a:off x="5846064" y="3282696"/>
            <a:ext cx="0" cy="1389888"/>
          </a:xfrm>
          <a:prstGeom prst="line">
            <a:avLst/>
          </a:prstGeom>
          <a:noFill/>
          <a:ln w="6350">
            <a:solidFill>
              <a:srgbClr val="CCCCCC"/>
            </a:solidFill>
            <a:prstDash val="dot"/>
          </a:ln>
        </p:spPr>
        <p:txBody>
          <a:bodyPr/>
          <a:lstStyle/>
          <a:p>
            <a:endParaRPr lang="en-US"/>
          </a:p>
        </p:txBody>
      </p:sp>
      <p:sp>
        <p:nvSpPr>
          <p:cNvPr id="38" name="Shape 35"/>
          <p:cNvSpPr/>
          <p:nvPr/>
        </p:nvSpPr>
        <p:spPr>
          <a:xfrm>
            <a:off x="7065264" y="3282696"/>
            <a:ext cx="0" cy="1389888"/>
          </a:xfrm>
          <a:prstGeom prst="line">
            <a:avLst/>
          </a:prstGeom>
          <a:noFill/>
          <a:ln w="6350">
            <a:solidFill>
              <a:srgbClr val="CCCCCC"/>
            </a:solidFill>
            <a:prstDash val="dot"/>
          </a:ln>
        </p:spPr>
        <p:txBody>
          <a:bodyPr/>
          <a:lstStyle/>
          <a:p>
            <a:endParaRPr lang="en-US"/>
          </a:p>
        </p:txBody>
      </p:sp>
      <p:sp>
        <p:nvSpPr>
          <p:cNvPr id="39" name="Shape 36"/>
          <p:cNvSpPr/>
          <p:nvPr/>
        </p:nvSpPr>
        <p:spPr>
          <a:xfrm>
            <a:off x="4626864" y="2843784"/>
            <a:ext cx="3657600" cy="347472"/>
          </a:xfrm>
          <a:prstGeom prst="rect">
            <a:avLst/>
          </a:prstGeom>
          <a:solidFill>
            <a:srgbClr val="2E7D4F"/>
          </a:solidFill>
          <a:ln/>
        </p:spPr>
        <p:txBody>
          <a:bodyPr/>
          <a:lstStyle/>
          <a:p>
            <a:endParaRPr lang="en-US"/>
          </a:p>
        </p:txBody>
      </p:sp>
      <p:sp>
        <p:nvSpPr>
          <p:cNvPr id="40" name="Text 37"/>
          <p:cNvSpPr/>
          <p:nvPr/>
        </p:nvSpPr>
        <p:spPr>
          <a:xfrm>
            <a:off x="4718304" y="2862072"/>
            <a:ext cx="3474720" cy="182880"/>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Low Performance / High Potential</a:t>
            </a:r>
            <a:endParaRPr lang="en-US" sz="1050" dirty="0"/>
          </a:p>
        </p:txBody>
      </p:sp>
      <p:sp>
        <p:nvSpPr>
          <p:cNvPr id="41" name="Text 38"/>
          <p:cNvSpPr/>
          <p:nvPr/>
        </p:nvSpPr>
        <p:spPr>
          <a:xfrm>
            <a:off x="4718304" y="3026664"/>
            <a:ext cx="3474720" cy="146304"/>
          </a:xfrm>
          <a:prstGeom prst="rect">
            <a:avLst/>
          </a:prstGeom>
          <a:noFill/>
          <a:ln/>
        </p:spPr>
        <p:txBody>
          <a:bodyPr wrap="square" lIns="0" tIns="0" rIns="0" bIns="0" rtlCol="0" anchor="ctr"/>
          <a:lstStyle/>
          <a:p>
            <a:pPr marL="0" indent="0">
              <a:buNone/>
            </a:pPr>
            <a:r>
              <a:rPr lang="en-US" sz="1000" dirty="0">
                <a:solidFill>
                  <a:srgbClr val="CADCFC"/>
                </a:solidFill>
                <a:latin typeface="Calibri" pitchFamily="34" charset="0"/>
                <a:ea typeface="Calibri" pitchFamily="34" charset="-122"/>
                <a:cs typeface="Calibri" pitchFamily="34" charset="-120"/>
              </a:rPr>
              <a:t>Emerging Potential / Develop or Redirect</a:t>
            </a:r>
            <a:endParaRPr lang="en-US" sz="1000" dirty="0"/>
          </a:p>
        </p:txBody>
      </p:sp>
      <p:sp>
        <p:nvSpPr>
          <p:cNvPr id="42" name="Shape 39"/>
          <p:cNvSpPr/>
          <p:nvPr/>
        </p:nvSpPr>
        <p:spPr>
          <a:xfrm>
            <a:off x="1362456" y="1532077"/>
            <a:ext cx="128016" cy="128016"/>
          </a:xfrm>
          <a:prstGeom prst="ellipse">
            <a:avLst/>
          </a:prstGeom>
          <a:solidFill>
            <a:srgbClr val="4A90C2"/>
          </a:solidFill>
          <a:ln/>
        </p:spPr>
        <p:txBody>
          <a:bodyPr/>
          <a:lstStyle/>
          <a:p>
            <a:endParaRPr lang="en-US"/>
          </a:p>
        </p:txBody>
      </p:sp>
      <p:sp>
        <p:nvSpPr>
          <p:cNvPr id="43" name="Text 40"/>
          <p:cNvSpPr/>
          <p:nvPr/>
        </p:nvSpPr>
        <p:spPr>
          <a:xfrm>
            <a:off x="1527048" y="1495501"/>
            <a:ext cx="1005840" cy="201168"/>
          </a:xfrm>
          <a:prstGeom prst="rect">
            <a:avLst/>
          </a:prstGeom>
          <a:noFill/>
          <a:ln/>
        </p:spPr>
        <p:txBody>
          <a:bodyPr wrap="square" lIns="0" tIns="0" rIns="0" bIns="0" rtlCol="0" anchor="ctr"/>
          <a:lstStyle/>
          <a:p>
            <a:pPr marL="0" indent="0">
              <a:buNone/>
            </a:pPr>
            <a:r>
              <a:rPr lang="en-US" sz="1000" dirty="0">
                <a:solidFill>
                  <a:srgbClr val="3E3E42"/>
                </a:solidFill>
                <a:latin typeface="Calibri" pitchFamily="34" charset="0"/>
                <a:ea typeface="Calibri" pitchFamily="34" charset="-122"/>
                <a:cs typeface="Calibri" pitchFamily="34" charset="-120"/>
              </a:rPr>
              <a:t>Sarah M.</a:t>
            </a:r>
            <a:endParaRPr lang="en-US" sz="1000" dirty="0"/>
          </a:p>
        </p:txBody>
      </p:sp>
      <p:sp>
        <p:nvSpPr>
          <p:cNvPr id="44" name="Shape 41"/>
          <p:cNvSpPr/>
          <p:nvPr/>
        </p:nvSpPr>
        <p:spPr>
          <a:xfrm>
            <a:off x="2606040" y="1970532"/>
            <a:ext cx="128016" cy="128016"/>
          </a:xfrm>
          <a:prstGeom prst="ellipse">
            <a:avLst/>
          </a:prstGeom>
          <a:solidFill>
            <a:srgbClr val="4A90C2"/>
          </a:solidFill>
          <a:ln/>
        </p:spPr>
        <p:txBody>
          <a:bodyPr/>
          <a:lstStyle/>
          <a:p>
            <a:endParaRPr lang="en-US"/>
          </a:p>
        </p:txBody>
      </p:sp>
      <p:sp>
        <p:nvSpPr>
          <p:cNvPr id="45" name="Text 42"/>
          <p:cNvSpPr/>
          <p:nvPr/>
        </p:nvSpPr>
        <p:spPr>
          <a:xfrm>
            <a:off x="2770632" y="1933956"/>
            <a:ext cx="1005840" cy="201168"/>
          </a:xfrm>
          <a:prstGeom prst="rect">
            <a:avLst/>
          </a:prstGeom>
          <a:noFill/>
          <a:ln/>
        </p:spPr>
        <p:txBody>
          <a:bodyPr wrap="square" lIns="0" tIns="0" rIns="0" bIns="0" rtlCol="0" anchor="ctr"/>
          <a:lstStyle/>
          <a:p>
            <a:pPr marL="0" indent="0">
              <a:buNone/>
            </a:pPr>
            <a:r>
              <a:rPr lang="en-US" sz="1000" dirty="0">
                <a:solidFill>
                  <a:srgbClr val="3E3E42"/>
                </a:solidFill>
                <a:latin typeface="Calibri" pitchFamily="34" charset="0"/>
                <a:ea typeface="Calibri" pitchFamily="34" charset="-122"/>
                <a:cs typeface="Calibri" pitchFamily="34" charset="-120"/>
              </a:rPr>
              <a:t>David R.</a:t>
            </a:r>
            <a:endParaRPr lang="en-US" sz="1000" dirty="0"/>
          </a:p>
        </p:txBody>
      </p:sp>
      <p:sp>
        <p:nvSpPr>
          <p:cNvPr id="46" name="Shape 43"/>
          <p:cNvSpPr/>
          <p:nvPr/>
        </p:nvSpPr>
        <p:spPr>
          <a:xfrm>
            <a:off x="2916936" y="2221078"/>
            <a:ext cx="128016" cy="128016"/>
          </a:xfrm>
          <a:prstGeom prst="ellipse">
            <a:avLst/>
          </a:prstGeom>
          <a:solidFill>
            <a:srgbClr val="4A90C2"/>
          </a:solidFill>
          <a:ln/>
        </p:spPr>
        <p:txBody>
          <a:bodyPr/>
          <a:lstStyle/>
          <a:p>
            <a:endParaRPr lang="en-US"/>
          </a:p>
        </p:txBody>
      </p:sp>
      <p:sp>
        <p:nvSpPr>
          <p:cNvPr id="47" name="Text 44"/>
          <p:cNvSpPr/>
          <p:nvPr/>
        </p:nvSpPr>
        <p:spPr>
          <a:xfrm>
            <a:off x="3081528" y="2184502"/>
            <a:ext cx="1005840" cy="201168"/>
          </a:xfrm>
          <a:prstGeom prst="rect">
            <a:avLst/>
          </a:prstGeom>
          <a:noFill/>
          <a:ln/>
        </p:spPr>
        <p:txBody>
          <a:bodyPr wrap="square" lIns="0" tIns="0" rIns="0" bIns="0" rtlCol="0" anchor="ctr"/>
          <a:lstStyle/>
          <a:p>
            <a:pPr marL="0" indent="0">
              <a:buNone/>
            </a:pPr>
            <a:r>
              <a:rPr lang="en-US" sz="1000" dirty="0">
                <a:solidFill>
                  <a:srgbClr val="3E3E42"/>
                </a:solidFill>
                <a:latin typeface="Calibri" pitchFamily="34" charset="0"/>
                <a:ea typeface="Calibri" pitchFamily="34" charset="-122"/>
                <a:cs typeface="Calibri" pitchFamily="34" charset="-120"/>
              </a:rPr>
              <a:t>Michael F.</a:t>
            </a:r>
            <a:endParaRPr lang="en-US" sz="1000" dirty="0"/>
          </a:p>
        </p:txBody>
      </p:sp>
      <p:sp>
        <p:nvSpPr>
          <p:cNvPr id="48" name="Shape 45"/>
          <p:cNvSpPr/>
          <p:nvPr/>
        </p:nvSpPr>
        <p:spPr>
          <a:xfrm>
            <a:off x="1362456" y="2408987"/>
            <a:ext cx="128016" cy="128016"/>
          </a:xfrm>
          <a:prstGeom prst="ellipse">
            <a:avLst/>
          </a:prstGeom>
          <a:solidFill>
            <a:srgbClr val="4A90C2"/>
          </a:solidFill>
          <a:ln/>
        </p:spPr>
        <p:txBody>
          <a:bodyPr/>
          <a:lstStyle/>
          <a:p>
            <a:endParaRPr lang="en-US"/>
          </a:p>
        </p:txBody>
      </p:sp>
      <p:sp>
        <p:nvSpPr>
          <p:cNvPr id="49" name="Text 46"/>
          <p:cNvSpPr/>
          <p:nvPr/>
        </p:nvSpPr>
        <p:spPr>
          <a:xfrm>
            <a:off x="1527048" y="2372411"/>
            <a:ext cx="1005840" cy="201168"/>
          </a:xfrm>
          <a:prstGeom prst="rect">
            <a:avLst/>
          </a:prstGeom>
          <a:noFill/>
          <a:ln/>
        </p:spPr>
        <p:txBody>
          <a:bodyPr wrap="square" lIns="0" tIns="0" rIns="0" bIns="0" rtlCol="0" anchor="ctr"/>
          <a:lstStyle/>
          <a:p>
            <a:pPr marL="0" indent="0">
              <a:buNone/>
            </a:pPr>
            <a:r>
              <a:rPr lang="en-US" sz="1000" dirty="0">
                <a:solidFill>
                  <a:srgbClr val="3E3E42"/>
                </a:solidFill>
                <a:latin typeface="Calibri" pitchFamily="34" charset="0"/>
                <a:ea typeface="Calibri" pitchFamily="34" charset="-122"/>
                <a:cs typeface="Calibri" pitchFamily="34" charset="-120"/>
              </a:rPr>
              <a:t>Tina W.</a:t>
            </a:r>
            <a:endParaRPr lang="en-US" sz="1000" dirty="0"/>
          </a:p>
        </p:txBody>
      </p:sp>
      <p:sp>
        <p:nvSpPr>
          <p:cNvPr id="50" name="Shape 47"/>
          <p:cNvSpPr/>
          <p:nvPr/>
        </p:nvSpPr>
        <p:spPr>
          <a:xfrm>
            <a:off x="6940296" y="1469441"/>
            <a:ext cx="128016" cy="128016"/>
          </a:xfrm>
          <a:prstGeom prst="ellipse">
            <a:avLst/>
          </a:prstGeom>
          <a:solidFill>
            <a:srgbClr val="1A2744"/>
          </a:solidFill>
          <a:ln/>
        </p:spPr>
        <p:txBody>
          <a:bodyPr/>
          <a:lstStyle/>
          <a:p>
            <a:endParaRPr lang="en-US"/>
          </a:p>
        </p:txBody>
      </p:sp>
      <p:sp>
        <p:nvSpPr>
          <p:cNvPr id="51" name="Text 48"/>
          <p:cNvSpPr/>
          <p:nvPr/>
        </p:nvSpPr>
        <p:spPr>
          <a:xfrm>
            <a:off x="7104888" y="1432865"/>
            <a:ext cx="1005840" cy="201168"/>
          </a:xfrm>
          <a:prstGeom prst="rect">
            <a:avLst/>
          </a:prstGeom>
          <a:noFill/>
          <a:ln/>
        </p:spPr>
        <p:txBody>
          <a:bodyPr wrap="square" lIns="0" tIns="0" rIns="0" bIns="0" rtlCol="0" anchor="ctr"/>
          <a:lstStyle/>
          <a:p>
            <a:pPr marL="0" indent="0">
              <a:buNone/>
            </a:pPr>
            <a:r>
              <a:rPr lang="en-US" sz="1000" dirty="0">
                <a:solidFill>
                  <a:srgbClr val="3E3E42"/>
                </a:solidFill>
                <a:latin typeface="Calibri" pitchFamily="34" charset="0"/>
                <a:ea typeface="Calibri" pitchFamily="34" charset="-122"/>
                <a:cs typeface="Calibri" pitchFamily="34" charset="-120"/>
              </a:rPr>
              <a:t>Maria L.</a:t>
            </a:r>
            <a:endParaRPr lang="en-US" sz="1000" dirty="0"/>
          </a:p>
        </p:txBody>
      </p:sp>
      <p:sp>
        <p:nvSpPr>
          <p:cNvPr id="52" name="Shape 49"/>
          <p:cNvSpPr/>
          <p:nvPr/>
        </p:nvSpPr>
        <p:spPr>
          <a:xfrm>
            <a:off x="7406640" y="1782623"/>
            <a:ext cx="128016" cy="128016"/>
          </a:xfrm>
          <a:prstGeom prst="ellipse">
            <a:avLst/>
          </a:prstGeom>
          <a:solidFill>
            <a:srgbClr val="1A2744"/>
          </a:solidFill>
          <a:ln/>
        </p:spPr>
        <p:txBody>
          <a:bodyPr/>
          <a:lstStyle/>
          <a:p>
            <a:endParaRPr lang="en-US"/>
          </a:p>
        </p:txBody>
      </p:sp>
      <p:sp>
        <p:nvSpPr>
          <p:cNvPr id="53" name="Text 50"/>
          <p:cNvSpPr/>
          <p:nvPr/>
        </p:nvSpPr>
        <p:spPr>
          <a:xfrm>
            <a:off x="7571232" y="1746047"/>
            <a:ext cx="1005840" cy="201168"/>
          </a:xfrm>
          <a:prstGeom prst="rect">
            <a:avLst/>
          </a:prstGeom>
          <a:noFill/>
          <a:ln/>
        </p:spPr>
        <p:txBody>
          <a:bodyPr wrap="square" lIns="0" tIns="0" rIns="0" bIns="0" rtlCol="0" anchor="ctr"/>
          <a:lstStyle/>
          <a:p>
            <a:pPr marL="0" indent="0">
              <a:buNone/>
            </a:pPr>
            <a:r>
              <a:rPr lang="en-US" sz="1000" dirty="0">
                <a:solidFill>
                  <a:srgbClr val="3E3E42"/>
                </a:solidFill>
                <a:latin typeface="Calibri" pitchFamily="34" charset="0"/>
                <a:ea typeface="Calibri" pitchFamily="34" charset="-122"/>
                <a:cs typeface="Calibri" pitchFamily="34" charset="-120"/>
              </a:rPr>
              <a:t>Alex T.</a:t>
            </a:r>
            <a:endParaRPr lang="en-US" sz="1000" dirty="0"/>
          </a:p>
        </p:txBody>
      </p:sp>
      <p:sp>
        <p:nvSpPr>
          <p:cNvPr id="54" name="Shape 51"/>
          <p:cNvSpPr/>
          <p:nvPr/>
        </p:nvSpPr>
        <p:spPr>
          <a:xfrm>
            <a:off x="6784848" y="2408987"/>
            <a:ext cx="128016" cy="128016"/>
          </a:xfrm>
          <a:prstGeom prst="ellipse">
            <a:avLst/>
          </a:prstGeom>
          <a:solidFill>
            <a:srgbClr val="1A2744"/>
          </a:solidFill>
          <a:ln/>
        </p:spPr>
        <p:txBody>
          <a:bodyPr/>
          <a:lstStyle/>
          <a:p>
            <a:endParaRPr lang="en-US"/>
          </a:p>
        </p:txBody>
      </p:sp>
      <p:sp>
        <p:nvSpPr>
          <p:cNvPr id="55" name="Text 52"/>
          <p:cNvSpPr/>
          <p:nvPr/>
        </p:nvSpPr>
        <p:spPr>
          <a:xfrm>
            <a:off x="6949440" y="2372411"/>
            <a:ext cx="1005840" cy="201168"/>
          </a:xfrm>
          <a:prstGeom prst="rect">
            <a:avLst/>
          </a:prstGeom>
          <a:noFill/>
          <a:ln/>
        </p:spPr>
        <p:txBody>
          <a:bodyPr wrap="square" lIns="0" tIns="0" rIns="0" bIns="0" rtlCol="0" anchor="ctr"/>
          <a:lstStyle/>
          <a:p>
            <a:pPr marL="0" indent="0">
              <a:buNone/>
            </a:pPr>
            <a:r>
              <a:rPr lang="en-US" sz="1000" dirty="0">
                <a:solidFill>
                  <a:srgbClr val="3E3E42"/>
                </a:solidFill>
                <a:latin typeface="Calibri" pitchFamily="34" charset="0"/>
                <a:ea typeface="Calibri" pitchFamily="34" charset="-122"/>
                <a:cs typeface="Calibri" pitchFamily="34" charset="-120"/>
              </a:rPr>
              <a:t>Chris P.</a:t>
            </a:r>
            <a:endParaRPr lang="en-US" sz="1000" dirty="0"/>
          </a:p>
        </p:txBody>
      </p:sp>
      <p:sp>
        <p:nvSpPr>
          <p:cNvPr id="56" name="Shape 53"/>
          <p:cNvSpPr/>
          <p:nvPr/>
        </p:nvSpPr>
        <p:spPr>
          <a:xfrm>
            <a:off x="1673352" y="4133545"/>
            <a:ext cx="128016" cy="128016"/>
          </a:xfrm>
          <a:prstGeom prst="ellipse">
            <a:avLst/>
          </a:prstGeom>
          <a:solidFill>
            <a:srgbClr val="6B4C9A"/>
          </a:solidFill>
          <a:ln/>
        </p:spPr>
        <p:txBody>
          <a:bodyPr/>
          <a:lstStyle/>
          <a:p>
            <a:endParaRPr lang="en-US"/>
          </a:p>
        </p:txBody>
      </p:sp>
      <p:sp>
        <p:nvSpPr>
          <p:cNvPr id="57" name="Text 54"/>
          <p:cNvSpPr/>
          <p:nvPr/>
        </p:nvSpPr>
        <p:spPr>
          <a:xfrm>
            <a:off x="1837944" y="4096969"/>
            <a:ext cx="1005840" cy="201168"/>
          </a:xfrm>
          <a:prstGeom prst="rect">
            <a:avLst/>
          </a:prstGeom>
          <a:noFill/>
          <a:ln/>
        </p:spPr>
        <p:txBody>
          <a:bodyPr wrap="square" lIns="0" tIns="0" rIns="0" bIns="0" rtlCol="0" anchor="ctr"/>
          <a:lstStyle/>
          <a:p>
            <a:pPr marL="0" indent="0">
              <a:buNone/>
            </a:pPr>
            <a:r>
              <a:rPr lang="en-US" sz="1000" dirty="0">
                <a:solidFill>
                  <a:srgbClr val="3E3E42"/>
                </a:solidFill>
                <a:latin typeface="Calibri" pitchFamily="34" charset="0"/>
                <a:ea typeface="Calibri" pitchFamily="34" charset="-122"/>
                <a:cs typeface="Calibri" pitchFamily="34" charset="-120"/>
              </a:rPr>
              <a:t>Max L.</a:t>
            </a:r>
            <a:endParaRPr lang="en-US" sz="1000" dirty="0"/>
          </a:p>
        </p:txBody>
      </p:sp>
      <p:sp>
        <p:nvSpPr>
          <p:cNvPr id="58" name="Shape 55"/>
          <p:cNvSpPr/>
          <p:nvPr/>
        </p:nvSpPr>
        <p:spPr>
          <a:xfrm>
            <a:off x="5230368" y="3569818"/>
            <a:ext cx="128016" cy="128016"/>
          </a:xfrm>
          <a:prstGeom prst="ellipse">
            <a:avLst/>
          </a:prstGeom>
          <a:solidFill>
            <a:srgbClr val="2E7D4F"/>
          </a:solidFill>
          <a:ln/>
        </p:spPr>
        <p:txBody>
          <a:bodyPr/>
          <a:lstStyle/>
          <a:p>
            <a:endParaRPr lang="en-US"/>
          </a:p>
        </p:txBody>
      </p:sp>
      <p:sp>
        <p:nvSpPr>
          <p:cNvPr id="59" name="Text 56"/>
          <p:cNvSpPr/>
          <p:nvPr/>
        </p:nvSpPr>
        <p:spPr>
          <a:xfrm>
            <a:off x="5394960" y="3533242"/>
            <a:ext cx="1005840" cy="201168"/>
          </a:xfrm>
          <a:prstGeom prst="rect">
            <a:avLst/>
          </a:prstGeom>
          <a:noFill/>
          <a:ln/>
        </p:spPr>
        <p:txBody>
          <a:bodyPr wrap="square" lIns="0" tIns="0" rIns="0" bIns="0" rtlCol="0" anchor="ctr"/>
          <a:lstStyle/>
          <a:p>
            <a:pPr marL="0" indent="0">
              <a:buNone/>
            </a:pPr>
            <a:r>
              <a:rPr lang="en-US" sz="1000" dirty="0">
                <a:solidFill>
                  <a:srgbClr val="3E3E42"/>
                </a:solidFill>
                <a:latin typeface="Calibri" pitchFamily="34" charset="0"/>
                <a:ea typeface="Calibri" pitchFamily="34" charset="-122"/>
                <a:cs typeface="Calibri" pitchFamily="34" charset="-120"/>
              </a:rPr>
              <a:t>Adrian W.</a:t>
            </a:r>
            <a:endParaRPr lang="en-US" sz="1000" dirty="0"/>
          </a:p>
        </p:txBody>
      </p:sp>
      <p:sp>
        <p:nvSpPr>
          <p:cNvPr id="60" name="Shape 57"/>
          <p:cNvSpPr/>
          <p:nvPr/>
        </p:nvSpPr>
        <p:spPr>
          <a:xfrm>
            <a:off x="6163056" y="3945636"/>
            <a:ext cx="128016" cy="128016"/>
          </a:xfrm>
          <a:prstGeom prst="ellipse">
            <a:avLst/>
          </a:prstGeom>
          <a:solidFill>
            <a:srgbClr val="2E7D4F"/>
          </a:solidFill>
          <a:ln/>
        </p:spPr>
        <p:txBody>
          <a:bodyPr/>
          <a:lstStyle/>
          <a:p>
            <a:endParaRPr lang="en-US"/>
          </a:p>
        </p:txBody>
      </p:sp>
      <p:sp>
        <p:nvSpPr>
          <p:cNvPr id="61" name="Text 58"/>
          <p:cNvSpPr/>
          <p:nvPr/>
        </p:nvSpPr>
        <p:spPr>
          <a:xfrm>
            <a:off x="6327648" y="3909060"/>
            <a:ext cx="1005840" cy="201168"/>
          </a:xfrm>
          <a:prstGeom prst="rect">
            <a:avLst/>
          </a:prstGeom>
          <a:noFill/>
          <a:ln/>
        </p:spPr>
        <p:txBody>
          <a:bodyPr wrap="square" lIns="0" tIns="0" rIns="0" bIns="0" rtlCol="0" anchor="ctr"/>
          <a:lstStyle/>
          <a:p>
            <a:pPr marL="0" indent="0">
              <a:buNone/>
            </a:pPr>
            <a:r>
              <a:rPr lang="en-US" sz="1000" dirty="0">
                <a:solidFill>
                  <a:srgbClr val="3E3E42"/>
                </a:solidFill>
                <a:latin typeface="Calibri" pitchFamily="34" charset="0"/>
                <a:ea typeface="Calibri" pitchFamily="34" charset="-122"/>
                <a:cs typeface="Calibri" pitchFamily="34" charset="-120"/>
              </a:rPr>
              <a:t>Jordan W.</a:t>
            </a:r>
            <a:endParaRPr lang="en-US" sz="1000" dirty="0"/>
          </a:p>
        </p:txBody>
      </p:sp>
      <p:pic>
        <p:nvPicPr>
          <p:cNvPr id="62" name="Image 0">
            <a:hlinkClick r:id="rId3"/>
            <a:extLst>
              <a:ext uri="{FF2B5EF4-FFF2-40B4-BE49-F238E27FC236}">
                <a16:creationId xmlns:a16="http://schemas.microsoft.com/office/drawing/2014/main" id="{E24AD40F-6B6C-1CBB-007C-7A0110A75AB5}"/>
              </a:ext>
            </a:extLst>
          </p:cNvPr>
          <p:cNvPicPr>
            <a:picLocks noChangeAspect="1"/>
          </p:cNvPicPr>
          <p:nvPr/>
        </p:nvPicPr>
        <p:blipFill>
          <a:blip r:embed="rId4"/>
          <a:srcRect/>
          <a:stretch/>
        </p:blipFill>
        <p:spPr>
          <a:xfrm>
            <a:off x="7137219" y="219169"/>
            <a:ext cx="1878197" cy="26515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2744"/>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B9913A"/>
          </a:solidFill>
          <a:ln/>
        </p:spPr>
        <p:txBody>
          <a:bodyPr/>
          <a:lstStyle/>
          <a:p>
            <a:endParaRPr lang="en-US"/>
          </a:p>
        </p:txBody>
      </p:sp>
      <p:sp>
        <p:nvSpPr>
          <p:cNvPr id="4" name="Text 1"/>
          <p:cNvSpPr/>
          <p:nvPr/>
        </p:nvSpPr>
        <p:spPr>
          <a:xfrm>
            <a:off x="446226" y="256947"/>
            <a:ext cx="5486400" cy="640080"/>
          </a:xfrm>
          <a:prstGeom prst="rect">
            <a:avLst/>
          </a:prstGeom>
          <a:noFill/>
          <a:ln/>
        </p:spPr>
        <p:txBody>
          <a:bodyPr wrap="square" lIns="0" tIns="0" rIns="0" bIns="0" rtlCol="0" anchor="ctr"/>
          <a:lstStyle/>
          <a:p>
            <a:pPr marL="0" indent="0">
              <a:buNone/>
            </a:pPr>
            <a:r>
              <a:rPr lang="en-US" sz="3200" dirty="0">
                <a:solidFill>
                  <a:srgbClr val="FFFFFF"/>
                </a:solidFill>
                <a:latin typeface="Calibri Light" panose="020F0302020204030204" pitchFamily="34" charset="0"/>
                <a:ea typeface="Calibri Light" panose="020F0302020204030204" pitchFamily="34" charset="0"/>
                <a:cs typeface="Calibri Light" panose="020F0302020204030204" pitchFamily="34" charset="0"/>
              </a:rPr>
              <a:t>What comes next?</a:t>
            </a:r>
            <a:endParaRPr lang="en-US" sz="32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5" name="Shape 2"/>
          <p:cNvSpPr/>
          <p:nvPr/>
        </p:nvSpPr>
        <p:spPr>
          <a:xfrm>
            <a:off x="446226" y="906170"/>
            <a:ext cx="3920947" cy="45720"/>
          </a:xfrm>
          <a:prstGeom prst="rect">
            <a:avLst/>
          </a:prstGeom>
          <a:solidFill>
            <a:srgbClr val="B9913A"/>
          </a:solidFill>
          <a:ln/>
        </p:spPr>
        <p:txBody>
          <a:bodyPr/>
          <a:lstStyle/>
          <a:p>
            <a:endParaRPr lang="en-US"/>
          </a:p>
        </p:txBody>
      </p:sp>
      <p:sp>
        <p:nvSpPr>
          <p:cNvPr id="6" name="Shape 3"/>
          <p:cNvSpPr/>
          <p:nvPr/>
        </p:nvSpPr>
        <p:spPr>
          <a:xfrm>
            <a:off x="340242" y="1097280"/>
            <a:ext cx="4026931" cy="1554480"/>
          </a:xfrm>
          <a:prstGeom prst="rect">
            <a:avLst/>
          </a:prstGeom>
          <a:solidFill>
            <a:srgbClr val="1E3A5F"/>
          </a:solidFill>
          <a:ln/>
        </p:spPr>
        <p:txBody>
          <a:bodyPr/>
          <a:lstStyle/>
          <a:p>
            <a:endParaRPr lang="en-US"/>
          </a:p>
        </p:txBody>
      </p:sp>
      <p:sp>
        <p:nvSpPr>
          <p:cNvPr id="7" name="Shape 4"/>
          <p:cNvSpPr/>
          <p:nvPr/>
        </p:nvSpPr>
        <p:spPr>
          <a:xfrm>
            <a:off x="340242" y="1097280"/>
            <a:ext cx="100499" cy="1554480"/>
          </a:xfrm>
          <a:prstGeom prst="rect">
            <a:avLst/>
          </a:prstGeom>
          <a:solidFill>
            <a:srgbClr val="4A90C2"/>
          </a:solidFill>
          <a:ln/>
        </p:spPr>
        <p:txBody>
          <a:bodyPr/>
          <a:lstStyle/>
          <a:p>
            <a:endParaRPr lang="en-US"/>
          </a:p>
        </p:txBody>
      </p:sp>
      <p:sp>
        <p:nvSpPr>
          <p:cNvPr id="8" name="Text 5"/>
          <p:cNvSpPr/>
          <p:nvPr/>
        </p:nvSpPr>
        <p:spPr>
          <a:xfrm>
            <a:off x="568843" y="1234440"/>
            <a:ext cx="3595474" cy="32004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Identify Development Actions</a:t>
            </a:r>
            <a:endParaRPr lang="en-US" sz="1200" dirty="0"/>
          </a:p>
        </p:txBody>
      </p:sp>
      <p:sp>
        <p:nvSpPr>
          <p:cNvPr id="9" name="Text 6"/>
          <p:cNvSpPr/>
          <p:nvPr/>
        </p:nvSpPr>
        <p:spPr>
          <a:xfrm>
            <a:off x="568843" y="1600200"/>
            <a:ext cx="3595474" cy="960120"/>
          </a:xfrm>
          <a:prstGeom prst="rect">
            <a:avLst/>
          </a:prstGeom>
          <a:noFill/>
          <a:ln/>
        </p:spPr>
        <p:txBody>
          <a:bodyPr wrap="square" lIns="0" tIns="0" rIns="0" bIns="0" rtlCol="0" anchor="t" anchorCtr="0"/>
          <a:lstStyle/>
          <a:p>
            <a:pPr marL="0" indent="0">
              <a:lnSpc>
                <a:spcPct val="120000"/>
              </a:lnSpc>
              <a:buNone/>
            </a:pPr>
            <a:r>
              <a:rPr lang="en-US" sz="1050" dirty="0">
                <a:solidFill>
                  <a:srgbClr val="CADCFC"/>
                </a:solidFill>
                <a:latin typeface="Calibri" pitchFamily="34" charset="0"/>
                <a:ea typeface="Calibri" pitchFamily="34" charset="-122"/>
                <a:cs typeface="Calibri" pitchFamily="34" charset="-120"/>
              </a:rPr>
              <a:t>For each person on the grid, define one or two specific next steps. Stretch assignments, coaching conversations, cross-functional projects, or performance discussions. The grid shows you where people are. Development plans show them where they can go.</a:t>
            </a:r>
            <a:endParaRPr lang="en-US" sz="1050" dirty="0"/>
          </a:p>
        </p:txBody>
      </p:sp>
      <p:sp>
        <p:nvSpPr>
          <p:cNvPr id="10" name="Shape 7"/>
          <p:cNvSpPr/>
          <p:nvPr/>
        </p:nvSpPr>
        <p:spPr>
          <a:xfrm>
            <a:off x="4676327" y="1085393"/>
            <a:ext cx="4026931" cy="1554480"/>
          </a:xfrm>
          <a:prstGeom prst="rect">
            <a:avLst/>
          </a:prstGeom>
          <a:solidFill>
            <a:srgbClr val="1E3A5F"/>
          </a:solidFill>
          <a:ln/>
        </p:spPr>
        <p:txBody>
          <a:bodyPr/>
          <a:lstStyle/>
          <a:p>
            <a:endParaRPr lang="en-US"/>
          </a:p>
        </p:txBody>
      </p:sp>
      <p:sp>
        <p:nvSpPr>
          <p:cNvPr id="11" name="Shape 8"/>
          <p:cNvSpPr/>
          <p:nvPr/>
        </p:nvSpPr>
        <p:spPr>
          <a:xfrm>
            <a:off x="4676328" y="1085393"/>
            <a:ext cx="89696" cy="1554480"/>
          </a:xfrm>
          <a:prstGeom prst="rect">
            <a:avLst/>
          </a:prstGeom>
          <a:solidFill>
            <a:srgbClr val="2E7D4F"/>
          </a:solidFill>
          <a:ln/>
        </p:spPr>
        <p:txBody>
          <a:bodyPr/>
          <a:lstStyle/>
          <a:p>
            <a:endParaRPr lang="en-US"/>
          </a:p>
        </p:txBody>
      </p:sp>
      <p:sp>
        <p:nvSpPr>
          <p:cNvPr id="12" name="Text 9"/>
          <p:cNvSpPr/>
          <p:nvPr/>
        </p:nvSpPr>
        <p:spPr>
          <a:xfrm>
            <a:off x="4904928" y="1222553"/>
            <a:ext cx="3595474" cy="32004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Have Honest Conversations</a:t>
            </a:r>
            <a:endParaRPr lang="en-US" sz="1200" dirty="0"/>
          </a:p>
        </p:txBody>
      </p:sp>
      <p:sp>
        <p:nvSpPr>
          <p:cNvPr id="13" name="Text 10"/>
          <p:cNvSpPr/>
          <p:nvPr/>
        </p:nvSpPr>
        <p:spPr>
          <a:xfrm>
            <a:off x="4904928" y="1588313"/>
            <a:ext cx="3595474" cy="960120"/>
          </a:xfrm>
          <a:prstGeom prst="rect">
            <a:avLst/>
          </a:prstGeom>
          <a:noFill/>
          <a:ln/>
        </p:spPr>
        <p:txBody>
          <a:bodyPr wrap="square" lIns="0" tIns="0" rIns="0" bIns="0" rtlCol="0" anchor="t" anchorCtr="0"/>
          <a:lstStyle/>
          <a:p>
            <a:pPr marL="0" indent="0">
              <a:buNone/>
            </a:pPr>
            <a:r>
              <a:rPr lang="en-US" sz="1000" dirty="0">
                <a:solidFill>
                  <a:srgbClr val="CADCFC"/>
                </a:solidFill>
                <a:latin typeface="Calibri" pitchFamily="34" charset="0"/>
                <a:ea typeface="Calibri" pitchFamily="34" charset="-122"/>
                <a:cs typeface="Calibri" pitchFamily="34" charset="-120"/>
              </a:rPr>
              <a:t>Share your observations with each team member individually. Ask about their goals, listen to their perspective, and build a development path together. Growth works best when both sides are invested.</a:t>
            </a:r>
            <a:endParaRPr lang="en-US" sz="1000" dirty="0"/>
          </a:p>
        </p:txBody>
      </p:sp>
      <p:sp>
        <p:nvSpPr>
          <p:cNvPr id="14" name="Shape 11"/>
          <p:cNvSpPr/>
          <p:nvPr/>
        </p:nvSpPr>
        <p:spPr>
          <a:xfrm>
            <a:off x="340242" y="2926080"/>
            <a:ext cx="4026931" cy="1554480"/>
          </a:xfrm>
          <a:prstGeom prst="rect">
            <a:avLst/>
          </a:prstGeom>
          <a:solidFill>
            <a:srgbClr val="1E3A5F"/>
          </a:solidFill>
          <a:ln/>
        </p:spPr>
        <p:txBody>
          <a:bodyPr/>
          <a:lstStyle/>
          <a:p>
            <a:endParaRPr lang="en-US"/>
          </a:p>
        </p:txBody>
      </p:sp>
      <p:sp>
        <p:nvSpPr>
          <p:cNvPr id="15" name="Shape 12"/>
          <p:cNvSpPr/>
          <p:nvPr/>
        </p:nvSpPr>
        <p:spPr>
          <a:xfrm>
            <a:off x="340243" y="2926080"/>
            <a:ext cx="100498" cy="1554480"/>
          </a:xfrm>
          <a:prstGeom prst="rect">
            <a:avLst/>
          </a:prstGeom>
          <a:solidFill>
            <a:srgbClr val="B9913A"/>
          </a:solidFill>
          <a:ln/>
        </p:spPr>
        <p:txBody>
          <a:bodyPr/>
          <a:lstStyle/>
          <a:p>
            <a:endParaRPr lang="en-US"/>
          </a:p>
        </p:txBody>
      </p:sp>
      <p:sp>
        <p:nvSpPr>
          <p:cNvPr id="16" name="Text 13"/>
          <p:cNvSpPr/>
          <p:nvPr/>
        </p:nvSpPr>
        <p:spPr>
          <a:xfrm>
            <a:off x="568843" y="3063240"/>
            <a:ext cx="3595474" cy="32004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Share With Leadership</a:t>
            </a:r>
            <a:endParaRPr lang="en-US" sz="1200" dirty="0"/>
          </a:p>
        </p:txBody>
      </p:sp>
      <p:sp>
        <p:nvSpPr>
          <p:cNvPr id="17" name="Text 14"/>
          <p:cNvSpPr/>
          <p:nvPr/>
        </p:nvSpPr>
        <p:spPr>
          <a:xfrm>
            <a:off x="568843" y="3429000"/>
            <a:ext cx="3595474" cy="960120"/>
          </a:xfrm>
          <a:prstGeom prst="rect">
            <a:avLst/>
          </a:prstGeom>
          <a:noFill/>
          <a:ln/>
        </p:spPr>
        <p:txBody>
          <a:bodyPr wrap="square" lIns="0" tIns="0" rIns="0" bIns="0" rtlCol="0" anchor="t" anchorCtr="0"/>
          <a:lstStyle/>
          <a:p>
            <a:pPr marL="0" indent="0">
              <a:lnSpc>
                <a:spcPct val="120000"/>
              </a:lnSpc>
              <a:buNone/>
            </a:pPr>
            <a:r>
              <a:rPr lang="en-US" sz="1000" dirty="0">
                <a:solidFill>
                  <a:srgbClr val="CADCFC"/>
                </a:solidFill>
                <a:latin typeface="Calibri" pitchFamily="34" charset="0"/>
                <a:ea typeface="Calibri" pitchFamily="34" charset="-122"/>
                <a:cs typeface="Calibri" pitchFamily="34" charset="-120"/>
              </a:rPr>
              <a:t>Use the completed grid as your succession planning report. One visual that shows bench strength, development gaps, and readiness. It simplifies the conversation and builds confidence in your team strategy.</a:t>
            </a:r>
            <a:endParaRPr lang="en-US" sz="1000" dirty="0"/>
          </a:p>
        </p:txBody>
      </p:sp>
      <p:sp>
        <p:nvSpPr>
          <p:cNvPr id="18" name="Shape 15"/>
          <p:cNvSpPr/>
          <p:nvPr/>
        </p:nvSpPr>
        <p:spPr>
          <a:xfrm>
            <a:off x="4676327" y="2914193"/>
            <a:ext cx="4026931" cy="1554480"/>
          </a:xfrm>
          <a:prstGeom prst="rect">
            <a:avLst/>
          </a:prstGeom>
          <a:solidFill>
            <a:srgbClr val="1E3A5F"/>
          </a:solidFill>
          <a:ln/>
        </p:spPr>
        <p:txBody>
          <a:bodyPr/>
          <a:lstStyle/>
          <a:p>
            <a:endParaRPr lang="en-US"/>
          </a:p>
        </p:txBody>
      </p:sp>
      <p:sp>
        <p:nvSpPr>
          <p:cNvPr id="19" name="Shape 16"/>
          <p:cNvSpPr/>
          <p:nvPr/>
        </p:nvSpPr>
        <p:spPr>
          <a:xfrm>
            <a:off x="4676328" y="2914193"/>
            <a:ext cx="89696" cy="1554480"/>
          </a:xfrm>
          <a:prstGeom prst="rect">
            <a:avLst/>
          </a:prstGeom>
          <a:solidFill>
            <a:srgbClr val="6B4C9A"/>
          </a:solidFill>
          <a:ln/>
        </p:spPr>
        <p:txBody>
          <a:bodyPr/>
          <a:lstStyle/>
          <a:p>
            <a:endParaRPr lang="en-US"/>
          </a:p>
        </p:txBody>
      </p:sp>
      <p:sp>
        <p:nvSpPr>
          <p:cNvPr id="20" name="Text 17"/>
          <p:cNvSpPr/>
          <p:nvPr/>
        </p:nvSpPr>
        <p:spPr>
          <a:xfrm>
            <a:off x="4904928" y="3051353"/>
            <a:ext cx="3595474" cy="32004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Revisit Twice a Year</a:t>
            </a:r>
            <a:endParaRPr lang="en-US" sz="1200" dirty="0"/>
          </a:p>
        </p:txBody>
      </p:sp>
      <p:sp>
        <p:nvSpPr>
          <p:cNvPr id="21" name="Text 18"/>
          <p:cNvSpPr/>
          <p:nvPr/>
        </p:nvSpPr>
        <p:spPr>
          <a:xfrm>
            <a:off x="4904928" y="3417113"/>
            <a:ext cx="3595474" cy="960120"/>
          </a:xfrm>
          <a:prstGeom prst="rect">
            <a:avLst/>
          </a:prstGeom>
          <a:noFill/>
          <a:ln/>
        </p:spPr>
        <p:txBody>
          <a:bodyPr wrap="square" lIns="0" tIns="0" rIns="0" bIns="0" rtlCol="0" anchor="t" anchorCtr="0"/>
          <a:lstStyle/>
          <a:p>
            <a:pPr marL="0" indent="0">
              <a:lnSpc>
                <a:spcPct val="120000"/>
              </a:lnSpc>
              <a:buNone/>
            </a:pPr>
            <a:r>
              <a:rPr lang="en-US" sz="1000" dirty="0">
                <a:solidFill>
                  <a:srgbClr val="CADCFC"/>
                </a:solidFill>
                <a:latin typeface="Calibri" pitchFamily="34" charset="0"/>
                <a:ea typeface="Calibri" pitchFamily="34" charset="-122"/>
                <a:cs typeface="Calibri" pitchFamily="34" charset="-120"/>
              </a:rPr>
              <a:t>Update the grid at least every six months. People grow, performance shifts, and new team members arrive. A succession plan that sits in a drawer is not a plan. Keep it current and keep it honest.</a:t>
            </a:r>
            <a:endParaRPr lang="en-US" sz="1000" dirty="0"/>
          </a:p>
        </p:txBody>
      </p:sp>
      <p:pic>
        <p:nvPicPr>
          <p:cNvPr id="23" name="Image 0">
            <a:hlinkClick r:id="rId3"/>
            <a:extLst>
              <a:ext uri="{FF2B5EF4-FFF2-40B4-BE49-F238E27FC236}">
                <a16:creationId xmlns:a16="http://schemas.microsoft.com/office/drawing/2014/main" id="{B46E6E1C-4238-D681-CCCD-7F8D926864E4}"/>
              </a:ext>
            </a:extLst>
          </p:cNvPr>
          <p:cNvPicPr>
            <a:picLocks noChangeAspect="1"/>
          </p:cNvPicPr>
          <p:nvPr/>
        </p:nvPicPr>
        <p:blipFill>
          <a:blip r:embed="rId4"/>
          <a:srcRect/>
          <a:stretch/>
        </p:blipFill>
        <p:spPr>
          <a:xfrm>
            <a:off x="7137219" y="219169"/>
            <a:ext cx="1878197" cy="265157"/>
          </a:xfrm>
          <a:prstGeom prst="rect">
            <a:avLst/>
          </a:prstGeom>
        </p:spPr>
      </p:pic>
      <p:sp>
        <p:nvSpPr>
          <p:cNvPr id="24" name="Text 22">
            <a:extLst>
              <a:ext uri="{FF2B5EF4-FFF2-40B4-BE49-F238E27FC236}">
                <a16:creationId xmlns:a16="http://schemas.microsoft.com/office/drawing/2014/main" id="{1D4DE12D-EACC-9019-AD37-72D931374181}"/>
              </a:ext>
            </a:extLst>
          </p:cNvPr>
          <p:cNvSpPr/>
          <p:nvPr/>
        </p:nvSpPr>
        <p:spPr>
          <a:xfrm>
            <a:off x="340242" y="4686300"/>
            <a:ext cx="4572000" cy="201168"/>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CADCFC"/>
                </a:solidFill>
                <a:effectLst/>
                <a:uLnTx/>
                <a:uFillTx/>
                <a:latin typeface="Calibri" pitchFamily="34" charset="0"/>
                <a:ea typeface="Calibri" pitchFamily="34" charset="-122"/>
                <a:cs typeface="Calibri" pitchFamily="34" charset="-120"/>
              </a:rPr>
              <a:t>Find additional tools, templates, and resources at:</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 20">
            <a:extLst>
              <a:ext uri="{FF2B5EF4-FFF2-40B4-BE49-F238E27FC236}">
                <a16:creationId xmlns:a16="http://schemas.microsoft.com/office/drawing/2014/main" id="{B8D1B2B0-BD7B-C635-CB8C-F78769D232B8}"/>
              </a:ext>
            </a:extLst>
          </p:cNvPr>
          <p:cNvSpPr/>
          <p:nvPr/>
        </p:nvSpPr>
        <p:spPr>
          <a:xfrm>
            <a:off x="340242" y="4837176"/>
            <a:ext cx="3657600" cy="182880"/>
          </a:xfrm>
          <a:prstGeom prst="rect">
            <a:avLst/>
          </a:prstGeom>
          <a:noFill/>
          <a:ln/>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B9913A"/>
                </a:solidFill>
                <a:effectLst/>
                <a:uLnTx/>
                <a:uFillTx/>
                <a:latin typeface="Calibri" pitchFamily="34" charset="0"/>
                <a:ea typeface="Calibri" pitchFamily="34" charset="-122"/>
                <a:cs typeface="Calibri" pitchFamily="34" charset="-120"/>
                <a:hlinkClick r:id="rId5"/>
              </a:rPr>
              <a:t>www.Leadership-Tools.com</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TotalTime>
  <Words>734</Words>
  <Application>Microsoft Office PowerPoint</Application>
  <PresentationFormat>On-screen Show (16:9)</PresentationFormat>
  <Paragraphs>107</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4-Block Succession Grid</dc:title>
  <dc:subject>PptxGenJS Presentation</dc:subject>
  <dc:creator>Leadership-Tools.com</dc:creator>
  <cp:lastModifiedBy>R TODD GORHAM</cp:lastModifiedBy>
  <cp:revision>2</cp:revision>
  <dcterms:created xsi:type="dcterms:W3CDTF">2026-04-14T00:44:30Z</dcterms:created>
  <dcterms:modified xsi:type="dcterms:W3CDTF">2026-04-14T01:37:04Z</dcterms:modified>
</cp:coreProperties>
</file>