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7102475" cy="938847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1" d="100"/>
          <a:sy n="131" d="100"/>
        </p:scale>
        <p:origin x="966"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616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744"/>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64008"/>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 name="Rectangle 2"/>
          <p:cNvSpPr/>
          <p:nvPr/>
        </p:nvSpPr>
        <p:spPr>
          <a:xfrm>
            <a:off x="0" y="0"/>
            <a:ext cx="146304" cy="5138928"/>
          </a:xfrm>
          <a:prstGeom prst="rect">
            <a:avLst/>
          </a:prstGeom>
          <a:solidFill>
            <a:srgbClr val="4A90C2"/>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4" name="Picture 3" descr="image.png"/>
          <p:cNvPicPr>
            <a:picLocks noChangeAspect="1"/>
          </p:cNvPicPr>
          <p:nvPr/>
        </p:nvPicPr>
        <p:blipFill>
          <a:blip r:embed="rId3"/>
          <a:stretch>
            <a:fillRect/>
          </a:stretch>
        </p:blipFill>
        <p:spPr>
          <a:xfrm>
            <a:off x="6016752" y="246888"/>
            <a:ext cx="2980944" cy="420624"/>
          </a:xfrm>
          <a:prstGeom prst="rect">
            <a:avLst/>
          </a:prstGeom>
        </p:spPr>
      </p:pic>
      <p:sp>
        <p:nvSpPr>
          <p:cNvPr id="5" name="TextBox 4"/>
          <p:cNvSpPr txBox="1"/>
          <p:nvPr/>
        </p:nvSpPr>
        <p:spPr>
          <a:xfrm>
            <a:off x="411480" y="1161288"/>
            <a:ext cx="8229600" cy="676656"/>
          </a:xfrm>
          <a:prstGeom prst="rect">
            <a:avLst/>
          </a:prstGeom>
          <a:noFill/>
          <a:ln>
            <a:noFill/>
          </a:ln>
        </p:spPr>
        <p:txBody>
          <a:bodyPr wrap="square" lIns="0" tIns="0" rIns="0" bIns="0" anchor="ctr">
            <a:spAutoFit/>
          </a:bodyPr>
          <a:lstStyle/>
          <a:p>
            <a:pPr algn="l"/>
            <a:r>
              <a:rPr sz="4000" b="0" i="0">
                <a:solidFill>
                  <a:srgbClr val="FFFFFF"/>
                </a:solidFill>
                <a:latin typeface="Calibri Light"/>
              </a:rPr>
              <a:t>Performance Coaching Toolkit</a:t>
            </a:r>
          </a:p>
        </p:txBody>
      </p:sp>
      <p:sp>
        <p:nvSpPr>
          <p:cNvPr id="6" name="Rectangle 5"/>
          <p:cNvSpPr/>
          <p:nvPr/>
        </p:nvSpPr>
        <p:spPr>
          <a:xfrm>
            <a:off x="365760" y="1865376"/>
            <a:ext cx="4160520" cy="45720"/>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7" name="TextBox 6"/>
          <p:cNvSpPr txBox="1"/>
          <p:nvPr/>
        </p:nvSpPr>
        <p:spPr>
          <a:xfrm>
            <a:off x="365760" y="2039112"/>
            <a:ext cx="7772400" cy="310896"/>
          </a:xfrm>
          <a:prstGeom prst="rect">
            <a:avLst/>
          </a:prstGeom>
          <a:noFill/>
          <a:ln>
            <a:noFill/>
          </a:ln>
        </p:spPr>
        <p:txBody>
          <a:bodyPr wrap="square" lIns="0" tIns="0" rIns="0" bIns="0" anchor="ctr">
            <a:spAutoFit/>
          </a:bodyPr>
          <a:lstStyle/>
          <a:p>
            <a:pPr algn="l"/>
            <a:r>
              <a:rPr sz="1500" b="0" i="1">
                <a:solidFill>
                  <a:srgbClr val="B5C2D8"/>
                </a:solidFill>
                <a:latin typeface="Calibri"/>
              </a:rPr>
              <a:t>A Practical System for Leading Coaching Conversations</a:t>
            </a:r>
          </a:p>
        </p:txBody>
      </p:sp>
      <p:sp>
        <p:nvSpPr>
          <p:cNvPr id="8" name="TextBox 7"/>
          <p:cNvSpPr txBox="1"/>
          <p:nvPr/>
        </p:nvSpPr>
        <p:spPr>
          <a:xfrm>
            <a:off x="365760" y="2615184"/>
            <a:ext cx="8229600" cy="256032"/>
          </a:xfrm>
          <a:prstGeom prst="rect">
            <a:avLst/>
          </a:prstGeom>
          <a:noFill/>
          <a:ln>
            <a:noFill/>
          </a:ln>
        </p:spPr>
        <p:txBody>
          <a:bodyPr wrap="square" lIns="0" tIns="0" rIns="0" bIns="0" anchor="ctr">
            <a:spAutoFit/>
          </a:bodyPr>
          <a:lstStyle/>
          <a:p>
            <a:pPr algn="l"/>
            <a:r>
              <a:rPr sz="1300" b="0" i="0">
                <a:solidFill>
                  <a:srgbClr val="B9913A"/>
                </a:solidFill>
                <a:latin typeface="Calibri"/>
              </a:rPr>
              <a:t>Put coaching at the FRONT of how you lead.</a:t>
            </a:r>
          </a:p>
        </p:txBody>
      </p:sp>
      <p:sp>
        <p:nvSpPr>
          <p:cNvPr id="9" name="Rectangle 8"/>
          <p:cNvSpPr/>
          <p:nvPr/>
        </p:nvSpPr>
        <p:spPr>
          <a:xfrm>
            <a:off x="356616" y="3035808"/>
            <a:ext cx="1609344" cy="420624"/>
          </a:xfrm>
          <a:prstGeom prst="rect">
            <a:avLst/>
          </a:prstGeom>
          <a:solidFill>
            <a:srgbClr val="1A3A5C"/>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10" name="TextBox 9"/>
          <p:cNvSpPr txBox="1"/>
          <p:nvPr/>
        </p:nvSpPr>
        <p:spPr>
          <a:xfrm>
            <a:off x="356616" y="3035808"/>
            <a:ext cx="1609344" cy="420624"/>
          </a:xfrm>
          <a:prstGeom prst="rect">
            <a:avLst/>
          </a:prstGeom>
          <a:noFill/>
          <a:ln>
            <a:noFill/>
          </a:ln>
        </p:spPr>
        <p:txBody>
          <a:bodyPr wrap="square" lIns="0" tIns="0" rIns="0" bIns="0" anchor="ctr">
            <a:spAutoFit/>
          </a:bodyPr>
          <a:lstStyle/>
          <a:p>
            <a:pPr algn="ctr"/>
            <a:r>
              <a:rPr sz="1100" b="1" i="0">
                <a:solidFill>
                  <a:srgbClr val="FFFFFF"/>
                </a:solidFill>
                <a:latin typeface="Calibri"/>
              </a:rPr>
              <a:t>Focus</a:t>
            </a:r>
          </a:p>
        </p:txBody>
      </p:sp>
      <p:sp>
        <p:nvSpPr>
          <p:cNvPr id="11" name="Rectangle 10"/>
          <p:cNvSpPr/>
          <p:nvPr/>
        </p:nvSpPr>
        <p:spPr>
          <a:xfrm>
            <a:off x="2075688" y="3035808"/>
            <a:ext cx="1609344" cy="420624"/>
          </a:xfrm>
          <a:prstGeom prst="rect">
            <a:avLst/>
          </a:prstGeom>
          <a:solidFill>
            <a:srgbClr val="2E7A6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12" name="TextBox 11"/>
          <p:cNvSpPr txBox="1"/>
          <p:nvPr/>
        </p:nvSpPr>
        <p:spPr>
          <a:xfrm>
            <a:off x="2075688" y="3035808"/>
            <a:ext cx="1609344" cy="420624"/>
          </a:xfrm>
          <a:prstGeom prst="rect">
            <a:avLst/>
          </a:prstGeom>
          <a:noFill/>
          <a:ln>
            <a:noFill/>
          </a:ln>
        </p:spPr>
        <p:txBody>
          <a:bodyPr wrap="square" lIns="0" tIns="0" rIns="0" bIns="0" anchor="ctr">
            <a:spAutoFit/>
          </a:bodyPr>
          <a:lstStyle/>
          <a:p>
            <a:pPr algn="ctr"/>
            <a:r>
              <a:rPr sz="1100" b="1" i="0">
                <a:solidFill>
                  <a:srgbClr val="FFFFFF"/>
                </a:solidFill>
                <a:latin typeface="Calibri"/>
              </a:rPr>
              <a:t>Reality</a:t>
            </a:r>
          </a:p>
        </p:txBody>
      </p:sp>
      <p:sp>
        <p:nvSpPr>
          <p:cNvPr id="13" name="Rectangle 12"/>
          <p:cNvSpPr/>
          <p:nvPr/>
        </p:nvSpPr>
        <p:spPr>
          <a:xfrm>
            <a:off x="3785615" y="3035808"/>
            <a:ext cx="1609344" cy="420624"/>
          </a:xfrm>
          <a:prstGeom prst="rect">
            <a:avLst/>
          </a:prstGeom>
          <a:solidFill>
            <a:srgbClr val="3A6EA5"/>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14" name="TextBox 13"/>
          <p:cNvSpPr txBox="1"/>
          <p:nvPr/>
        </p:nvSpPr>
        <p:spPr>
          <a:xfrm>
            <a:off x="3785615" y="3035808"/>
            <a:ext cx="1609344" cy="420624"/>
          </a:xfrm>
          <a:prstGeom prst="rect">
            <a:avLst/>
          </a:prstGeom>
          <a:noFill/>
          <a:ln>
            <a:noFill/>
          </a:ln>
        </p:spPr>
        <p:txBody>
          <a:bodyPr wrap="square" lIns="0" tIns="0" rIns="0" bIns="0" anchor="ctr">
            <a:spAutoFit/>
          </a:bodyPr>
          <a:lstStyle/>
          <a:p>
            <a:pPr algn="ctr"/>
            <a:r>
              <a:rPr sz="1100" b="1" i="0">
                <a:solidFill>
                  <a:srgbClr val="FFFFFF"/>
                </a:solidFill>
                <a:latin typeface="Calibri"/>
              </a:rPr>
              <a:t>Ownership</a:t>
            </a:r>
          </a:p>
        </p:txBody>
      </p:sp>
      <p:sp>
        <p:nvSpPr>
          <p:cNvPr id="15" name="Rectangle 14"/>
          <p:cNvSpPr/>
          <p:nvPr/>
        </p:nvSpPr>
        <p:spPr>
          <a:xfrm>
            <a:off x="5495544" y="3035808"/>
            <a:ext cx="1609344" cy="420624"/>
          </a:xfrm>
          <a:prstGeom prst="rect">
            <a:avLst/>
          </a:prstGeom>
          <a:solidFill>
            <a:srgbClr val="7B4FA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16" name="TextBox 15"/>
          <p:cNvSpPr txBox="1"/>
          <p:nvPr/>
        </p:nvSpPr>
        <p:spPr>
          <a:xfrm>
            <a:off x="5495544" y="3035808"/>
            <a:ext cx="1609344" cy="420624"/>
          </a:xfrm>
          <a:prstGeom prst="rect">
            <a:avLst/>
          </a:prstGeom>
          <a:noFill/>
          <a:ln>
            <a:noFill/>
          </a:ln>
        </p:spPr>
        <p:txBody>
          <a:bodyPr wrap="square" lIns="0" tIns="0" rIns="0" bIns="0" anchor="ctr">
            <a:spAutoFit/>
          </a:bodyPr>
          <a:lstStyle/>
          <a:p>
            <a:pPr algn="ctr"/>
            <a:r>
              <a:rPr sz="1100" b="1" i="0">
                <a:solidFill>
                  <a:srgbClr val="FFFFFF"/>
                </a:solidFill>
                <a:latin typeface="Calibri"/>
              </a:rPr>
              <a:t>Next Step</a:t>
            </a:r>
          </a:p>
        </p:txBody>
      </p:sp>
      <p:sp>
        <p:nvSpPr>
          <p:cNvPr id="17" name="Rectangle 16"/>
          <p:cNvSpPr/>
          <p:nvPr/>
        </p:nvSpPr>
        <p:spPr>
          <a:xfrm>
            <a:off x="7214616" y="3035808"/>
            <a:ext cx="1609344" cy="420624"/>
          </a:xfrm>
          <a:prstGeom prst="rect">
            <a:avLst/>
          </a:prstGeom>
          <a:solidFill>
            <a:srgbClr val="2A6B87"/>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18" name="TextBox 17"/>
          <p:cNvSpPr txBox="1"/>
          <p:nvPr/>
        </p:nvSpPr>
        <p:spPr>
          <a:xfrm>
            <a:off x="7214616" y="3035808"/>
            <a:ext cx="1609344" cy="420624"/>
          </a:xfrm>
          <a:prstGeom prst="rect">
            <a:avLst/>
          </a:prstGeom>
          <a:noFill/>
          <a:ln>
            <a:noFill/>
          </a:ln>
        </p:spPr>
        <p:txBody>
          <a:bodyPr wrap="square" lIns="0" tIns="0" rIns="0" bIns="0" anchor="ctr">
            <a:spAutoFit/>
          </a:bodyPr>
          <a:lstStyle/>
          <a:p>
            <a:pPr algn="ctr"/>
            <a:r>
              <a:rPr sz="1100" b="1" i="0">
                <a:solidFill>
                  <a:srgbClr val="FFFFFF"/>
                </a:solidFill>
                <a:latin typeface="Calibri"/>
              </a:rPr>
              <a:t>Time</a:t>
            </a:r>
          </a:p>
        </p:txBody>
      </p:sp>
      <p:sp>
        <p:nvSpPr>
          <p:cNvPr id="19" name="TextBox 18"/>
          <p:cNvSpPr txBox="1"/>
          <p:nvPr/>
        </p:nvSpPr>
        <p:spPr>
          <a:xfrm>
            <a:off x="356616" y="4507992"/>
            <a:ext cx="8412480" cy="420624"/>
          </a:xfrm>
          <a:prstGeom prst="rect">
            <a:avLst/>
          </a:prstGeom>
          <a:noFill/>
          <a:ln>
            <a:noFill/>
          </a:ln>
        </p:spPr>
        <p:txBody>
          <a:bodyPr wrap="square" lIns="0" tIns="0" rIns="0" bIns="0" anchor="t">
            <a:spAutoFit/>
          </a:bodyPr>
          <a:lstStyle/>
          <a:p>
            <a:pPr algn="l"/>
            <a:r>
              <a:rPr sz="1100" b="0" i="1">
                <a:solidFill>
                  <a:srgbClr val="B5C2D8"/>
                </a:solidFill>
                <a:latin typeface="Calibri"/>
              </a:rPr>
              <a:t>Tip: Use this toolkit to lead coaching conversations with consistency. Pair the FRONT framework with the worksheet, capture outcomes in the Coaching Log, and schedule the next conversation before the current one ends.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868680"/>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Different cadences. Different intents. Same discipline.</a:t>
            </a:r>
            <a:endParaRPr lang="en-US" sz="1300" dirty="0"/>
          </a:p>
        </p:txBody>
      </p:sp>
      <p:sp>
        <p:nvSpPr>
          <p:cNvPr id="5" name="Shape 2"/>
          <p:cNvSpPr/>
          <p:nvPr/>
        </p:nvSpPr>
        <p:spPr>
          <a:xfrm>
            <a:off x="365760" y="1280160"/>
            <a:ext cx="2194560" cy="822960"/>
          </a:xfrm>
          <a:prstGeom prst="rect">
            <a:avLst/>
          </a:prstGeom>
          <a:solidFill>
            <a:srgbClr val="1A2744"/>
          </a:solidFill>
          <a:ln/>
        </p:spPr>
        <p:txBody>
          <a:bodyPr/>
          <a:lstStyle/>
          <a:p>
            <a:endParaRPr lang="en-US"/>
          </a:p>
        </p:txBody>
      </p:sp>
      <p:sp>
        <p:nvSpPr>
          <p:cNvPr id="6" name="Text 3"/>
          <p:cNvSpPr/>
          <p:nvPr/>
        </p:nvSpPr>
        <p:spPr>
          <a:xfrm>
            <a:off x="365760" y="1280160"/>
            <a:ext cx="2194560" cy="822960"/>
          </a:xfrm>
          <a:prstGeom prst="rect">
            <a:avLst/>
          </a:prstGeom>
          <a:noFill/>
          <a:ln/>
        </p:spPr>
        <p:txBody>
          <a:bodyPr wrap="square" lIns="0" tIns="0" rIns="0" bIns="0" rtlCol="0" anchor="ctr"/>
          <a:lstStyle/>
          <a:p>
            <a:pPr marL="0" indent="0" algn="ctr">
              <a:buNone/>
            </a:pPr>
            <a:r>
              <a:rPr lang="en-US" sz="1400" b="1" kern="0" spc="400" dirty="0">
                <a:solidFill>
                  <a:srgbClr val="FFFFFF"/>
                </a:solidFill>
                <a:latin typeface="Calibri" pitchFamily="34" charset="0"/>
                <a:ea typeface="Calibri" pitchFamily="34" charset="-122"/>
                <a:cs typeface="Calibri" pitchFamily="34" charset="-120"/>
              </a:rPr>
              <a:t>ONE-ON-ONE</a:t>
            </a:r>
            <a:endParaRPr lang="en-US" sz="1400" dirty="0"/>
          </a:p>
        </p:txBody>
      </p:sp>
      <p:sp>
        <p:nvSpPr>
          <p:cNvPr id="7" name="Shape 4"/>
          <p:cNvSpPr/>
          <p:nvPr/>
        </p:nvSpPr>
        <p:spPr>
          <a:xfrm>
            <a:off x="2651760" y="1280160"/>
            <a:ext cx="2331720" cy="822960"/>
          </a:xfrm>
          <a:prstGeom prst="rect">
            <a:avLst/>
          </a:prstGeom>
          <a:solidFill>
            <a:srgbClr val="F9F4E8"/>
          </a:solidFill>
          <a:ln/>
        </p:spPr>
        <p:txBody>
          <a:bodyPr/>
          <a:lstStyle/>
          <a:p>
            <a:endParaRPr lang="en-US"/>
          </a:p>
        </p:txBody>
      </p:sp>
      <p:sp>
        <p:nvSpPr>
          <p:cNvPr id="8" name="Text 5"/>
          <p:cNvSpPr/>
          <p:nvPr/>
        </p:nvSpPr>
        <p:spPr>
          <a:xfrm>
            <a:off x="2788920" y="1280160"/>
            <a:ext cx="2057400" cy="822960"/>
          </a:xfrm>
          <a:prstGeom prst="rect">
            <a:avLst/>
          </a:prstGeom>
          <a:noFill/>
          <a:ln/>
        </p:spPr>
        <p:txBody>
          <a:bodyPr wrap="square" lIns="0" tIns="0" rIns="0" bIns="0" rtlCol="0" anchor="ctr"/>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CADENCE
</a:t>
            </a:r>
            <a:r>
              <a:rPr lang="en-US" sz="1050" dirty="0">
                <a:solidFill>
                  <a:srgbClr val="3E3E42"/>
                </a:solidFill>
                <a:latin typeface="Calibri" pitchFamily="34" charset="0"/>
                <a:ea typeface="Calibri" pitchFamily="34" charset="-122"/>
                <a:cs typeface="Calibri" pitchFamily="34" charset="-120"/>
              </a:rPr>
              <a:t>Weekly for new or low performers
Biweekly for solid performers</a:t>
            </a:r>
            <a:endParaRPr lang="en-US" sz="900" dirty="0"/>
          </a:p>
        </p:txBody>
      </p:sp>
      <p:sp>
        <p:nvSpPr>
          <p:cNvPr id="9" name="Shape 6"/>
          <p:cNvSpPr/>
          <p:nvPr/>
        </p:nvSpPr>
        <p:spPr>
          <a:xfrm>
            <a:off x="5029200" y="1280160"/>
            <a:ext cx="3886200" cy="822960"/>
          </a:xfrm>
          <a:prstGeom prst="rect">
            <a:avLst/>
          </a:prstGeom>
          <a:solidFill>
            <a:srgbClr val="F4F4F6"/>
          </a:solidFill>
          <a:ln/>
        </p:spPr>
        <p:txBody>
          <a:bodyPr/>
          <a:lstStyle/>
          <a:p>
            <a:endParaRPr lang="en-US"/>
          </a:p>
        </p:txBody>
      </p:sp>
      <p:sp>
        <p:nvSpPr>
          <p:cNvPr id="10" name="Text 7"/>
          <p:cNvSpPr/>
          <p:nvPr/>
        </p:nvSpPr>
        <p:spPr>
          <a:xfrm>
            <a:off x="5212080" y="1280160"/>
            <a:ext cx="3520440" cy="822960"/>
          </a:xfrm>
          <a:prstGeom prst="rect">
            <a:avLst/>
          </a:prstGeom>
          <a:noFill/>
          <a:ln/>
        </p:spPr>
        <p:txBody>
          <a:bodyPr wrap="square" lIns="0" tIns="0" rIns="0" bIns="0" rtlCol="0" anchor="ctr"/>
          <a:lstStyle/>
          <a:p>
            <a:pPr marL="0" indent="0" algn="l">
              <a:buNone/>
            </a:pPr>
            <a:r>
              <a:rPr lang="en-US" sz="1100" b="1" dirty="0">
                <a:solidFill>
                  <a:srgbClr val="3E3E42"/>
                </a:solidFill>
                <a:latin typeface="Calibri" pitchFamily="34" charset="0"/>
                <a:ea typeface="Calibri" pitchFamily="34" charset="-122"/>
                <a:cs typeface="Calibri" pitchFamily="34" charset="-120"/>
              </a:rPr>
              <a:t>Scheduled, formal conversation.</a:t>
            </a:r>
            <a:endParaRPr lang="en-US" sz="1100" dirty="0"/>
          </a:p>
          <a:p>
            <a:pPr marL="0" indent="0" algn="l">
              <a:buNone/>
            </a:pPr>
            <a:r>
              <a:rPr lang="en-US" sz="1050" i="1" dirty="0">
                <a:solidFill>
                  <a:srgbClr val="7A7A82"/>
                </a:solidFill>
                <a:latin typeface="Calibri" pitchFamily="34" charset="0"/>
                <a:ea typeface="Calibri" pitchFamily="34" charset="-122"/>
                <a:cs typeface="Calibri" pitchFamily="34" charset="-120"/>
              </a:rPr>
              <a:t>Uses FRONT and the worksheet.</a:t>
            </a:r>
            <a:endParaRPr lang="en-US" sz="1100" dirty="0"/>
          </a:p>
        </p:txBody>
      </p:sp>
      <p:sp>
        <p:nvSpPr>
          <p:cNvPr id="11" name="Shape 8"/>
          <p:cNvSpPr/>
          <p:nvPr/>
        </p:nvSpPr>
        <p:spPr>
          <a:xfrm>
            <a:off x="365760" y="2194560"/>
            <a:ext cx="2194560" cy="822960"/>
          </a:xfrm>
          <a:prstGeom prst="rect">
            <a:avLst/>
          </a:prstGeom>
          <a:solidFill>
            <a:srgbClr val="1A2744"/>
          </a:solidFill>
          <a:ln/>
        </p:spPr>
        <p:txBody>
          <a:bodyPr/>
          <a:lstStyle/>
          <a:p>
            <a:endParaRPr lang="en-US"/>
          </a:p>
        </p:txBody>
      </p:sp>
      <p:sp>
        <p:nvSpPr>
          <p:cNvPr id="12" name="Text 9"/>
          <p:cNvSpPr/>
          <p:nvPr/>
        </p:nvSpPr>
        <p:spPr>
          <a:xfrm>
            <a:off x="365760" y="2194560"/>
            <a:ext cx="2194560" cy="822960"/>
          </a:xfrm>
          <a:prstGeom prst="rect">
            <a:avLst/>
          </a:prstGeom>
          <a:noFill/>
          <a:ln/>
        </p:spPr>
        <p:txBody>
          <a:bodyPr wrap="square" lIns="0" tIns="0" rIns="0" bIns="0" rtlCol="0" anchor="ctr"/>
          <a:lstStyle/>
          <a:p>
            <a:pPr marL="0" indent="0" algn="ctr">
              <a:buNone/>
            </a:pPr>
            <a:r>
              <a:rPr lang="en-US" sz="1400" b="1" kern="0" spc="400" dirty="0">
                <a:solidFill>
                  <a:srgbClr val="FFFFFF"/>
                </a:solidFill>
                <a:latin typeface="Calibri" pitchFamily="34" charset="0"/>
                <a:ea typeface="Calibri" pitchFamily="34" charset="-122"/>
                <a:cs typeface="Calibri" pitchFamily="34" charset="-120"/>
              </a:rPr>
              <a:t>OBSERVATIONAL</a:t>
            </a:r>
            <a:endParaRPr lang="en-US" sz="1400" dirty="0"/>
          </a:p>
        </p:txBody>
      </p:sp>
      <p:sp>
        <p:nvSpPr>
          <p:cNvPr id="13" name="Shape 10"/>
          <p:cNvSpPr/>
          <p:nvPr/>
        </p:nvSpPr>
        <p:spPr>
          <a:xfrm>
            <a:off x="2651760" y="2194560"/>
            <a:ext cx="2331720" cy="822960"/>
          </a:xfrm>
          <a:prstGeom prst="rect">
            <a:avLst/>
          </a:prstGeom>
          <a:solidFill>
            <a:srgbClr val="F9F4E8"/>
          </a:solidFill>
          <a:ln/>
        </p:spPr>
        <p:txBody>
          <a:bodyPr/>
          <a:lstStyle/>
          <a:p>
            <a:endParaRPr lang="en-US"/>
          </a:p>
        </p:txBody>
      </p:sp>
      <p:sp>
        <p:nvSpPr>
          <p:cNvPr id="14" name="Text 11"/>
          <p:cNvSpPr/>
          <p:nvPr/>
        </p:nvSpPr>
        <p:spPr>
          <a:xfrm>
            <a:off x="2788920" y="2194560"/>
            <a:ext cx="2057400" cy="822960"/>
          </a:xfrm>
          <a:prstGeom prst="rect">
            <a:avLst/>
          </a:prstGeom>
          <a:noFill/>
          <a:ln/>
        </p:spPr>
        <p:txBody>
          <a:bodyPr wrap="square" lIns="0" tIns="0" rIns="0" bIns="0" rtlCol="0" anchor="ctr"/>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CADENCE
</a:t>
            </a:r>
            <a:r>
              <a:rPr lang="en-US" sz="1050" dirty="0">
                <a:solidFill>
                  <a:srgbClr val="3E3E42"/>
                </a:solidFill>
                <a:latin typeface="Calibri" pitchFamily="34" charset="0"/>
                <a:ea typeface="Calibri" pitchFamily="34" charset="-122"/>
                <a:cs typeface="Calibri" pitchFamily="34" charset="-120"/>
              </a:rPr>
              <a:t>Monthly or quarterly</a:t>
            </a:r>
            <a:endParaRPr lang="en-US" sz="900" dirty="0"/>
          </a:p>
        </p:txBody>
      </p:sp>
      <p:sp>
        <p:nvSpPr>
          <p:cNvPr id="15" name="Shape 12"/>
          <p:cNvSpPr/>
          <p:nvPr/>
        </p:nvSpPr>
        <p:spPr>
          <a:xfrm>
            <a:off x="5029200" y="2194560"/>
            <a:ext cx="3886200" cy="822960"/>
          </a:xfrm>
          <a:prstGeom prst="rect">
            <a:avLst/>
          </a:prstGeom>
          <a:solidFill>
            <a:srgbClr val="F4F4F6"/>
          </a:solidFill>
          <a:ln/>
        </p:spPr>
        <p:txBody>
          <a:bodyPr/>
          <a:lstStyle/>
          <a:p>
            <a:endParaRPr lang="en-US"/>
          </a:p>
        </p:txBody>
      </p:sp>
      <p:sp>
        <p:nvSpPr>
          <p:cNvPr id="16" name="Text 13"/>
          <p:cNvSpPr/>
          <p:nvPr/>
        </p:nvSpPr>
        <p:spPr>
          <a:xfrm>
            <a:off x="5212080" y="2194560"/>
            <a:ext cx="3520440" cy="822960"/>
          </a:xfrm>
          <a:prstGeom prst="rect">
            <a:avLst/>
          </a:prstGeom>
          <a:noFill/>
          <a:ln/>
        </p:spPr>
        <p:txBody>
          <a:bodyPr wrap="square" lIns="0" tIns="0" rIns="0" bIns="0" rtlCol="0" anchor="ctr"/>
          <a:lstStyle/>
          <a:p>
            <a:pPr marL="0" indent="0" algn="l">
              <a:buNone/>
            </a:pPr>
            <a:r>
              <a:rPr lang="en-US" sz="1100" b="1" dirty="0">
                <a:solidFill>
                  <a:srgbClr val="3E3E42"/>
                </a:solidFill>
                <a:latin typeface="Calibri" pitchFamily="34" charset="0"/>
                <a:ea typeface="Calibri" pitchFamily="34" charset="-122"/>
                <a:cs typeface="Calibri" pitchFamily="34" charset="-120"/>
              </a:rPr>
              <a:t>Live observation of work in context.</a:t>
            </a:r>
            <a:endParaRPr lang="en-US" sz="1100" dirty="0"/>
          </a:p>
          <a:p>
            <a:pPr marL="0" indent="0" algn="l">
              <a:buNone/>
            </a:pPr>
            <a:r>
              <a:rPr lang="en-US" sz="1050" i="1" dirty="0">
                <a:solidFill>
                  <a:srgbClr val="7A7A82"/>
                </a:solidFill>
                <a:latin typeface="Calibri" pitchFamily="34" charset="0"/>
                <a:ea typeface="Calibri" pitchFamily="34" charset="-122"/>
                <a:cs typeface="Calibri" pitchFamily="34" charset="-120"/>
              </a:rPr>
              <a:t>Coach during or after, whatever doesn't disrupt the work.</a:t>
            </a:r>
            <a:endParaRPr lang="en-US" sz="1100" dirty="0"/>
          </a:p>
        </p:txBody>
      </p:sp>
      <p:sp>
        <p:nvSpPr>
          <p:cNvPr id="17" name="Shape 14"/>
          <p:cNvSpPr/>
          <p:nvPr/>
        </p:nvSpPr>
        <p:spPr>
          <a:xfrm>
            <a:off x="365760" y="3108960"/>
            <a:ext cx="2194560" cy="822960"/>
          </a:xfrm>
          <a:prstGeom prst="rect">
            <a:avLst/>
          </a:prstGeom>
          <a:solidFill>
            <a:srgbClr val="1A2744"/>
          </a:solidFill>
          <a:ln/>
        </p:spPr>
        <p:txBody>
          <a:bodyPr/>
          <a:lstStyle/>
          <a:p>
            <a:endParaRPr lang="en-US"/>
          </a:p>
        </p:txBody>
      </p:sp>
      <p:sp>
        <p:nvSpPr>
          <p:cNvPr id="18" name="Text 15"/>
          <p:cNvSpPr/>
          <p:nvPr/>
        </p:nvSpPr>
        <p:spPr>
          <a:xfrm>
            <a:off x="365760" y="3108960"/>
            <a:ext cx="2194560" cy="822960"/>
          </a:xfrm>
          <a:prstGeom prst="rect">
            <a:avLst/>
          </a:prstGeom>
          <a:noFill/>
          <a:ln/>
        </p:spPr>
        <p:txBody>
          <a:bodyPr wrap="square" lIns="0" tIns="0" rIns="0" bIns="0" rtlCol="0" anchor="ctr"/>
          <a:lstStyle/>
          <a:p>
            <a:pPr marL="0" indent="0" algn="ctr">
              <a:buNone/>
            </a:pPr>
            <a:r>
              <a:rPr lang="en-US" sz="1400" b="1" kern="0" spc="400" dirty="0">
                <a:solidFill>
                  <a:srgbClr val="FFFFFF"/>
                </a:solidFill>
                <a:latin typeface="Calibri" pitchFamily="34" charset="0"/>
                <a:ea typeface="Calibri" pitchFamily="34" charset="-122"/>
                <a:cs typeface="Calibri" pitchFamily="34" charset="-120"/>
              </a:rPr>
              <a:t>IN THE MOMENT</a:t>
            </a:r>
            <a:endParaRPr lang="en-US" sz="1400" dirty="0"/>
          </a:p>
        </p:txBody>
      </p:sp>
      <p:sp>
        <p:nvSpPr>
          <p:cNvPr id="19" name="Shape 16"/>
          <p:cNvSpPr/>
          <p:nvPr/>
        </p:nvSpPr>
        <p:spPr>
          <a:xfrm>
            <a:off x="2651760" y="3108960"/>
            <a:ext cx="2331720" cy="822960"/>
          </a:xfrm>
          <a:prstGeom prst="rect">
            <a:avLst/>
          </a:prstGeom>
          <a:solidFill>
            <a:srgbClr val="F9F4E8"/>
          </a:solidFill>
          <a:ln/>
        </p:spPr>
        <p:txBody>
          <a:bodyPr/>
          <a:lstStyle/>
          <a:p>
            <a:endParaRPr lang="en-US"/>
          </a:p>
        </p:txBody>
      </p:sp>
      <p:sp>
        <p:nvSpPr>
          <p:cNvPr id="20" name="Text 17"/>
          <p:cNvSpPr/>
          <p:nvPr/>
        </p:nvSpPr>
        <p:spPr>
          <a:xfrm>
            <a:off x="2788920" y="3108960"/>
            <a:ext cx="2057400" cy="822960"/>
          </a:xfrm>
          <a:prstGeom prst="rect">
            <a:avLst/>
          </a:prstGeom>
          <a:noFill/>
          <a:ln/>
        </p:spPr>
        <p:txBody>
          <a:bodyPr wrap="square" lIns="0" tIns="0" rIns="0" bIns="0" rtlCol="0" anchor="ctr"/>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CADENCE
</a:t>
            </a:r>
            <a:r>
              <a:rPr lang="en-US" sz="1050" dirty="0">
                <a:solidFill>
                  <a:srgbClr val="3E3E42"/>
                </a:solidFill>
                <a:latin typeface="Calibri" pitchFamily="34" charset="0"/>
                <a:ea typeface="Calibri" pitchFamily="34" charset="-122"/>
                <a:cs typeface="Calibri" pitchFamily="34" charset="-120"/>
              </a:rPr>
              <a:t>Unscheduled, as they arise</a:t>
            </a:r>
            <a:endParaRPr lang="en-US" sz="900" dirty="0"/>
          </a:p>
        </p:txBody>
      </p:sp>
      <p:sp>
        <p:nvSpPr>
          <p:cNvPr id="21" name="Shape 18"/>
          <p:cNvSpPr/>
          <p:nvPr/>
        </p:nvSpPr>
        <p:spPr>
          <a:xfrm>
            <a:off x="5029200" y="3108960"/>
            <a:ext cx="3886200" cy="822960"/>
          </a:xfrm>
          <a:prstGeom prst="rect">
            <a:avLst/>
          </a:prstGeom>
          <a:solidFill>
            <a:srgbClr val="F4F4F6"/>
          </a:solidFill>
          <a:ln/>
        </p:spPr>
        <p:txBody>
          <a:bodyPr/>
          <a:lstStyle/>
          <a:p>
            <a:endParaRPr lang="en-US"/>
          </a:p>
        </p:txBody>
      </p:sp>
      <p:sp>
        <p:nvSpPr>
          <p:cNvPr id="22" name="Text 19"/>
          <p:cNvSpPr/>
          <p:nvPr/>
        </p:nvSpPr>
        <p:spPr>
          <a:xfrm>
            <a:off x="5212080" y="3108960"/>
            <a:ext cx="3520440" cy="822960"/>
          </a:xfrm>
          <a:prstGeom prst="rect">
            <a:avLst/>
          </a:prstGeom>
          <a:noFill/>
          <a:ln/>
        </p:spPr>
        <p:txBody>
          <a:bodyPr wrap="square" lIns="0" tIns="0" rIns="0" bIns="0" rtlCol="0" anchor="ctr"/>
          <a:lstStyle/>
          <a:p>
            <a:pPr marL="0" indent="0" algn="l">
              <a:buNone/>
            </a:pPr>
            <a:r>
              <a:rPr lang="en-US" sz="1100" b="1" dirty="0">
                <a:solidFill>
                  <a:srgbClr val="3E3E42"/>
                </a:solidFill>
                <a:latin typeface="Calibri" pitchFamily="34" charset="0"/>
                <a:ea typeface="Calibri" pitchFamily="34" charset="-122"/>
                <a:cs typeface="Calibri" pitchFamily="34" charset="-120"/>
              </a:rPr>
              <a:t>Short, specific, respectful.</a:t>
            </a:r>
            <a:endParaRPr lang="en-US" sz="1100" dirty="0"/>
          </a:p>
          <a:p>
            <a:pPr marL="0" indent="0" algn="l">
              <a:buNone/>
            </a:pPr>
            <a:r>
              <a:rPr lang="en-US" sz="1050" i="1" dirty="0">
                <a:solidFill>
                  <a:srgbClr val="7A7A82"/>
                </a:solidFill>
                <a:latin typeface="Calibri" pitchFamily="34" charset="0"/>
                <a:ea typeface="Calibri" pitchFamily="34" charset="-122"/>
                <a:cs typeface="Calibri" pitchFamily="34" charset="-120"/>
              </a:rPr>
              <a:t>Only praise in public. Coach in private.</a:t>
            </a:r>
            <a:endParaRPr lang="en-US" sz="1100" dirty="0"/>
          </a:p>
        </p:txBody>
      </p:sp>
      <p:sp>
        <p:nvSpPr>
          <p:cNvPr id="23" name="Shape 20"/>
          <p:cNvSpPr/>
          <p:nvPr/>
        </p:nvSpPr>
        <p:spPr>
          <a:xfrm>
            <a:off x="365760" y="4069080"/>
            <a:ext cx="8549640" cy="457200"/>
          </a:xfrm>
          <a:prstGeom prst="rect">
            <a:avLst/>
          </a:prstGeom>
          <a:solidFill>
            <a:srgbClr val="F9F4E8"/>
          </a:solidFill>
          <a:ln/>
        </p:spPr>
        <p:txBody>
          <a:bodyPr/>
          <a:lstStyle/>
          <a:p>
            <a:endParaRPr lang="en-US"/>
          </a:p>
        </p:txBody>
      </p:sp>
      <p:sp>
        <p:nvSpPr>
          <p:cNvPr id="24" name="Text 21"/>
          <p:cNvSpPr/>
          <p:nvPr/>
        </p:nvSpPr>
        <p:spPr>
          <a:xfrm>
            <a:off x="365760" y="4069080"/>
            <a:ext cx="8549640" cy="457200"/>
          </a:xfrm>
          <a:prstGeom prst="rect">
            <a:avLst/>
          </a:prstGeom>
          <a:noFill/>
          <a:ln/>
        </p:spPr>
        <p:txBody>
          <a:bodyPr wrap="square" lIns="0" tIns="0" rIns="0" bIns="0" rtlCol="0" anchor="ctr"/>
          <a:lstStyle/>
          <a:p>
            <a:pPr marL="0" indent="0" algn="ctr">
              <a:buNone/>
            </a:pPr>
            <a:r>
              <a:rPr lang="en-US" sz="1300" b="1" dirty="0">
                <a:solidFill>
                  <a:srgbClr val="1A2744"/>
                </a:solidFill>
                <a:latin typeface="Calibri" pitchFamily="34" charset="0"/>
                <a:ea typeface="Calibri" pitchFamily="34" charset="-122"/>
                <a:cs typeface="Calibri" pitchFamily="34" charset="-120"/>
              </a:rPr>
              <a:t>All three types are captured in the Leader Coaching Log.</a:t>
            </a:r>
            <a:endParaRPr lang="en-US" sz="1300" dirty="0"/>
          </a:p>
        </p:txBody>
      </p:sp>
      <p:sp>
        <p:nvSpPr>
          <p:cNvPr id="25" name="Rectangle 24"/>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26" name="Rectangle 25"/>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27" name="Rectangle 26"/>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28" name="Rectangle 27"/>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29" name="Picture 28" descr="image.png"/>
          <p:cNvPicPr>
            <a:picLocks noChangeAspect="1"/>
          </p:cNvPicPr>
          <p:nvPr/>
        </p:nvPicPr>
        <p:blipFill>
          <a:blip r:embed="rId3"/>
          <a:stretch>
            <a:fillRect/>
          </a:stretch>
        </p:blipFill>
        <p:spPr>
          <a:xfrm>
            <a:off x="6720840" y="91440"/>
            <a:ext cx="2286000" cy="320040"/>
          </a:xfrm>
          <a:prstGeom prst="rect">
            <a:avLst/>
          </a:prstGeom>
        </p:spPr>
      </p:pic>
      <p:sp>
        <p:nvSpPr>
          <p:cNvPr id="30" name="TextBox 29"/>
          <p:cNvSpPr txBox="1"/>
          <p:nvPr/>
        </p:nvSpPr>
        <p:spPr>
          <a:xfrm>
            <a:off x="274320" y="0"/>
            <a:ext cx="6217920" cy="502920"/>
          </a:xfrm>
          <a:prstGeom prst="rect">
            <a:avLst/>
          </a:prstGeom>
          <a:noFill/>
          <a:ln>
            <a:noFill/>
          </a:ln>
        </p:spPr>
        <p:txBody>
          <a:bodyPr wrap="square" lIns="0" tIns="0" rIns="0" bIns="0" anchor="ctr">
            <a:spAutoFit/>
          </a:bodyPr>
          <a:lstStyle/>
          <a:p>
            <a:pPr algn="l"/>
            <a:r>
              <a:rPr sz="2200" b="0" i="0">
                <a:solidFill>
                  <a:srgbClr val="FFFFFF"/>
                </a:solidFill>
                <a:latin typeface="Calibri Light"/>
              </a:rPr>
              <a:t>Three types of coaching conversations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795528"/>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Capture light, schedule tight, proof of progress.</a:t>
            </a:r>
            <a:endParaRPr lang="en-US" sz="1300" dirty="0"/>
          </a:p>
        </p:txBody>
      </p:sp>
      <p:sp>
        <p:nvSpPr>
          <p:cNvPr id="5" name="Shape 2"/>
          <p:cNvSpPr/>
          <p:nvPr/>
        </p:nvSpPr>
        <p:spPr>
          <a:xfrm>
            <a:off x="365760" y="1175918"/>
            <a:ext cx="4114800" cy="457200"/>
          </a:xfrm>
          <a:prstGeom prst="rect">
            <a:avLst/>
          </a:prstGeom>
          <a:solidFill>
            <a:srgbClr val="1A2744"/>
          </a:solidFill>
          <a:ln/>
        </p:spPr>
        <p:txBody>
          <a:bodyPr/>
          <a:lstStyle/>
          <a:p>
            <a:endParaRPr lang="en-US"/>
          </a:p>
        </p:txBody>
      </p:sp>
      <p:sp>
        <p:nvSpPr>
          <p:cNvPr id="6" name="Text 3"/>
          <p:cNvSpPr/>
          <p:nvPr/>
        </p:nvSpPr>
        <p:spPr>
          <a:xfrm>
            <a:off x="365760" y="1175918"/>
            <a:ext cx="4114800" cy="457200"/>
          </a:xfrm>
          <a:prstGeom prst="rect">
            <a:avLst/>
          </a:prstGeom>
          <a:noFill/>
          <a:ln/>
        </p:spPr>
        <p:txBody>
          <a:bodyPr wrap="square" lIns="0" tIns="0" rIns="0" bIns="0" rtlCol="0" anchor="ctr"/>
          <a:lstStyle/>
          <a:p>
            <a:pPr marL="0" indent="0" algn="ctr">
              <a:buNone/>
            </a:pPr>
            <a:r>
              <a:rPr lang="en-US" sz="1300" b="1" kern="0" spc="400" dirty="0">
                <a:solidFill>
                  <a:srgbClr val="FFFFFF"/>
                </a:solidFill>
                <a:latin typeface="Calibri" pitchFamily="34" charset="0"/>
                <a:ea typeface="Calibri" pitchFamily="34" charset="-122"/>
                <a:cs typeface="Calibri" pitchFamily="34" charset="-120"/>
              </a:rPr>
              <a:t>WHAT YOU CAPTURE</a:t>
            </a:r>
            <a:endParaRPr lang="en-US" sz="1300" dirty="0"/>
          </a:p>
        </p:txBody>
      </p:sp>
      <p:sp>
        <p:nvSpPr>
          <p:cNvPr id="7" name="Shape 4"/>
          <p:cNvSpPr/>
          <p:nvPr/>
        </p:nvSpPr>
        <p:spPr>
          <a:xfrm>
            <a:off x="365760" y="1633118"/>
            <a:ext cx="4114800" cy="2286000"/>
          </a:xfrm>
          <a:prstGeom prst="rect">
            <a:avLst/>
          </a:prstGeom>
          <a:solidFill>
            <a:srgbClr val="F4F4F6"/>
          </a:solidFill>
          <a:ln/>
        </p:spPr>
        <p:txBody>
          <a:bodyPr/>
          <a:lstStyle/>
          <a:p>
            <a:endParaRPr lang="en-US"/>
          </a:p>
        </p:txBody>
      </p:sp>
      <p:sp>
        <p:nvSpPr>
          <p:cNvPr id="8" name="Text 5"/>
          <p:cNvSpPr/>
          <p:nvPr/>
        </p:nvSpPr>
        <p:spPr>
          <a:xfrm>
            <a:off x="548640" y="1770278"/>
            <a:ext cx="3749040" cy="2057400"/>
          </a:xfrm>
          <a:prstGeom prst="rect">
            <a:avLst/>
          </a:prstGeom>
          <a:noFill/>
          <a:ln/>
        </p:spPr>
        <p:txBody>
          <a:bodyPr wrap="square" lIns="0" tIns="0" rIns="0" bIns="0" rtlCol="0" anchor="t"/>
          <a:lstStyle/>
          <a:p>
            <a:pPr marL="342900" indent="-342900" algn="l">
              <a:spcAft>
                <a:spcPts val="600"/>
              </a:spcAft>
              <a:buSzPct val="100000"/>
              <a:buChar char="▪"/>
            </a:pPr>
            <a:r>
              <a:rPr lang="en-US" sz="1200" dirty="0">
                <a:solidFill>
                  <a:srgbClr val="3E3E42"/>
                </a:solidFill>
                <a:latin typeface="Calibri" pitchFamily="34" charset="0"/>
                <a:ea typeface="Calibri" pitchFamily="34" charset="-122"/>
                <a:cs typeface="Calibri" pitchFamily="34" charset="-120"/>
              </a:rPr>
              <a:t>Date of Conversation</a:t>
            </a:r>
            <a:endParaRPr lang="en-US" sz="1200" dirty="0"/>
          </a:p>
          <a:p>
            <a:pPr marL="342900" indent="-342900" algn="l">
              <a:spcAft>
                <a:spcPts val="600"/>
              </a:spcAft>
              <a:buSzPct val="100000"/>
              <a:buChar char="▪"/>
            </a:pPr>
            <a:r>
              <a:rPr lang="en-US" sz="1200" dirty="0">
                <a:solidFill>
                  <a:srgbClr val="3E3E42"/>
                </a:solidFill>
                <a:latin typeface="Calibri" pitchFamily="34" charset="0"/>
                <a:ea typeface="Calibri" pitchFamily="34" charset="-122"/>
                <a:cs typeface="Calibri" pitchFamily="34" charset="-120"/>
              </a:rPr>
              <a:t>Employee Name</a:t>
            </a:r>
            <a:endParaRPr lang="en-US" sz="1200" dirty="0"/>
          </a:p>
          <a:p>
            <a:pPr marL="342900" indent="-342900" algn="l">
              <a:spcAft>
                <a:spcPts val="600"/>
              </a:spcAft>
              <a:buSzPct val="100000"/>
              <a:buChar char="▪"/>
            </a:pPr>
            <a:r>
              <a:rPr lang="en-US" sz="1200" dirty="0">
                <a:solidFill>
                  <a:srgbClr val="3E3E42"/>
                </a:solidFill>
                <a:latin typeface="Calibri" pitchFamily="34" charset="0"/>
                <a:ea typeface="Calibri" pitchFamily="34" charset="-122"/>
                <a:cs typeface="Calibri" pitchFamily="34" charset="-120"/>
              </a:rPr>
              <a:t>Type</a:t>
            </a:r>
            <a:endParaRPr lang="en-US" sz="1200" dirty="0"/>
          </a:p>
          <a:p>
            <a:pPr marL="342900" indent="-342900" algn="l">
              <a:spcAft>
                <a:spcPts val="600"/>
              </a:spcAft>
              <a:buSzPct val="100000"/>
              <a:buChar char="▪"/>
            </a:pPr>
            <a:r>
              <a:rPr lang="en-US" sz="1200" dirty="0">
                <a:solidFill>
                  <a:srgbClr val="3E3E42"/>
                </a:solidFill>
                <a:latin typeface="Calibri" pitchFamily="34" charset="0"/>
                <a:ea typeface="Calibri" pitchFamily="34" charset="-122"/>
                <a:cs typeface="Calibri" pitchFamily="34" charset="-120"/>
              </a:rPr>
              <a:t>Commitment Debrief (How did it go?)</a:t>
            </a:r>
            <a:endParaRPr lang="en-US" sz="1200" dirty="0"/>
          </a:p>
          <a:p>
            <a:pPr marL="342900" indent="-342900" algn="l">
              <a:spcAft>
                <a:spcPts val="600"/>
              </a:spcAft>
              <a:buSzPct val="100000"/>
              <a:buChar char="▪"/>
            </a:pPr>
            <a:r>
              <a:rPr lang="en-US" sz="1200" dirty="0">
                <a:solidFill>
                  <a:srgbClr val="3E3E42"/>
                </a:solidFill>
                <a:latin typeface="Calibri" pitchFamily="34" charset="0"/>
                <a:ea typeface="Calibri" pitchFamily="34" charset="-122"/>
                <a:cs typeface="Calibri" pitchFamily="34" charset="-120"/>
              </a:rPr>
              <a:t>New Commitment (For next time we meet)</a:t>
            </a:r>
            <a:endParaRPr lang="en-US" sz="1200" dirty="0"/>
          </a:p>
          <a:p>
            <a:pPr marL="342900" indent="-342900" algn="l">
              <a:spcAft>
                <a:spcPts val="600"/>
              </a:spcAft>
              <a:buSzPct val="100000"/>
              <a:buChar char="▪"/>
            </a:pPr>
            <a:r>
              <a:rPr lang="en-US" sz="1200" dirty="0">
                <a:solidFill>
                  <a:srgbClr val="3E3E42"/>
                </a:solidFill>
                <a:latin typeface="Calibri" pitchFamily="34" charset="0"/>
                <a:ea typeface="Calibri" pitchFamily="34" charset="-122"/>
                <a:cs typeface="Calibri" pitchFamily="34" charset="-120"/>
              </a:rPr>
              <a:t>Follow-Up Date (Get it scheduled now)</a:t>
            </a:r>
            <a:endParaRPr lang="en-US" sz="1200" dirty="0"/>
          </a:p>
        </p:txBody>
      </p:sp>
      <p:sp>
        <p:nvSpPr>
          <p:cNvPr id="9" name="Shape 6"/>
          <p:cNvSpPr/>
          <p:nvPr/>
        </p:nvSpPr>
        <p:spPr>
          <a:xfrm>
            <a:off x="4663440" y="1175918"/>
            <a:ext cx="4114800" cy="457200"/>
          </a:xfrm>
          <a:prstGeom prst="rect">
            <a:avLst/>
          </a:prstGeom>
          <a:solidFill>
            <a:srgbClr val="3E3E42"/>
          </a:solidFill>
          <a:ln/>
        </p:spPr>
        <p:txBody>
          <a:bodyPr/>
          <a:lstStyle/>
          <a:p>
            <a:endParaRPr lang="en-US"/>
          </a:p>
        </p:txBody>
      </p:sp>
      <p:sp>
        <p:nvSpPr>
          <p:cNvPr id="10" name="Text 7"/>
          <p:cNvSpPr/>
          <p:nvPr/>
        </p:nvSpPr>
        <p:spPr>
          <a:xfrm>
            <a:off x="4663440" y="1175918"/>
            <a:ext cx="4114800" cy="457200"/>
          </a:xfrm>
          <a:prstGeom prst="rect">
            <a:avLst/>
          </a:prstGeom>
          <a:noFill/>
          <a:ln/>
        </p:spPr>
        <p:txBody>
          <a:bodyPr wrap="square" lIns="0" tIns="0" rIns="0" bIns="0" rtlCol="0" anchor="ctr"/>
          <a:lstStyle/>
          <a:p>
            <a:pPr marL="0" indent="0" algn="ctr">
              <a:buNone/>
            </a:pPr>
            <a:r>
              <a:rPr lang="en-US" sz="1300" b="1" kern="0" spc="400" dirty="0">
                <a:solidFill>
                  <a:srgbClr val="FFFFFF"/>
                </a:solidFill>
                <a:latin typeface="Calibri" pitchFamily="34" charset="0"/>
                <a:ea typeface="Calibri" pitchFamily="34" charset="-122"/>
                <a:cs typeface="Calibri" pitchFamily="34" charset="-120"/>
              </a:rPr>
              <a:t>WHAT YOU DON'T</a:t>
            </a:r>
            <a:endParaRPr lang="en-US" sz="1300" dirty="0"/>
          </a:p>
        </p:txBody>
      </p:sp>
      <p:sp>
        <p:nvSpPr>
          <p:cNvPr id="11" name="Shape 8"/>
          <p:cNvSpPr/>
          <p:nvPr/>
        </p:nvSpPr>
        <p:spPr>
          <a:xfrm>
            <a:off x="4663440" y="1633118"/>
            <a:ext cx="4114800" cy="2286000"/>
          </a:xfrm>
          <a:prstGeom prst="rect">
            <a:avLst/>
          </a:prstGeom>
          <a:solidFill>
            <a:srgbClr val="F4F4F6"/>
          </a:solidFill>
          <a:ln/>
        </p:spPr>
        <p:txBody>
          <a:bodyPr/>
          <a:lstStyle/>
          <a:p>
            <a:endParaRPr lang="en-US"/>
          </a:p>
        </p:txBody>
      </p:sp>
      <p:sp>
        <p:nvSpPr>
          <p:cNvPr id="12" name="Text 9"/>
          <p:cNvSpPr/>
          <p:nvPr/>
        </p:nvSpPr>
        <p:spPr>
          <a:xfrm>
            <a:off x="4846320" y="1815998"/>
            <a:ext cx="3749040" cy="2011680"/>
          </a:xfrm>
          <a:prstGeom prst="rect">
            <a:avLst/>
          </a:prstGeom>
          <a:noFill/>
          <a:ln/>
        </p:spPr>
        <p:txBody>
          <a:bodyPr wrap="square" lIns="0" tIns="0" rIns="0" bIns="0" rtlCol="0" anchor="t"/>
          <a:lstStyle/>
          <a:p>
            <a:pPr marL="342900" indent="-342900" algn="l">
              <a:spcAft>
                <a:spcPts val="800"/>
              </a:spcAft>
              <a:buSzPct val="100000"/>
              <a:buChar char="▪"/>
            </a:pPr>
            <a:r>
              <a:rPr lang="en-US" sz="1300" dirty="0">
                <a:solidFill>
                  <a:srgbClr val="3E3E42"/>
                </a:solidFill>
                <a:latin typeface="Calibri" pitchFamily="34" charset="0"/>
                <a:ea typeface="Calibri" pitchFamily="34" charset="-122"/>
                <a:cs typeface="Calibri" pitchFamily="34" charset="-120"/>
              </a:rPr>
              <a:t>Full transcripts or detailed notes</a:t>
            </a:r>
            <a:endParaRPr lang="en-US" sz="1300" dirty="0"/>
          </a:p>
          <a:p>
            <a:pPr marL="342900" indent="-342900" algn="l">
              <a:spcAft>
                <a:spcPts val="800"/>
              </a:spcAft>
              <a:buSzPct val="100000"/>
              <a:buChar char="▪"/>
            </a:pPr>
            <a:r>
              <a:rPr lang="en-US" sz="1300" dirty="0">
                <a:solidFill>
                  <a:srgbClr val="3E3E42"/>
                </a:solidFill>
                <a:latin typeface="Calibri" pitchFamily="34" charset="0"/>
                <a:ea typeface="Calibri" pitchFamily="34" charset="-122"/>
                <a:cs typeface="Calibri" pitchFamily="34" charset="-120"/>
              </a:rPr>
              <a:t>Long write-ups or formal reports</a:t>
            </a:r>
            <a:endParaRPr lang="en-US" sz="1300" dirty="0"/>
          </a:p>
          <a:p>
            <a:pPr marL="342900" indent="-342900" algn="l">
              <a:spcAft>
                <a:spcPts val="800"/>
              </a:spcAft>
              <a:buSzPct val="100000"/>
              <a:buChar char="▪"/>
            </a:pPr>
            <a:r>
              <a:rPr lang="en-US" sz="1300" dirty="0">
                <a:solidFill>
                  <a:srgbClr val="3E3E42"/>
                </a:solidFill>
                <a:latin typeface="Calibri" pitchFamily="34" charset="0"/>
                <a:ea typeface="Calibri" pitchFamily="34" charset="-122"/>
                <a:cs typeface="Calibri" pitchFamily="34" charset="-120"/>
              </a:rPr>
              <a:t>Surveillance-style oversight</a:t>
            </a:r>
            <a:endParaRPr lang="en-US" sz="1300" dirty="0"/>
          </a:p>
          <a:p>
            <a:pPr marL="342900" indent="-342900" algn="l">
              <a:spcAft>
                <a:spcPts val="800"/>
              </a:spcAft>
              <a:buSzPct val="100000"/>
              <a:buChar char="▪"/>
            </a:pPr>
            <a:r>
              <a:rPr lang="en-US" sz="1300" dirty="0">
                <a:solidFill>
                  <a:srgbClr val="3E3E42"/>
                </a:solidFill>
                <a:latin typeface="Calibri" pitchFamily="34" charset="0"/>
                <a:ea typeface="Calibri" pitchFamily="34" charset="-122"/>
                <a:cs typeface="Calibri" pitchFamily="34" charset="-120"/>
              </a:rPr>
              <a:t>Anything that turns coaching into paperwork</a:t>
            </a:r>
            <a:endParaRPr lang="en-US" sz="1300" dirty="0"/>
          </a:p>
        </p:txBody>
      </p:sp>
      <p:sp>
        <p:nvSpPr>
          <p:cNvPr id="13" name="Shape 10"/>
          <p:cNvSpPr/>
          <p:nvPr/>
        </p:nvSpPr>
        <p:spPr>
          <a:xfrm>
            <a:off x="365760" y="4010558"/>
            <a:ext cx="8412480" cy="411480"/>
          </a:xfrm>
          <a:prstGeom prst="rect">
            <a:avLst/>
          </a:prstGeom>
          <a:solidFill>
            <a:srgbClr val="F9F4E8"/>
          </a:solidFill>
          <a:ln/>
        </p:spPr>
        <p:txBody>
          <a:bodyPr/>
          <a:lstStyle/>
          <a:p>
            <a:endParaRPr lang="en-US"/>
          </a:p>
        </p:txBody>
      </p:sp>
      <p:sp>
        <p:nvSpPr>
          <p:cNvPr id="14" name="Text 11"/>
          <p:cNvSpPr/>
          <p:nvPr/>
        </p:nvSpPr>
        <p:spPr>
          <a:xfrm>
            <a:off x="365760" y="4010558"/>
            <a:ext cx="8412480" cy="411480"/>
          </a:xfrm>
          <a:prstGeom prst="rect">
            <a:avLst/>
          </a:prstGeom>
          <a:noFill/>
          <a:ln/>
        </p:spPr>
        <p:txBody>
          <a:bodyPr wrap="square" lIns="0" tIns="0" rIns="0" bIns="0" rtlCol="0" anchor="ctr"/>
          <a:lstStyle/>
          <a:p>
            <a:pPr marL="0" indent="0" algn="ctr">
              <a:buNone/>
            </a:pPr>
            <a:r>
              <a:rPr lang="en-US" sz="1300" b="1" dirty="0">
                <a:solidFill>
                  <a:srgbClr val="1A2744"/>
                </a:solidFill>
                <a:latin typeface="Calibri" pitchFamily="34" charset="0"/>
                <a:ea typeface="Calibri" pitchFamily="34" charset="-122"/>
                <a:cs typeface="Calibri" pitchFamily="34" charset="-120"/>
              </a:rPr>
              <a:t>Use the Leader Coaching Log excel file. </a:t>
            </a:r>
            <a:r>
              <a:rPr lang="en-US" sz="1300" i="1" dirty="0">
                <a:solidFill>
                  <a:srgbClr val="3E3E42"/>
                </a:solidFill>
                <a:latin typeface="Calibri" pitchFamily="34" charset="0"/>
                <a:ea typeface="Calibri" pitchFamily="34" charset="-122"/>
                <a:cs typeface="Calibri" pitchFamily="34" charset="-120"/>
              </a:rPr>
              <a:t>One row per conversation to track consistency and progress.</a:t>
            </a:r>
            <a:endParaRPr lang="en-US" sz="1300" dirty="0"/>
          </a:p>
        </p:txBody>
      </p:sp>
      <p:sp>
        <p:nvSpPr>
          <p:cNvPr id="15" name="Text 12"/>
          <p:cNvSpPr/>
          <p:nvPr/>
        </p:nvSpPr>
        <p:spPr>
          <a:xfrm>
            <a:off x="365760" y="4467758"/>
            <a:ext cx="8412480" cy="228600"/>
          </a:xfrm>
          <a:prstGeom prst="rect">
            <a:avLst/>
          </a:prstGeom>
          <a:noFill/>
          <a:ln/>
        </p:spPr>
        <p:txBody>
          <a:bodyPr wrap="square" lIns="0" tIns="0" rIns="0" bIns="0" rtlCol="0" anchor="ctr"/>
          <a:lstStyle/>
          <a:p>
            <a:pPr marL="0" indent="0" algn="ctr">
              <a:buNone/>
            </a:pPr>
            <a:r>
              <a:rPr lang="en-US" sz="1100" b="1" dirty="0">
                <a:solidFill>
                  <a:srgbClr val="1A2744"/>
                </a:solidFill>
                <a:latin typeface="Calibri" pitchFamily="34" charset="0"/>
                <a:ea typeface="Calibri" pitchFamily="34" charset="-122"/>
                <a:cs typeface="Calibri" pitchFamily="34" charset="-120"/>
              </a:rPr>
              <a:t>For managers of managers: </a:t>
            </a:r>
            <a:r>
              <a:rPr lang="en-US" sz="1100" i="1" dirty="0">
                <a:solidFill>
                  <a:srgbClr val="7A7A82"/>
                </a:solidFill>
                <a:latin typeface="Calibri" pitchFamily="34" charset="0"/>
                <a:ea typeface="Calibri" pitchFamily="34" charset="-122"/>
                <a:cs typeface="Calibri" pitchFamily="34" charset="-120"/>
              </a:rPr>
              <a:t>Review the log together in your 1:1s to ensure coaching is occurring consistently.</a:t>
            </a:r>
            <a:endParaRPr lang="en-US" sz="1100" dirty="0"/>
          </a:p>
        </p:txBody>
      </p:sp>
      <p:sp>
        <p:nvSpPr>
          <p:cNvPr id="16" name="Rectangle 15"/>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17" name="Rectangle 16"/>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18" name="Rectangle 17"/>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19" name="Rectangle 18"/>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20" name="Picture 19" descr="image.png"/>
          <p:cNvPicPr>
            <a:picLocks noChangeAspect="1"/>
          </p:cNvPicPr>
          <p:nvPr/>
        </p:nvPicPr>
        <p:blipFill>
          <a:blip r:embed="rId3"/>
          <a:stretch>
            <a:fillRect/>
          </a:stretch>
        </p:blipFill>
        <p:spPr>
          <a:xfrm>
            <a:off x="6720840" y="91440"/>
            <a:ext cx="2286000" cy="320040"/>
          </a:xfrm>
          <a:prstGeom prst="rect">
            <a:avLst/>
          </a:prstGeom>
        </p:spPr>
      </p:pic>
      <p:sp>
        <p:nvSpPr>
          <p:cNvPr id="21" name="TextBox 20"/>
          <p:cNvSpPr txBox="1"/>
          <p:nvPr/>
        </p:nvSpPr>
        <p:spPr>
          <a:xfrm>
            <a:off x="274320" y="0"/>
            <a:ext cx="6217920" cy="502920"/>
          </a:xfrm>
          <a:prstGeom prst="rect">
            <a:avLst/>
          </a:prstGeom>
          <a:noFill/>
          <a:ln>
            <a:noFill/>
          </a:ln>
        </p:spPr>
        <p:txBody>
          <a:bodyPr wrap="square" lIns="0" tIns="0" rIns="0" bIns="0" anchor="ctr">
            <a:spAutoFit/>
          </a:bodyPr>
          <a:lstStyle/>
          <a:p>
            <a:pPr algn="l"/>
            <a:r>
              <a:rPr sz="2400" b="0" i="0">
                <a:solidFill>
                  <a:srgbClr val="FFFFFF"/>
                </a:solidFill>
                <a:latin typeface="Calibri Light"/>
              </a:rPr>
              <a:t>Leadership Coaching Log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868680"/>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Five reasons to make it part of how you lead.</a:t>
            </a:r>
            <a:endParaRPr lang="en-US" sz="1300" dirty="0"/>
          </a:p>
        </p:txBody>
      </p:sp>
      <p:sp>
        <p:nvSpPr>
          <p:cNvPr id="5" name="Text 2"/>
          <p:cNvSpPr/>
          <p:nvPr/>
        </p:nvSpPr>
        <p:spPr>
          <a:xfrm>
            <a:off x="365760" y="1280160"/>
            <a:ext cx="8412480" cy="365760"/>
          </a:xfrm>
          <a:prstGeom prst="rect">
            <a:avLst/>
          </a:prstGeom>
          <a:noFill/>
          <a:ln/>
        </p:spPr>
        <p:txBody>
          <a:bodyPr wrap="square" lIns="0" tIns="0" rIns="0" bIns="0" rtlCol="0" anchor="t"/>
          <a:lstStyle/>
          <a:p>
            <a:pPr marL="0" indent="0" algn="l">
              <a:buNone/>
            </a:pPr>
            <a:r>
              <a:rPr lang="en-US" sz="1500" i="1" dirty="0">
                <a:solidFill>
                  <a:srgbClr val="3E3E42"/>
                </a:solidFill>
                <a:latin typeface="Calibri" pitchFamily="34" charset="0"/>
                <a:ea typeface="Calibri" pitchFamily="34" charset="-122"/>
                <a:cs typeface="Calibri" pitchFamily="34" charset="-120"/>
              </a:rPr>
              <a:t>Coaching is how leaders turn expectations into growth.</a:t>
            </a:r>
            <a:endParaRPr lang="en-US" sz="1500" dirty="0"/>
          </a:p>
        </p:txBody>
      </p:sp>
      <p:sp>
        <p:nvSpPr>
          <p:cNvPr id="6" name="Shape 3"/>
          <p:cNvSpPr/>
          <p:nvPr/>
        </p:nvSpPr>
        <p:spPr>
          <a:xfrm>
            <a:off x="365760" y="1737360"/>
            <a:ext cx="502920" cy="502920"/>
          </a:xfrm>
          <a:prstGeom prst="rect">
            <a:avLst/>
          </a:prstGeom>
          <a:solidFill>
            <a:srgbClr val="1A2744"/>
          </a:solidFill>
          <a:ln/>
        </p:spPr>
        <p:txBody>
          <a:bodyPr/>
          <a:lstStyle/>
          <a:p>
            <a:endParaRPr lang="en-US"/>
          </a:p>
        </p:txBody>
      </p:sp>
      <p:sp>
        <p:nvSpPr>
          <p:cNvPr id="7" name="Text 4"/>
          <p:cNvSpPr/>
          <p:nvPr/>
        </p:nvSpPr>
        <p:spPr>
          <a:xfrm>
            <a:off x="365760" y="1737360"/>
            <a:ext cx="502920" cy="50292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pitchFamily="34" charset="0"/>
                <a:ea typeface="Calibri" pitchFamily="34" charset="-122"/>
                <a:cs typeface="Calibri" pitchFamily="34" charset="-120"/>
              </a:rPr>
              <a:t>1</a:t>
            </a:r>
            <a:endParaRPr lang="en-US" sz="2200" dirty="0"/>
          </a:p>
        </p:txBody>
      </p:sp>
      <p:sp>
        <p:nvSpPr>
          <p:cNvPr id="8" name="Shape 5"/>
          <p:cNvSpPr/>
          <p:nvPr/>
        </p:nvSpPr>
        <p:spPr>
          <a:xfrm>
            <a:off x="868680" y="1737360"/>
            <a:ext cx="7909560" cy="502920"/>
          </a:xfrm>
          <a:prstGeom prst="rect">
            <a:avLst/>
          </a:prstGeom>
          <a:solidFill>
            <a:srgbClr val="F4F4F6"/>
          </a:solidFill>
          <a:ln/>
        </p:spPr>
        <p:txBody>
          <a:bodyPr/>
          <a:lstStyle/>
          <a:p>
            <a:endParaRPr lang="en-US"/>
          </a:p>
        </p:txBody>
      </p:sp>
      <p:sp>
        <p:nvSpPr>
          <p:cNvPr id="9" name="Text 6"/>
          <p:cNvSpPr/>
          <p:nvPr/>
        </p:nvSpPr>
        <p:spPr>
          <a:xfrm>
            <a:off x="1051560" y="1783080"/>
            <a:ext cx="7589520" cy="256032"/>
          </a:xfrm>
          <a:prstGeom prst="rect">
            <a:avLst/>
          </a:prstGeom>
          <a:noFill/>
          <a:ln/>
        </p:spPr>
        <p:txBody>
          <a:bodyPr wrap="square" lIns="0" tIns="0" rIns="0" bIns="0" rtlCol="0" anchor="t"/>
          <a:lstStyle/>
          <a:p>
            <a:pPr marL="0" indent="0" algn="l">
              <a:buNone/>
            </a:pPr>
            <a:r>
              <a:rPr lang="en-US" sz="1400" b="1" dirty="0">
                <a:solidFill>
                  <a:srgbClr val="1A2744"/>
                </a:solidFill>
                <a:latin typeface="Calibri" pitchFamily="34" charset="0"/>
                <a:ea typeface="Calibri" pitchFamily="34" charset="-122"/>
                <a:cs typeface="Calibri" pitchFamily="34" charset="-120"/>
              </a:rPr>
              <a:t>Most people want to do well.</a:t>
            </a:r>
            <a:endParaRPr lang="en-US" sz="1400" dirty="0"/>
          </a:p>
        </p:txBody>
      </p:sp>
      <p:sp>
        <p:nvSpPr>
          <p:cNvPr id="10" name="Text 7"/>
          <p:cNvSpPr/>
          <p:nvPr/>
        </p:nvSpPr>
        <p:spPr>
          <a:xfrm>
            <a:off x="1051560" y="2011680"/>
            <a:ext cx="7589520" cy="201168"/>
          </a:xfrm>
          <a:prstGeom prst="rect">
            <a:avLst/>
          </a:prstGeom>
          <a:noFill/>
          <a:ln/>
        </p:spPr>
        <p:txBody>
          <a:bodyPr wrap="square" lIns="0" tIns="0" rIns="0" bIns="0" rtlCol="0" anchor="t"/>
          <a:lstStyle/>
          <a:p>
            <a:pPr marL="0" indent="0" algn="l">
              <a:buNone/>
            </a:pPr>
            <a:r>
              <a:rPr lang="en-US" sz="1100" i="1" dirty="0">
                <a:solidFill>
                  <a:srgbClr val="3E3E42"/>
                </a:solidFill>
                <a:latin typeface="Calibri" pitchFamily="34" charset="0"/>
                <a:ea typeface="Calibri" pitchFamily="34" charset="-122"/>
                <a:cs typeface="Calibri" pitchFamily="34" charset="-120"/>
              </a:rPr>
              <a:t>Coaching gives them the guidance to grow into the role.</a:t>
            </a:r>
            <a:endParaRPr lang="en-US" sz="1100" dirty="0"/>
          </a:p>
        </p:txBody>
      </p:sp>
      <p:sp>
        <p:nvSpPr>
          <p:cNvPr id="11" name="Shape 8"/>
          <p:cNvSpPr/>
          <p:nvPr/>
        </p:nvSpPr>
        <p:spPr>
          <a:xfrm>
            <a:off x="365760" y="2286000"/>
            <a:ext cx="502920" cy="502920"/>
          </a:xfrm>
          <a:prstGeom prst="rect">
            <a:avLst/>
          </a:prstGeom>
          <a:solidFill>
            <a:srgbClr val="1A2744"/>
          </a:solidFill>
          <a:ln/>
        </p:spPr>
        <p:txBody>
          <a:bodyPr/>
          <a:lstStyle/>
          <a:p>
            <a:endParaRPr lang="en-US"/>
          </a:p>
        </p:txBody>
      </p:sp>
      <p:sp>
        <p:nvSpPr>
          <p:cNvPr id="12" name="Text 9"/>
          <p:cNvSpPr/>
          <p:nvPr/>
        </p:nvSpPr>
        <p:spPr>
          <a:xfrm>
            <a:off x="365760" y="2286000"/>
            <a:ext cx="502920" cy="50292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pitchFamily="34" charset="0"/>
                <a:ea typeface="Calibri" pitchFamily="34" charset="-122"/>
                <a:cs typeface="Calibri" pitchFamily="34" charset="-120"/>
              </a:rPr>
              <a:t>2</a:t>
            </a:r>
            <a:endParaRPr lang="en-US" sz="2200" dirty="0"/>
          </a:p>
        </p:txBody>
      </p:sp>
      <p:sp>
        <p:nvSpPr>
          <p:cNvPr id="13" name="Shape 10"/>
          <p:cNvSpPr/>
          <p:nvPr/>
        </p:nvSpPr>
        <p:spPr>
          <a:xfrm>
            <a:off x="868680" y="2286000"/>
            <a:ext cx="7909560" cy="502920"/>
          </a:xfrm>
          <a:prstGeom prst="rect">
            <a:avLst/>
          </a:prstGeom>
          <a:solidFill>
            <a:srgbClr val="F4F4F6"/>
          </a:solidFill>
          <a:ln/>
        </p:spPr>
        <p:txBody>
          <a:bodyPr/>
          <a:lstStyle/>
          <a:p>
            <a:endParaRPr lang="en-US"/>
          </a:p>
        </p:txBody>
      </p:sp>
      <p:sp>
        <p:nvSpPr>
          <p:cNvPr id="14" name="Text 11"/>
          <p:cNvSpPr/>
          <p:nvPr/>
        </p:nvSpPr>
        <p:spPr>
          <a:xfrm>
            <a:off x="1051560" y="2331720"/>
            <a:ext cx="7589520" cy="256032"/>
          </a:xfrm>
          <a:prstGeom prst="rect">
            <a:avLst/>
          </a:prstGeom>
          <a:noFill/>
          <a:ln/>
        </p:spPr>
        <p:txBody>
          <a:bodyPr wrap="square" lIns="0" tIns="0" rIns="0" bIns="0" rtlCol="0" anchor="t"/>
          <a:lstStyle/>
          <a:p>
            <a:pPr marL="0" indent="0" algn="l">
              <a:buNone/>
            </a:pPr>
            <a:r>
              <a:rPr lang="en-US" sz="1400" b="1" dirty="0">
                <a:solidFill>
                  <a:srgbClr val="1A2744"/>
                </a:solidFill>
                <a:latin typeface="Calibri" pitchFamily="34" charset="0"/>
                <a:ea typeface="Calibri" pitchFamily="34" charset="-122"/>
                <a:cs typeface="Calibri" pitchFamily="34" charset="-120"/>
              </a:rPr>
              <a:t>Clarity is caring.</a:t>
            </a:r>
            <a:endParaRPr lang="en-US" sz="1400" dirty="0"/>
          </a:p>
        </p:txBody>
      </p:sp>
      <p:sp>
        <p:nvSpPr>
          <p:cNvPr id="15" name="Text 12"/>
          <p:cNvSpPr/>
          <p:nvPr/>
        </p:nvSpPr>
        <p:spPr>
          <a:xfrm>
            <a:off x="1051560" y="2560320"/>
            <a:ext cx="7589520" cy="201168"/>
          </a:xfrm>
          <a:prstGeom prst="rect">
            <a:avLst/>
          </a:prstGeom>
          <a:noFill/>
          <a:ln/>
        </p:spPr>
        <p:txBody>
          <a:bodyPr wrap="square" lIns="0" tIns="0" rIns="0" bIns="0" rtlCol="0" anchor="t"/>
          <a:lstStyle/>
          <a:p>
            <a:pPr marL="0" indent="0" algn="l">
              <a:buNone/>
            </a:pPr>
            <a:r>
              <a:rPr lang="en-US" sz="1100" i="1" dirty="0">
                <a:solidFill>
                  <a:srgbClr val="3E3E42"/>
                </a:solidFill>
                <a:latin typeface="Calibri" pitchFamily="34" charset="0"/>
                <a:ea typeface="Calibri" pitchFamily="34" charset="-122"/>
                <a:cs typeface="Calibri" pitchFamily="34" charset="-120"/>
              </a:rPr>
              <a:t>When people know where they stand, they have a fair chance to improve.</a:t>
            </a:r>
            <a:endParaRPr lang="en-US" sz="1100" dirty="0"/>
          </a:p>
        </p:txBody>
      </p:sp>
      <p:sp>
        <p:nvSpPr>
          <p:cNvPr id="16" name="Shape 13"/>
          <p:cNvSpPr/>
          <p:nvPr/>
        </p:nvSpPr>
        <p:spPr>
          <a:xfrm>
            <a:off x="365760" y="2834640"/>
            <a:ext cx="502920" cy="502920"/>
          </a:xfrm>
          <a:prstGeom prst="rect">
            <a:avLst/>
          </a:prstGeom>
          <a:solidFill>
            <a:srgbClr val="1A2744"/>
          </a:solidFill>
          <a:ln/>
        </p:spPr>
        <p:txBody>
          <a:bodyPr/>
          <a:lstStyle/>
          <a:p>
            <a:endParaRPr lang="en-US"/>
          </a:p>
        </p:txBody>
      </p:sp>
      <p:sp>
        <p:nvSpPr>
          <p:cNvPr id="17" name="Text 14"/>
          <p:cNvSpPr/>
          <p:nvPr/>
        </p:nvSpPr>
        <p:spPr>
          <a:xfrm>
            <a:off x="365760" y="2834640"/>
            <a:ext cx="502920" cy="50292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pitchFamily="34" charset="0"/>
                <a:ea typeface="Calibri" pitchFamily="34" charset="-122"/>
                <a:cs typeface="Calibri" pitchFamily="34" charset="-120"/>
              </a:rPr>
              <a:t>3</a:t>
            </a:r>
            <a:endParaRPr lang="en-US" sz="2200" dirty="0"/>
          </a:p>
        </p:txBody>
      </p:sp>
      <p:sp>
        <p:nvSpPr>
          <p:cNvPr id="18" name="Shape 15"/>
          <p:cNvSpPr/>
          <p:nvPr/>
        </p:nvSpPr>
        <p:spPr>
          <a:xfrm>
            <a:off x="868680" y="2834640"/>
            <a:ext cx="7909560" cy="502920"/>
          </a:xfrm>
          <a:prstGeom prst="rect">
            <a:avLst/>
          </a:prstGeom>
          <a:solidFill>
            <a:srgbClr val="F4F4F6"/>
          </a:solidFill>
          <a:ln/>
        </p:spPr>
        <p:txBody>
          <a:bodyPr/>
          <a:lstStyle/>
          <a:p>
            <a:endParaRPr lang="en-US"/>
          </a:p>
        </p:txBody>
      </p:sp>
      <p:sp>
        <p:nvSpPr>
          <p:cNvPr id="19" name="Text 16"/>
          <p:cNvSpPr/>
          <p:nvPr/>
        </p:nvSpPr>
        <p:spPr>
          <a:xfrm>
            <a:off x="1051560" y="2880360"/>
            <a:ext cx="7589520" cy="256032"/>
          </a:xfrm>
          <a:prstGeom prst="rect">
            <a:avLst/>
          </a:prstGeom>
          <a:noFill/>
          <a:ln/>
        </p:spPr>
        <p:txBody>
          <a:bodyPr wrap="square" lIns="0" tIns="0" rIns="0" bIns="0" rtlCol="0" anchor="t"/>
          <a:lstStyle/>
          <a:p>
            <a:pPr marL="0" indent="0" algn="l">
              <a:buNone/>
            </a:pPr>
            <a:r>
              <a:rPr lang="en-US" sz="1400" b="1" dirty="0">
                <a:solidFill>
                  <a:srgbClr val="1A2744"/>
                </a:solidFill>
                <a:latin typeface="Calibri" pitchFamily="34" charset="0"/>
                <a:ea typeface="Calibri" pitchFamily="34" charset="-122"/>
                <a:cs typeface="Calibri" pitchFamily="34" charset="-120"/>
              </a:rPr>
              <a:t>If you're not coaching, you're not fully leading.</a:t>
            </a:r>
            <a:endParaRPr lang="en-US" sz="1400" dirty="0"/>
          </a:p>
        </p:txBody>
      </p:sp>
      <p:sp>
        <p:nvSpPr>
          <p:cNvPr id="20" name="Text 17"/>
          <p:cNvSpPr/>
          <p:nvPr/>
        </p:nvSpPr>
        <p:spPr>
          <a:xfrm>
            <a:off x="1051560" y="3108960"/>
            <a:ext cx="7589520" cy="201168"/>
          </a:xfrm>
          <a:prstGeom prst="rect">
            <a:avLst/>
          </a:prstGeom>
          <a:noFill/>
          <a:ln/>
        </p:spPr>
        <p:txBody>
          <a:bodyPr wrap="square" lIns="0" tIns="0" rIns="0" bIns="0" rtlCol="0" anchor="t"/>
          <a:lstStyle/>
          <a:p>
            <a:pPr marL="0" indent="0" algn="l">
              <a:buNone/>
            </a:pPr>
            <a:r>
              <a:rPr lang="en-US" sz="1100" i="1" dirty="0">
                <a:solidFill>
                  <a:srgbClr val="3E3E42"/>
                </a:solidFill>
                <a:latin typeface="Calibri" pitchFamily="34" charset="0"/>
                <a:ea typeface="Calibri" pitchFamily="34" charset="-122"/>
                <a:cs typeface="Calibri" pitchFamily="34" charset="-120"/>
              </a:rPr>
              <a:t>Coaching is where leadership shifts from direction to development.</a:t>
            </a:r>
            <a:endParaRPr lang="en-US" sz="1100" dirty="0"/>
          </a:p>
        </p:txBody>
      </p:sp>
      <p:sp>
        <p:nvSpPr>
          <p:cNvPr id="21" name="Shape 18"/>
          <p:cNvSpPr/>
          <p:nvPr/>
        </p:nvSpPr>
        <p:spPr>
          <a:xfrm>
            <a:off x="365760" y="3383280"/>
            <a:ext cx="502920" cy="502920"/>
          </a:xfrm>
          <a:prstGeom prst="rect">
            <a:avLst/>
          </a:prstGeom>
          <a:solidFill>
            <a:srgbClr val="1A2744"/>
          </a:solidFill>
          <a:ln/>
        </p:spPr>
        <p:txBody>
          <a:bodyPr/>
          <a:lstStyle/>
          <a:p>
            <a:endParaRPr lang="en-US"/>
          </a:p>
        </p:txBody>
      </p:sp>
      <p:sp>
        <p:nvSpPr>
          <p:cNvPr id="22" name="Text 19"/>
          <p:cNvSpPr/>
          <p:nvPr/>
        </p:nvSpPr>
        <p:spPr>
          <a:xfrm>
            <a:off x="365760" y="3383280"/>
            <a:ext cx="502920" cy="50292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pitchFamily="34" charset="0"/>
                <a:ea typeface="Calibri" pitchFamily="34" charset="-122"/>
                <a:cs typeface="Calibri" pitchFamily="34" charset="-120"/>
              </a:rPr>
              <a:t>4</a:t>
            </a:r>
            <a:endParaRPr lang="en-US" sz="2200" dirty="0"/>
          </a:p>
        </p:txBody>
      </p:sp>
      <p:sp>
        <p:nvSpPr>
          <p:cNvPr id="23" name="Shape 20"/>
          <p:cNvSpPr/>
          <p:nvPr/>
        </p:nvSpPr>
        <p:spPr>
          <a:xfrm>
            <a:off x="868680" y="3383280"/>
            <a:ext cx="7909560" cy="502920"/>
          </a:xfrm>
          <a:prstGeom prst="rect">
            <a:avLst/>
          </a:prstGeom>
          <a:solidFill>
            <a:srgbClr val="F4F4F6"/>
          </a:solidFill>
          <a:ln/>
        </p:spPr>
        <p:txBody>
          <a:bodyPr/>
          <a:lstStyle/>
          <a:p>
            <a:endParaRPr lang="en-US"/>
          </a:p>
        </p:txBody>
      </p:sp>
      <p:sp>
        <p:nvSpPr>
          <p:cNvPr id="24" name="Text 21"/>
          <p:cNvSpPr/>
          <p:nvPr/>
        </p:nvSpPr>
        <p:spPr>
          <a:xfrm>
            <a:off x="1051560" y="3429000"/>
            <a:ext cx="7589520" cy="256032"/>
          </a:xfrm>
          <a:prstGeom prst="rect">
            <a:avLst/>
          </a:prstGeom>
          <a:noFill/>
          <a:ln/>
        </p:spPr>
        <p:txBody>
          <a:bodyPr wrap="square" lIns="0" tIns="0" rIns="0" bIns="0" rtlCol="0" anchor="t"/>
          <a:lstStyle/>
          <a:p>
            <a:pPr marL="0" indent="0" algn="l">
              <a:buNone/>
            </a:pPr>
            <a:r>
              <a:rPr lang="en-US" sz="1400" b="1" dirty="0">
                <a:solidFill>
                  <a:srgbClr val="1A2744"/>
                </a:solidFill>
                <a:latin typeface="Calibri" pitchFamily="34" charset="0"/>
                <a:ea typeface="Calibri" pitchFamily="34" charset="-122"/>
                <a:cs typeface="Calibri" pitchFamily="34" charset="-120"/>
              </a:rPr>
              <a:t>Consistency earns credibility.</a:t>
            </a:r>
            <a:endParaRPr lang="en-US" sz="1400" dirty="0"/>
          </a:p>
        </p:txBody>
      </p:sp>
      <p:sp>
        <p:nvSpPr>
          <p:cNvPr id="25" name="Text 22"/>
          <p:cNvSpPr/>
          <p:nvPr/>
        </p:nvSpPr>
        <p:spPr>
          <a:xfrm>
            <a:off x="1051560" y="3657600"/>
            <a:ext cx="7589520" cy="201168"/>
          </a:xfrm>
          <a:prstGeom prst="rect">
            <a:avLst/>
          </a:prstGeom>
          <a:noFill/>
          <a:ln/>
        </p:spPr>
        <p:txBody>
          <a:bodyPr wrap="square" lIns="0" tIns="0" rIns="0" bIns="0" rtlCol="0" anchor="t"/>
          <a:lstStyle/>
          <a:p>
            <a:pPr marL="0" indent="0" algn="l">
              <a:buNone/>
            </a:pPr>
            <a:r>
              <a:rPr lang="en-US" sz="1100" i="1" dirty="0">
                <a:solidFill>
                  <a:srgbClr val="3E3E42"/>
                </a:solidFill>
                <a:latin typeface="Calibri" pitchFamily="34" charset="0"/>
                <a:ea typeface="Calibri" pitchFamily="34" charset="-122"/>
                <a:cs typeface="Calibri" pitchFamily="34" charset="-120"/>
              </a:rPr>
              <a:t>When you hold everyone to the same standard, credibility grows across the team.</a:t>
            </a:r>
            <a:endParaRPr lang="en-US" sz="1100" dirty="0"/>
          </a:p>
        </p:txBody>
      </p:sp>
      <p:sp>
        <p:nvSpPr>
          <p:cNvPr id="26" name="Shape 23"/>
          <p:cNvSpPr/>
          <p:nvPr/>
        </p:nvSpPr>
        <p:spPr>
          <a:xfrm>
            <a:off x="365760" y="3931920"/>
            <a:ext cx="502920" cy="502920"/>
          </a:xfrm>
          <a:prstGeom prst="rect">
            <a:avLst/>
          </a:prstGeom>
          <a:solidFill>
            <a:srgbClr val="1A2744"/>
          </a:solidFill>
          <a:ln/>
        </p:spPr>
        <p:txBody>
          <a:bodyPr/>
          <a:lstStyle/>
          <a:p>
            <a:endParaRPr lang="en-US"/>
          </a:p>
        </p:txBody>
      </p:sp>
      <p:sp>
        <p:nvSpPr>
          <p:cNvPr id="27" name="Text 24"/>
          <p:cNvSpPr/>
          <p:nvPr/>
        </p:nvSpPr>
        <p:spPr>
          <a:xfrm>
            <a:off x="365760" y="3931920"/>
            <a:ext cx="502920" cy="50292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pitchFamily="34" charset="0"/>
                <a:ea typeface="Calibri" pitchFamily="34" charset="-122"/>
                <a:cs typeface="Calibri" pitchFamily="34" charset="-120"/>
              </a:rPr>
              <a:t>5</a:t>
            </a:r>
            <a:endParaRPr lang="en-US" sz="2200" dirty="0"/>
          </a:p>
        </p:txBody>
      </p:sp>
      <p:sp>
        <p:nvSpPr>
          <p:cNvPr id="28" name="Shape 25"/>
          <p:cNvSpPr/>
          <p:nvPr/>
        </p:nvSpPr>
        <p:spPr>
          <a:xfrm>
            <a:off x="868680" y="3931920"/>
            <a:ext cx="7909560" cy="502920"/>
          </a:xfrm>
          <a:prstGeom prst="rect">
            <a:avLst/>
          </a:prstGeom>
          <a:solidFill>
            <a:srgbClr val="F4F4F6"/>
          </a:solidFill>
          <a:ln/>
        </p:spPr>
        <p:txBody>
          <a:bodyPr/>
          <a:lstStyle/>
          <a:p>
            <a:endParaRPr lang="en-US"/>
          </a:p>
        </p:txBody>
      </p:sp>
      <p:sp>
        <p:nvSpPr>
          <p:cNvPr id="29" name="Text 26"/>
          <p:cNvSpPr/>
          <p:nvPr/>
        </p:nvSpPr>
        <p:spPr>
          <a:xfrm>
            <a:off x="1051560" y="3977640"/>
            <a:ext cx="7589520" cy="256032"/>
          </a:xfrm>
          <a:prstGeom prst="rect">
            <a:avLst/>
          </a:prstGeom>
          <a:noFill/>
          <a:ln/>
        </p:spPr>
        <p:txBody>
          <a:bodyPr wrap="square" lIns="0" tIns="0" rIns="0" bIns="0" rtlCol="0" anchor="t"/>
          <a:lstStyle/>
          <a:p>
            <a:pPr marL="0" indent="0" algn="l">
              <a:buNone/>
            </a:pPr>
            <a:r>
              <a:rPr lang="en-US" sz="1400" b="1" dirty="0">
                <a:solidFill>
                  <a:srgbClr val="1A2744"/>
                </a:solidFill>
                <a:latin typeface="Calibri" pitchFamily="34" charset="0"/>
                <a:ea typeface="Calibri" pitchFamily="34" charset="-122"/>
                <a:cs typeface="Calibri" pitchFamily="34" charset="-120"/>
              </a:rPr>
              <a:t>The more difficult conversations you have, the fewer you'll need.</a:t>
            </a:r>
            <a:endParaRPr lang="en-US" sz="1400" dirty="0"/>
          </a:p>
        </p:txBody>
      </p:sp>
      <p:sp>
        <p:nvSpPr>
          <p:cNvPr id="30" name="Text 27"/>
          <p:cNvSpPr/>
          <p:nvPr/>
        </p:nvSpPr>
        <p:spPr>
          <a:xfrm>
            <a:off x="1051560" y="4206240"/>
            <a:ext cx="7589520" cy="201168"/>
          </a:xfrm>
          <a:prstGeom prst="rect">
            <a:avLst/>
          </a:prstGeom>
          <a:noFill/>
          <a:ln/>
        </p:spPr>
        <p:txBody>
          <a:bodyPr wrap="square" lIns="0" tIns="0" rIns="0" bIns="0" rtlCol="0" anchor="t"/>
          <a:lstStyle/>
          <a:p>
            <a:pPr marL="0" indent="0" algn="l">
              <a:buNone/>
            </a:pPr>
            <a:r>
              <a:rPr lang="en-US" sz="1100" i="1" dirty="0">
                <a:solidFill>
                  <a:srgbClr val="3E3E42"/>
                </a:solidFill>
                <a:latin typeface="Calibri" pitchFamily="34" charset="0"/>
                <a:ea typeface="Calibri" pitchFamily="34" charset="-122"/>
                <a:cs typeface="Calibri" pitchFamily="34" charset="-120"/>
              </a:rPr>
              <a:t>Addressing drift early prevents small issues from growing into bigger ones.</a:t>
            </a:r>
            <a:endParaRPr lang="en-US" sz="1100" dirty="0"/>
          </a:p>
        </p:txBody>
      </p:sp>
      <p:sp>
        <p:nvSpPr>
          <p:cNvPr id="31" name="Text 28"/>
          <p:cNvSpPr/>
          <p:nvPr/>
        </p:nvSpPr>
        <p:spPr>
          <a:xfrm>
            <a:off x="365760" y="4526280"/>
            <a:ext cx="8412480" cy="274320"/>
          </a:xfrm>
          <a:prstGeom prst="rect">
            <a:avLst/>
          </a:prstGeom>
          <a:noFill/>
          <a:ln/>
        </p:spPr>
        <p:txBody>
          <a:bodyPr wrap="square" lIns="0" tIns="0" rIns="0" bIns="0" rtlCol="0" anchor="t"/>
          <a:lstStyle/>
          <a:p>
            <a:pPr marL="0" indent="0" algn="l">
              <a:buNone/>
            </a:pPr>
            <a:r>
              <a:rPr lang="en-US" sz="1300" b="1" i="1" dirty="0">
                <a:solidFill>
                  <a:srgbClr val="B9913A"/>
                </a:solidFill>
                <a:latin typeface="Calibri" pitchFamily="34" charset="0"/>
                <a:ea typeface="Calibri" pitchFamily="34" charset="-122"/>
                <a:cs typeface="Calibri" pitchFamily="34" charset="-120"/>
              </a:rPr>
              <a:t>This toolkit gives you a simple, repeatable way to coach consistently.</a:t>
            </a:r>
            <a:endParaRPr lang="en-US" sz="1300" dirty="0"/>
          </a:p>
        </p:txBody>
      </p:sp>
      <p:sp>
        <p:nvSpPr>
          <p:cNvPr id="32" name="Rectangle 31"/>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3" name="Rectangle 32"/>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4" name="Rectangle 33"/>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5" name="Rectangle 34"/>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36" name="Picture 35" descr="image.png"/>
          <p:cNvPicPr>
            <a:picLocks noChangeAspect="1"/>
          </p:cNvPicPr>
          <p:nvPr/>
        </p:nvPicPr>
        <p:blipFill>
          <a:blip r:embed="rId3"/>
          <a:stretch>
            <a:fillRect/>
          </a:stretch>
        </p:blipFill>
        <p:spPr>
          <a:xfrm>
            <a:off x="6720840" y="91440"/>
            <a:ext cx="2286000" cy="320040"/>
          </a:xfrm>
          <a:prstGeom prst="rect">
            <a:avLst/>
          </a:prstGeom>
        </p:spPr>
      </p:pic>
      <p:sp>
        <p:nvSpPr>
          <p:cNvPr id="37" name="TextBox 36"/>
          <p:cNvSpPr txBox="1"/>
          <p:nvPr/>
        </p:nvSpPr>
        <p:spPr>
          <a:xfrm>
            <a:off x="274320" y="0"/>
            <a:ext cx="6217920" cy="502920"/>
          </a:xfrm>
          <a:prstGeom prst="rect">
            <a:avLst/>
          </a:prstGeom>
          <a:noFill/>
          <a:ln>
            <a:noFill/>
          </a:ln>
        </p:spPr>
        <p:txBody>
          <a:bodyPr wrap="square" lIns="0" tIns="0" rIns="0" bIns="0" anchor="ctr">
            <a:spAutoFit/>
          </a:bodyPr>
          <a:lstStyle/>
          <a:p>
            <a:pPr algn="l"/>
            <a:r>
              <a:rPr sz="2400" b="0" i="0">
                <a:solidFill>
                  <a:srgbClr val="FFFFFF"/>
                </a:solidFill>
                <a:latin typeface="Calibri Light"/>
              </a:rPr>
              <a:t>Why coaching matters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868680"/>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Three repeatable steps. One clean system.</a:t>
            </a:r>
            <a:endParaRPr lang="en-US" sz="1300" dirty="0"/>
          </a:p>
        </p:txBody>
      </p:sp>
      <p:sp>
        <p:nvSpPr>
          <p:cNvPr id="5" name="Shape 2"/>
          <p:cNvSpPr/>
          <p:nvPr/>
        </p:nvSpPr>
        <p:spPr>
          <a:xfrm>
            <a:off x="365760" y="1280160"/>
            <a:ext cx="2651760" cy="2743200"/>
          </a:xfrm>
          <a:prstGeom prst="rect">
            <a:avLst/>
          </a:prstGeom>
          <a:solidFill>
            <a:srgbClr val="F4F4F6"/>
          </a:solidFill>
          <a:ln/>
        </p:spPr>
        <p:txBody>
          <a:bodyPr/>
          <a:lstStyle/>
          <a:p>
            <a:endParaRPr lang="en-US"/>
          </a:p>
        </p:txBody>
      </p:sp>
      <p:sp>
        <p:nvSpPr>
          <p:cNvPr id="6" name="Shape 3"/>
          <p:cNvSpPr/>
          <p:nvPr/>
        </p:nvSpPr>
        <p:spPr>
          <a:xfrm>
            <a:off x="365760" y="1280160"/>
            <a:ext cx="2651760" cy="731520"/>
          </a:xfrm>
          <a:prstGeom prst="rect">
            <a:avLst/>
          </a:prstGeom>
          <a:solidFill>
            <a:srgbClr val="1A2744"/>
          </a:solidFill>
          <a:ln/>
        </p:spPr>
        <p:txBody>
          <a:bodyPr/>
          <a:lstStyle/>
          <a:p>
            <a:endParaRPr lang="en-US"/>
          </a:p>
        </p:txBody>
      </p:sp>
      <p:sp>
        <p:nvSpPr>
          <p:cNvPr id="7" name="Text 4"/>
          <p:cNvSpPr/>
          <p:nvPr/>
        </p:nvSpPr>
        <p:spPr>
          <a:xfrm>
            <a:off x="365760" y="1280160"/>
            <a:ext cx="2651760" cy="731520"/>
          </a:xfrm>
          <a:prstGeom prst="rect">
            <a:avLst/>
          </a:prstGeom>
          <a:noFill/>
          <a:ln/>
        </p:spPr>
        <p:txBody>
          <a:bodyPr wrap="square" lIns="0" tIns="0" rIns="0" bIns="0" rtlCol="0" anchor="ctr"/>
          <a:lstStyle/>
          <a:p>
            <a:pPr marL="0" indent="0" algn="ctr">
              <a:buNone/>
            </a:pPr>
            <a:r>
              <a:rPr lang="en-US" sz="1400" b="1" kern="0" spc="400" dirty="0">
                <a:solidFill>
                  <a:srgbClr val="FFFFFF"/>
                </a:solidFill>
                <a:latin typeface="Calibri" pitchFamily="34" charset="0"/>
                <a:ea typeface="Calibri" pitchFamily="34" charset="-122"/>
                <a:cs typeface="Calibri" pitchFamily="34" charset="-120"/>
              </a:rPr>
              <a:t>BEFORE COACHING</a:t>
            </a:r>
            <a:endParaRPr lang="en-US" sz="1400" dirty="0"/>
          </a:p>
        </p:txBody>
      </p:sp>
      <p:sp>
        <p:nvSpPr>
          <p:cNvPr id="8" name="Text 5"/>
          <p:cNvSpPr/>
          <p:nvPr/>
        </p:nvSpPr>
        <p:spPr>
          <a:xfrm>
            <a:off x="530352" y="2148840"/>
            <a:ext cx="2322576" cy="201168"/>
          </a:xfrm>
          <a:prstGeom prst="rect">
            <a:avLst/>
          </a:prstGeom>
          <a:noFill/>
          <a:ln/>
        </p:spPr>
        <p:txBody>
          <a:bodyPr wrap="square" lIns="0" tIns="0" rIns="0" bIns="0" rtlCol="0" anchor="t"/>
          <a:lstStyle/>
          <a:p>
            <a:pPr marL="0" indent="0" algn="l">
              <a:buNone/>
            </a:pPr>
            <a:r>
              <a:rPr lang="en-US" sz="900" b="1" kern="0" spc="200" dirty="0">
                <a:solidFill>
                  <a:srgbClr val="B9913A"/>
                </a:solidFill>
                <a:latin typeface="Calibri" pitchFamily="34" charset="0"/>
                <a:ea typeface="Calibri" pitchFamily="34" charset="-122"/>
                <a:cs typeface="Calibri" pitchFamily="34" charset="-120"/>
              </a:rPr>
              <a:t>LEADER SELF-CHECK</a:t>
            </a:r>
            <a:endParaRPr lang="en-US" sz="900" dirty="0"/>
          </a:p>
        </p:txBody>
      </p:sp>
      <p:sp>
        <p:nvSpPr>
          <p:cNvPr id="9" name="Text 6"/>
          <p:cNvSpPr/>
          <p:nvPr/>
        </p:nvSpPr>
        <p:spPr>
          <a:xfrm>
            <a:off x="530352" y="2359152"/>
            <a:ext cx="2322576" cy="658368"/>
          </a:xfrm>
          <a:prstGeom prst="rect">
            <a:avLst/>
          </a:prstGeom>
          <a:noFill/>
          <a:ln/>
        </p:spPr>
        <p:txBody>
          <a:bodyPr wrap="square" lIns="0" tIns="0" rIns="0" bIns="0" rtlCol="0" anchor="t"/>
          <a:lstStyle/>
          <a:p>
            <a:pPr marL="0" indent="0" algn="l">
              <a:buNone/>
            </a:pPr>
            <a:r>
              <a:rPr lang="en-US" sz="1050" dirty="0">
                <a:solidFill>
                  <a:srgbClr val="3E3E42"/>
                </a:solidFill>
                <a:latin typeface="Calibri" pitchFamily="34" charset="0"/>
                <a:ea typeface="Calibri" pitchFamily="34" charset="-122"/>
                <a:cs typeface="Calibri" pitchFamily="34" charset="-120"/>
              </a:rPr>
              <a:t>Use the Teach, Coach, Expect flowchart to determine what type of discussion this calls for.</a:t>
            </a:r>
            <a:endParaRPr lang="en-US" sz="1050" dirty="0"/>
          </a:p>
        </p:txBody>
      </p:sp>
      <p:sp>
        <p:nvSpPr>
          <p:cNvPr id="10" name="Text 7"/>
          <p:cNvSpPr/>
          <p:nvPr/>
        </p:nvSpPr>
        <p:spPr>
          <a:xfrm>
            <a:off x="530352" y="3108960"/>
            <a:ext cx="2322576" cy="201168"/>
          </a:xfrm>
          <a:prstGeom prst="rect">
            <a:avLst/>
          </a:prstGeom>
          <a:noFill/>
          <a:ln/>
        </p:spPr>
        <p:txBody>
          <a:bodyPr wrap="square" lIns="0" tIns="0" rIns="0" bIns="0" rtlCol="0" anchor="t"/>
          <a:lstStyle/>
          <a:p>
            <a:pPr marL="0" indent="0" algn="l">
              <a:buNone/>
            </a:pPr>
            <a:r>
              <a:rPr lang="en-US" sz="900" b="1" kern="0" spc="200" dirty="0">
                <a:solidFill>
                  <a:srgbClr val="B9913A"/>
                </a:solidFill>
                <a:latin typeface="Calibri" pitchFamily="34" charset="0"/>
                <a:ea typeface="Calibri" pitchFamily="34" charset="-122"/>
                <a:cs typeface="Calibri" pitchFamily="34" charset="-120"/>
              </a:rPr>
              <a:t>EMPLOYEE PRE-WORK</a:t>
            </a:r>
            <a:endParaRPr lang="en-US" sz="900" dirty="0"/>
          </a:p>
        </p:txBody>
      </p:sp>
      <p:sp>
        <p:nvSpPr>
          <p:cNvPr id="11" name="Text 8"/>
          <p:cNvSpPr/>
          <p:nvPr/>
        </p:nvSpPr>
        <p:spPr>
          <a:xfrm>
            <a:off x="530352" y="3319272"/>
            <a:ext cx="2322576" cy="658368"/>
          </a:xfrm>
          <a:prstGeom prst="rect">
            <a:avLst/>
          </a:prstGeom>
          <a:noFill/>
          <a:ln/>
        </p:spPr>
        <p:txBody>
          <a:bodyPr wrap="square" lIns="0" tIns="0" rIns="0" bIns="0" rtlCol="0" anchor="t"/>
          <a:lstStyle/>
          <a:p>
            <a:pPr marL="0" indent="0" algn="l">
              <a:buNone/>
            </a:pPr>
            <a:r>
              <a:rPr lang="en-US" sz="1050" dirty="0">
                <a:solidFill>
                  <a:srgbClr val="3E3E42"/>
                </a:solidFill>
                <a:latin typeface="Calibri" pitchFamily="34" charset="0"/>
                <a:ea typeface="Calibri" pitchFamily="34" charset="-122"/>
                <a:cs typeface="Calibri" pitchFamily="34" charset="-120"/>
              </a:rPr>
              <a:t>Employee completes and submits the coaching conversation guide before the meeting.</a:t>
            </a:r>
            <a:endParaRPr lang="en-US" sz="1050" dirty="0"/>
          </a:p>
        </p:txBody>
      </p:sp>
      <p:sp>
        <p:nvSpPr>
          <p:cNvPr id="12" name="Shape 9"/>
          <p:cNvSpPr/>
          <p:nvPr/>
        </p:nvSpPr>
        <p:spPr>
          <a:xfrm>
            <a:off x="3044952" y="1527048"/>
            <a:ext cx="173736" cy="237744"/>
          </a:xfrm>
          <a:prstGeom prst="rightArrow">
            <a:avLst/>
          </a:prstGeom>
          <a:solidFill>
            <a:srgbClr val="B9913A"/>
          </a:solidFill>
          <a:ln/>
        </p:spPr>
        <p:txBody>
          <a:bodyPr/>
          <a:lstStyle/>
          <a:p>
            <a:endParaRPr lang="en-US"/>
          </a:p>
        </p:txBody>
      </p:sp>
      <p:sp>
        <p:nvSpPr>
          <p:cNvPr id="13" name="Shape 10"/>
          <p:cNvSpPr/>
          <p:nvPr/>
        </p:nvSpPr>
        <p:spPr>
          <a:xfrm>
            <a:off x="3246120" y="1280160"/>
            <a:ext cx="2651760" cy="2743200"/>
          </a:xfrm>
          <a:prstGeom prst="rect">
            <a:avLst/>
          </a:prstGeom>
          <a:solidFill>
            <a:srgbClr val="F4F4F6"/>
          </a:solidFill>
          <a:ln/>
        </p:spPr>
        <p:txBody>
          <a:bodyPr/>
          <a:lstStyle/>
          <a:p>
            <a:endParaRPr lang="en-US"/>
          </a:p>
        </p:txBody>
      </p:sp>
      <p:sp>
        <p:nvSpPr>
          <p:cNvPr id="14" name="Shape 11"/>
          <p:cNvSpPr/>
          <p:nvPr/>
        </p:nvSpPr>
        <p:spPr>
          <a:xfrm>
            <a:off x="3246120" y="1280160"/>
            <a:ext cx="2651760" cy="731520"/>
          </a:xfrm>
          <a:prstGeom prst="rect">
            <a:avLst/>
          </a:prstGeom>
          <a:solidFill>
            <a:srgbClr val="B9913A"/>
          </a:solidFill>
          <a:ln/>
        </p:spPr>
        <p:txBody>
          <a:bodyPr/>
          <a:lstStyle/>
          <a:p>
            <a:endParaRPr lang="en-US"/>
          </a:p>
        </p:txBody>
      </p:sp>
      <p:sp>
        <p:nvSpPr>
          <p:cNvPr id="15" name="Text 12"/>
          <p:cNvSpPr/>
          <p:nvPr/>
        </p:nvSpPr>
        <p:spPr>
          <a:xfrm>
            <a:off x="3246120" y="1280160"/>
            <a:ext cx="2651760" cy="731520"/>
          </a:xfrm>
          <a:prstGeom prst="rect">
            <a:avLst/>
          </a:prstGeom>
          <a:noFill/>
          <a:ln/>
        </p:spPr>
        <p:txBody>
          <a:bodyPr wrap="square" lIns="0" tIns="0" rIns="0" bIns="0" rtlCol="0" anchor="ctr"/>
          <a:lstStyle/>
          <a:p>
            <a:pPr marL="0" indent="0" algn="ctr">
              <a:buNone/>
            </a:pPr>
            <a:r>
              <a:rPr lang="en-US" sz="1400" b="1" kern="0" spc="400" dirty="0">
                <a:solidFill>
                  <a:srgbClr val="FFFFFF"/>
                </a:solidFill>
                <a:latin typeface="Calibri" pitchFamily="34" charset="0"/>
                <a:ea typeface="Calibri" pitchFamily="34" charset="-122"/>
                <a:cs typeface="Calibri" pitchFamily="34" charset="-120"/>
              </a:rPr>
              <a:t>DURING COACHING</a:t>
            </a:r>
            <a:endParaRPr lang="en-US" sz="1400" dirty="0"/>
          </a:p>
        </p:txBody>
      </p:sp>
      <p:sp>
        <p:nvSpPr>
          <p:cNvPr id="16" name="Text 13"/>
          <p:cNvSpPr/>
          <p:nvPr/>
        </p:nvSpPr>
        <p:spPr>
          <a:xfrm>
            <a:off x="3410712" y="2148840"/>
            <a:ext cx="2322576" cy="201168"/>
          </a:xfrm>
          <a:prstGeom prst="rect">
            <a:avLst/>
          </a:prstGeom>
          <a:noFill/>
          <a:ln/>
        </p:spPr>
        <p:txBody>
          <a:bodyPr wrap="square" lIns="0" tIns="0" rIns="0" bIns="0" rtlCol="0" anchor="t"/>
          <a:lstStyle/>
          <a:p>
            <a:pPr marL="0" indent="0" algn="l">
              <a:buNone/>
            </a:pPr>
            <a:r>
              <a:rPr lang="en-US" sz="900" b="1" kern="0" spc="200" dirty="0">
                <a:solidFill>
                  <a:srgbClr val="B9913A"/>
                </a:solidFill>
                <a:latin typeface="Calibri" pitchFamily="34" charset="0"/>
                <a:ea typeface="Calibri" pitchFamily="34" charset="-122"/>
                <a:cs typeface="Calibri" pitchFamily="34" charset="-120"/>
              </a:rPr>
              <a:t>LEAD WITH FRONT</a:t>
            </a:r>
            <a:endParaRPr lang="en-US" sz="900" dirty="0"/>
          </a:p>
        </p:txBody>
      </p:sp>
      <p:sp>
        <p:nvSpPr>
          <p:cNvPr id="17" name="Text 14"/>
          <p:cNvSpPr/>
          <p:nvPr/>
        </p:nvSpPr>
        <p:spPr>
          <a:xfrm>
            <a:off x="3410712" y="2359152"/>
            <a:ext cx="2322576" cy="658368"/>
          </a:xfrm>
          <a:prstGeom prst="rect">
            <a:avLst/>
          </a:prstGeom>
          <a:noFill/>
          <a:ln/>
        </p:spPr>
        <p:txBody>
          <a:bodyPr wrap="square" lIns="0" tIns="0" rIns="0" bIns="0" rtlCol="0" anchor="t"/>
          <a:lstStyle/>
          <a:p>
            <a:pPr marL="0" indent="0" algn="l">
              <a:buNone/>
            </a:pPr>
            <a:r>
              <a:rPr lang="en-US" sz="1050" dirty="0">
                <a:solidFill>
                  <a:srgbClr val="3E3E42"/>
                </a:solidFill>
                <a:latin typeface="Calibri" pitchFamily="34" charset="0"/>
                <a:ea typeface="Calibri" pitchFamily="34" charset="-122"/>
                <a:cs typeface="Calibri" pitchFamily="34" charset="-120"/>
              </a:rPr>
              <a:t>Leader uses FRONT to guide the conversation in real time.</a:t>
            </a:r>
            <a:endParaRPr lang="en-US" sz="1050" dirty="0"/>
          </a:p>
        </p:txBody>
      </p:sp>
      <p:sp>
        <p:nvSpPr>
          <p:cNvPr id="18" name="Text 15"/>
          <p:cNvSpPr/>
          <p:nvPr/>
        </p:nvSpPr>
        <p:spPr>
          <a:xfrm>
            <a:off x="3410712" y="3108960"/>
            <a:ext cx="2322576" cy="201168"/>
          </a:xfrm>
          <a:prstGeom prst="rect">
            <a:avLst/>
          </a:prstGeom>
          <a:noFill/>
          <a:ln/>
        </p:spPr>
        <p:txBody>
          <a:bodyPr wrap="square" lIns="0" tIns="0" rIns="0" bIns="0" rtlCol="0" anchor="t"/>
          <a:lstStyle/>
          <a:p>
            <a:pPr marL="0" indent="0" algn="l">
              <a:buNone/>
            </a:pPr>
            <a:r>
              <a:rPr lang="en-US" sz="900" b="1" kern="0" spc="200" dirty="0">
                <a:solidFill>
                  <a:srgbClr val="B9913A"/>
                </a:solidFill>
                <a:latin typeface="Calibri" pitchFamily="34" charset="0"/>
                <a:ea typeface="Calibri" pitchFamily="34" charset="-122"/>
                <a:cs typeface="Calibri" pitchFamily="34" charset="-120"/>
              </a:rPr>
              <a:t>THOUGHTFUL DISCUSSION</a:t>
            </a:r>
            <a:endParaRPr lang="en-US" sz="900" dirty="0"/>
          </a:p>
        </p:txBody>
      </p:sp>
      <p:sp>
        <p:nvSpPr>
          <p:cNvPr id="19" name="Text 16"/>
          <p:cNvSpPr/>
          <p:nvPr/>
        </p:nvSpPr>
        <p:spPr>
          <a:xfrm>
            <a:off x="3410712" y="3319272"/>
            <a:ext cx="2322576" cy="658368"/>
          </a:xfrm>
          <a:prstGeom prst="rect">
            <a:avLst/>
          </a:prstGeom>
          <a:noFill/>
          <a:ln/>
        </p:spPr>
        <p:txBody>
          <a:bodyPr wrap="square" lIns="0" tIns="0" rIns="0" bIns="0" rtlCol="0" anchor="t"/>
          <a:lstStyle/>
          <a:p>
            <a:pPr marL="0" indent="0" algn="l">
              <a:buNone/>
            </a:pPr>
            <a:r>
              <a:rPr lang="en-US" sz="1050" dirty="0">
                <a:solidFill>
                  <a:srgbClr val="3E3E42"/>
                </a:solidFill>
                <a:latin typeface="Calibri" pitchFamily="34" charset="0"/>
                <a:ea typeface="Calibri" pitchFamily="34" charset="-122"/>
                <a:cs typeface="Calibri" pitchFamily="34" charset="-120"/>
              </a:rPr>
              <a:t>Supports continuous learning, development, and accountability for results.</a:t>
            </a:r>
            <a:endParaRPr lang="en-US" sz="1050" dirty="0"/>
          </a:p>
        </p:txBody>
      </p:sp>
      <p:sp>
        <p:nvSpPr>
          <p:cNvPr id="20" name="Shape 17"/>
          <p:cNvSpPr/>
          <p:nvPr/>
        </p:nvSpPr>
        <p:spPr>
          <a:xfrm>
            <a:off x="5925312" y="1527048"/>
            <a:ext cx="173736" cy="237744"/>
          </a:xfrm>
          <a:prstGeom prst="rightArrow">
            <a:avLst/>
          </a:prstGeom>
          <a:solidFill>
            <a:srgbClr val="B9913A"/>
          </a:solidFill>
          <a:ln/>
        </p:spPr>
        <p:txBody>
          <a:bodyPr/>
          <a:lstStyle/>
          <a:p>
            <a:endParaRPr lang="en-US"/>
          </a:p>
        </p:txBody>
      </p:sp>
      <p:sp>
        <p:nvSpPr>
          <p:cNvPr id="21" name="Shape 18"/>
          <p:cNvSpPr/>
          <p:nvPr/>
        </p:nvSpPr>
        <p:spPr>
          <a:xfrm>
            <a:off x="6126480" y="1280160"/>
            <a:ext cx="2651760" cy="2743200"/>
          </a:xfrm>
          <a:prstGeom prst="rect">
            <a:avLst/>
          </a:prstGeom>
          <a:solidFill>
            <a:srgbClr val="F4F4F6"/>
          </a:solidFill>
          <a:ln/>
        </p:spPr>
        <p:txBody>
          <a:bodyPr/>
          <a:lstStyle/>
          <a:p>
            <a:endParaRPr lang="en-US"/>
          </a:p>
        </p:txBody>
      </p:sp>
      <p:sp>
        <p:nvSpPr>
          <p:cNvPr id="22" name="Shape 19"/>
          <p:cNvSpPr/>
          <p:nvPr/>
        </p:nvSpPr>
        <p:spPr>
          <a:xfrm>
            <a:off x="6126480" y="1280160"/>
            <a:ext cx="2651760" cy="731520"/>
          </a:xfrm>
          <a:prstGeom prst="rect">
            <a:avLst/>
          </a:prstGeom>
          <a:solidFill>
            <a:srgbClr val="1A2744"/>
          </a:solidFill>
          <a:ln/>
        </p:spPr>
        <p:txBody>
          <a:bodyPr/>
          <a:lstStyle/>
          <a:p>
            <a:endParaRPr lang="en-US"/>
          </a:p>
        </p:txBody>
      </p:sp>
      <p:sp>
        <p:nvSpPr>
          <p:cNvPr id="23" name="Text 20"/>
          <p:cNvSpPr/>
          <p:nvPr/>
        </p:nvSpPr>
        <p:spPr>
          <a:xfrm>
            <a:off x="6126480" y="1280160"/>
            <a:ext cx="2651760" cy="731520"/>
          </a:xfrm>
          <a:prstGeom prst="rect">
            <a:avLst/>
          </a:prstGeom>
          <a:noFill/>
          <a:ln/>
        </p:spPr>
        <p:txBody>
          <a:bodyPr wrap="square" lIns="0" tIns="0" rIns="0" bIns="0" rtlCol="0" anchor="ctr"/>
          <a:lstStyle/>
          <a:p>
            <a:pPr marL="0" indent="0" algn="ctr">
              <a:buNone/>
            </a:pPr>
            <a:r>
              <a:rPr lang="en-US" sz="1400" b="1" kern="0" spc="400" dirty="0">
                <a:solidFill>
                  <a:srgbClr val="FFFFFF"/>
                </a:solidFill>
                <a:latin typeface="Calibri" pitchFamily="34" charset="0"/>
                <a:ea typeface="Calibri" pitchFamily="34" charset="-122"/>
                <a:cs typeface="Calibri" pitchFamily="34" charset="-120"/>
              </a:rPr>
              <a:t>AFTER COACHING</a:t>
            </a:r>
            <a:endParaRPr lang="en-US" sz="1400" dirty="0"/>
          </a:p>
        </p:txBody>
      </p:sp>
      <p:sp>
        <p:nvSpPr>
          <p:cNvPr id="24" name="Text 21"/>
          <p:cNvSpPr/>
          <p:nvPr/>
        </p:nvSpPr>
        <p:spPr>
          <a:xfrm>
            <a:off x="6291072" y="2148840"/>
            <a:ext cx="2322576" cy="201168"/>
          </a:xfrm>
          <a:prstGeom prst="rect">
            <a:avLst/>
          </a:prstGeom>
          <a:noFill/>
          <a:ln/>
        </p:spPr>
        <p:txBody>
          <a:bodyPr wrap="square" lIns="0" tIns="0" rIns="0" bIns="0" rtlCol="0" anchor="t"/>
          <a:lstStyle/>
          <a:p>
            <a:pPr marL="0" indent="0" algn="l">
              <a:buNone/>
            </a:pPr>
            <a:r>
              <a:rPr lang="en-US" sz="900" b="1" kern="0" spc="200" dirty="0">
                <a:solidFill>
                  <a:srgbClr val="B9913A"/>
                </a:solidFill>
                <a:latin typeface="Calibri" pitchFamily="34" charset="0"/>
                <a:ea typeface="Calibri" pitchFamily="34" charset="-122"/>
                <a:cs typeface="Calibri" pitchFamily="34" charset="-120"/>
              </a:rPr>
              <a:t>CAPTURE FOR CONSISTENCY</a:t>
            </a:r>
            <a:endParaRPr lang="en-US" sz="900" dirty="0"/>
          </a:p>
        </p:txBody>
      </p:sp>
      <p:sp>
        <p:nvSpPr>
          <p:cNvPr id="25" name="Text 22"/>
          <p:cNvSpPr/>
          <p:nvPr/>
        </p:nvSpPr>
        <p:spPr>
          <a:xfrm>
            <a:off x="6291072" y="2359152"/>
            <a:ext cx="2322576" cy="658368"/>
          </a:xfrm>
          <a:prstGeom prst="rect">
            <a:avLst/>
          </a:prstGeom>
          <a:noFill/>
          <a:ln/>
        </p:spPr>
        <p:txBody>
          <a:bodyPr wrap="square" lIns="0" tIns="0" rIns="0" bIns="0" rtlCol="0" anchor="t"/>
          <a:lstStyle/>
          <a:p>
            <a:pPr marL="0" indent="0" algn="l">
              <a:buNone/>
            </a:pPr>
            <a:r>
              <a:rPr lang="en-US" sz="1050" dirty="0">
                <a:solidFill>
                  <a:srgbClr val="3E3E42"/>
                </a:solidFill>
                <a:latin typeface="Calibri" pitchFamily="34" charset="0"/>
                <a:ea typeface="Calibri" pitchFamily="34" charset="-122"/>
                <a:cs typeface="Calibri" pitchFamily="34" charset="-120"/>
              </a:rPr>
              <a:t>Outcomes and commitments are tracked to reinforce the standard over time.</a:t>
            </a:r>
            <a:endParaRPr lang="en-US" sz="1050" dirty="0"/>
          </a:p>
        </p:txBody>
      </p:sp>
      <p:sp>
        <p:nvSpPr>
          <p:cNvPr id="26" name="Text 23"/>
          <p:cNvSpPr/>
          <p:nvPr/>
        </p:nvSpPr>
        <p:spPr>
          <a:xfrm>
            <a:off x="6291072" y="3108960"/>
            <a:ext cx="2322576" cy="201168"/>
          </a:xfrm>
          <a:prstGeom prst="rect">
            <a:avLst/>
          </a:prstGeom>
          <a:noFill/>
          <a:ln/>
        </p:spPr>
        <p:txBody>
          <a:bodyPr wrap="square" lIns="0" tIns="0" rIns="0" bIns="0" rtlCol="0" anchor="t"/>
          <a:lstStyle/>
          <a:p>
            <a:pPr marL="0" indent="0" algn="l">
              <a:buNone/>
            </a:pPr>
            <a:r>
              <a:rPr lang="en-US" sz="900" b="1" kern="0" spc="200" dirty="0">
                <a:solidFill>
                  <a:srgbClr val="B9913A"/>
                </a:solidFill>
                <a:latin typeface="Calibri" pitchFamily="34" charset="0"/>
                <a:ea typeface="Calibri" pitchFamily="34" charset="-122"/>
                <a:cs typeface="Calibri" pitchFamily="34" charset="-120"/>
              </a:rPr>
              <a:t>SCHEDULE WHAT'S NEXT</a:t>
            </a:r>
            <a:endParaRPr lang="en-US" sz="900" dirty="0"/>
          </a:p>
        </p:txBody>
      </p:sp>
      <p:sp>
        <p:nvSpPr>
          <p:cNvPr id="27" name="Text 24"/>
          <p:cNvSpPr/>
          <p:nvPr/>
        </p:nvSpPr>
        <p:spPr>
          <a:xfrm>
            <a:off x="6291072" y="3319272"/>
            <a:ext cx="2322576" cy="658368"/>
          </a:xfrm>
          <a:prstGeom prst="rect">
            <a:avLst/>
          </a:prstGeom>
          <a:noFill/>
          <a:ln/>
        </p:spPr>
        <p:txBody>
          <a:bodyPr wrap="square" lIns="0" tIns="0" rIns="0" bIns="0" rtlCol="0" anchor="t"/>
          <a:lstStyle/>
          <a:p>
            <a:pPr marL="0" indent="0" algn="l">
              <a:buNone/>
            </a:pPr>
            <a:r>
              <a:rPr lang="en-US" sz="1050" dirty="0">
                <a:solidFill>
                  <a:srgbClr val="3E3E42"/>
                </a:solidFill>
                <a:latin typeface="Calibri" pitchFamily="34" charset="0"/>
                <a:ea typeface="Calibri" pitchFamily="34" charset="-122"/>
                <a:cs typeface="Calibri" pitchFamily="34" charset="-120"/>
              </a:rPr>
              <a:t>The next coaching conversation goes on the calendar before this one ends.</a:t>
            </a:r>
            <a:endParaRPr lang="en-US" sz="1050" dirty="0"/>
          </a:p>
        </p:txBody>
      </p:sp>
      <p:sp>
        <p:nvSpPr>
          <p:cNvPr id="28" name="Shape 25"/>
          <p:cNvSpPr/>
          <p:nvPr/>
        </p:nvSpPr>
        <p:spPr>
          <a:xfrm>
            <a:off x="365760" y="4206240"/>
            <a:ext cx="8412480" cy="502920"/>
          </a:xfrm>
          <a:prstGeom prst="rect">
            <a:avLst/>
          </a:prstGeom>
          <a:solidFill>
            <a:srgbClr val="F9F4E8"/>
          </a:solidFill>
          <a:ln/>
        </p:spPr>
        <p:txBody>
          <a:bodyPr/>
          <a:lstStyle/>
          <a:p>
            <a:endParaRPr lang="en-US"/>
          </a:p>
        </p:txBody>
      </p:sp>
      <p:sp>
        <p:nvSpPr>
          <p:cNvPr id="29" name="Text 26"/>
          <p:cNvSpPr/>
          <p:nvPr/>
        </p:nvSpPr>
        <p:spPr>
          <a:xfrm>
            <a:off x="365760" y="4206240"/>
            <a:ext cx="8412480" cy="502920"/>
          </a:xfrm>
          <a:prstGeom prst="rect">
            <a:avLst/>
          </a:prstGeom>
          <a:noFill/>
          <a:ln/>
        </p:spPr>
        <p:txBody>
          <a:bodyPr wrap="square" lIns="0" tIns="0" rIns="0" bIns="0" rtlCol="0" anchor="ctr"/>
          <a:lstStyle/>
          <a:p>
            <a:pPr marL="0" indent="0" algn="ctr">
              <a:buNone/>
            </a:pPr>
            <a:r>
              <a:rPr lang="en-US" sz="1400" b="1" i="1" dirty="0">
                <a:solidFill>
                  <a:srgbClr val="1A2744"/>
                </a:solidFill>
                <a:latin typeface="Calibri" pitchFamily="34" charset="0"/>
                <a:ea typeface="Calibri" pitchFamily="34" charset="-122"/>
                <a:cs typeface="Calibri" pitchFamily="34" charset="-120"/>
              </a:rPr>
              <a:t>Every coaching conversation starts by naming the situation.</a:t>
            </a:r>
            <a:endParaRPr lang="en-US" sz="1400" dirty="0"/>
          </a:p>
        </p:txBody>
      </p:sp>
      <p:sp>
        <p:nvSpPr>
          <p:cNvPr id="30" name="Rectangle 29"/>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1" name="Rectangle 30"/>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2" name="Rectangle 31"/>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3" name="Rectangle 32"/>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34" name="Picture 33" descr="image.png"/>
          <p:cNvPicPr>
            <a:picLocks noChangeAspect="1"/>
          </p:cNvPicPr>
          <p:nvPr/>
        </p:nvPicPr>
        <p:blipFill>
          <a:blip r:embed="rId3"/>
          <a:stretch>
            <a:fillRect/>
          </a:stretch>
        </p:blipFill>
        <p:spPr>
          <a:xfrm>
            <a:off x="6720840" y="91440"/>
            <a:ext cx="2286000" cy="320040"/>
          </a:xfrm>
          <a:prstGeom prst="rect">
            <a:avLst/>
          </a:prstGeom>
        </p:spPr>
      </p:pic>
      <p:sp>
        <p:nvSpPr>
          <p:cNvPr id="35" name="TextBox 34"/>
          <p:cNvSpPr txBox="1"/>
          <p:nvPr/>
        </p:nvSpPr>
        <p:spPr>
          <a:xfrm>
            <a:off x="274320" y="0"/>
            <a:ext cx="6217920" cy="502920"/>
          </a:xfrm>
          <a:prstGeom prst="rect">
            <a:avLst/>
          </a:prstGeom>
          <a:noFill/>
          <a:ln>
            <a:noFill/>
          </a:ln>
        </p:spPr>
        <p:txBody>
          <a:bodyPr wrap="square" lIns="0" tIns="0" rIns="0" bIns="0" anchor="ctr">
            <a:spAutoFit/>
          </a:bodyPr>
          <a:lstStyle/>
          <a:p>
            <a:pPr algn="l"/>
            <a:r>
              <a:rPr sz="2200" b="0" i="0">
                <a:solidFill>
                  <a:srgbClr val="FFFFFF"/>
                </a:solidFill>
                <a:latin typeface="Calibri Light"/>
              </a:rPr>
              <a:t>Performance coaching at a glance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868680"/>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Before any conversation, name what you're actually dealing with.</a:t>
            </a:r>
            <a:endParaRPr lang="en-US" sz="1300" dirty="0"/>
          </a:p>
        </p:txBody>
      </p:sp>
      <p:sp>
        <p:nvSpPr>
          <p:cNvPr id="5" name="Shape 2"/>
          <p:cNvSpPr/>
          <p:nvPr/>
        </p:nvSpPr>
        <p:spPr>
          <a:xfrm>
            <a:off x="365760" y="1188720"/>
            <a:ext cx="2743200" cy="2423160"/>
          </a:xfrm>
          <a:prstGeom prst="rect">
            <a:avLst/>
          </a:prstGeom>
          <a:solidFill>
            <a:srgbClr val="F4F4F6"/>
          </a:solidFill>
          <a:ln/>
        </p:spPr>
        <p:txBody>
          <a:bodyPr/>
          <a:lstStyle/>
          <a:p>
            <a:endParaRPr lang="en-US"/>
          </a:p>
        </p:txBody>
      </p:sp>
      <p:sp>
        <p:nvSpPr>
          <p:cNvPr id="6" name="Shape 3"/>
          <p:cNvSpPr/>
          <p:nvPr/>
        </p:nvSpPr>
        <p:spPr>
          <a:xfrm>
            <a:off x="365760" y="1188720"/>
            <a:ext cx="2743200" cy="457200"/>
          </a:xfrm>
          <a:prstGeom prst="rect">
            <a:avLst/>
          </a:prstGeom>
          <a:solidFill>
            <a:srgbClr val="4A90C2"/>
          </a:solidFill>
          <a:ln/>
        </p:spPr>
        <p:txBody>
          <a:bodyPr/>
          <a:lstStyle/>
          <a:p>
            <a:endParaRPr lang="en-US"/>
          </a:p>
        </p:txBody>
      </p:sp>
      <p:sp>
        <p:nvSpPr>
          <p:cNvPr id="7" name="Text 4"/>
          <p:cNvSpPr/>
          <p:nvPr/>
        </p:nvSpPr>
        <p:spPr>
          <a:xfrm>
            <a:off x="365760" y="1225296"/>
            <a:ext cx="2743200" cy="384048"/>
          </a:xfrm>
          <a:prstGeom prst="rect">
            <a:avLst/>
          </a:prstGeom>
          <a:noFill/>
          <a:ln/>
        </p:spPr>
        <p:txBody>
          <a:bodyPr wrap="square" lIns="0" tIns="0" rIns="0" bIns="0" rtlCol="0" anchor="ctr"/>
          <a:lstStyle/>
          <a:p>
            <a:pPr marL="0" indent="0" algn="ctr">
              <a:buNone/>
            </a:pPr>
            <a:r>
              <a:rPr lang="en-US" sz="2000" b="1" kern="0" spc="800" dirty="0">
                <a:solidFill>
                  <a:srgbClr val="FFFFFF"/>
                </a:solidFill>
                <a:latin typeface="Calibri" pitchFamily="34" charset="0"/>
                <a:ea typeface="Calibri" pitchFamily="34" charset="-122"/>
                <a:cs typeface="Calibri" pitchFamily="34" charset="-120"/>
              </a:rPr>
              <a:t>TEACH</a:t>
            </a:r>
            <a:endParaRPr lang="en-US" sz="2000" dirty="0"/>
          </a:p>
        </p:txBody>
      </p:sp>
      <p:sp>
        <p:nvSpPr>
          <p:cNvPr id="8" name="Text 5"/>
          <p:cNvSpPr/>
          <p:nvPr/>
        </p:nvSpPr>
        <p:spPr>
          <a:xfrm>
            <a:off x="530352" y="1755648"/>
            <a:ext cx="2414016" cy="164592"/>
          </a:xfrm>
          <a:prstGeom prst="rect">
            <a:avLst/>
          </a:prstGeom>
          <a:noFill/>
          <a:ln/>
        </p:spPr>
        <p:txBody>
          <a:bodyPr wrap="square" lIns="0" tIns="0" rIns="0" bIns="0" rtlCol="0" anchor="t"/>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EMPLOYEE</a:t>
            </a:r>
            <a:endParaRPr lang="en-US" sz="900" dirty="0"/>
          </a:p>
        </p:txBody>
      </p:sp>
      <p:sp>
        <p:nvSpPr>
          <p:cNvPr id="9" name="Text 6"/>
          <p:cNvSpPr/>
          <p:nvPr/>
        </p:nvSpPr>
        <p:spPr>
          <a:xfrm>
            <a:off x="530352" y="1938528"/>
            <a:ext cx="2414016" cy="566928"/>
          </a:xfrm>
          <a:prstGeom prst="rect">
            <a:avLst/>
          </a:prstGeom>
          <a:noFill/>
          <a:ln/>
        </p:spPr>
        <p:txBody>
          <a:bodyPr wrap="square" lIns="0" tIns="0" rIns="0" bIns="0" rtlCol="0" anchor="t"/>
          <a:lstStyle/>
          <a:p>
            <a:pPr marL="0" indent="0" algn="l">
              <a:buNone/>
            </a:pPr>
            <a:r>
              <a:rPr lang="en-US" sz="950" dirty="0">
                <a:solidFill>
                  <a:srgbClr val="3E3E42"/>
                </a:solidFill>
                <a:latin typeface="Calibri" pitchFamily="34" charset="0"/>
                <a:ea typeface="Calibri" pitchFamily="34" charset="-122"/>
                <a:cs typeface="Calibri" pitchFamily="34" charset="-120"/>
              </a:rPr>
              <a:t>New employee or new skill, early in the learning curve. Needs introduction to outcomes and expert training.</a:t>
            </a:r>
            <a:endParaRPr lang="en-US" sz="950" dirty="0"/>
          </a:p>
        </p:txBody>
      </p:sp>
      <p:sp>
        <p:nvSpPr>
          <p:cNvPr id="10" name="Text 7"/>
          <p:cNvSpPr/>
          <p:nvPr/>
        </p:nvSpPr>
        <p:spPr>
          <a:xfrm>
            <a:off x="530352" y="2560320"/>
            <a:ext cx="2414016" cy="164592"/>
          </a:xfrm>
          <a:prstGeom prst="rect">
            <a:avLst/>
          </a:prstGeom>
          <a:noFill/>
          <a:ln/>
        </p:spPr>
        <p:txBody>
          <a:bodyPr wrap="square" lIns="0" tIns="0" rIns="0" bIns="0" rtlCol="0" anchor="t"/>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LEADER</a:t>
            </a:r>
            <a:endParaRPr lang="en-US" sz="900" dirty="0"/>
          </a:p>
        </p:txBody>
      </p:sp>
      <p:sp>
        <p:nvSpPr>
          <p:cNvPr id="11" name="Text 8"/>
          <p:cNvSpPr/>
          <p:nvPr/>
        </p:nvSpPr>
        <p:spPr>
          <a:xfrm>
            <a:off x="548640" y="2743200"/>
            <a:ext cx="2377440" cy="795528"/>
          </a:xfrm>
          <a:prstGeom prst="rect">
            <a:avLst/>
          </a:prstGeom>
          <a:noFill/>
          <a:ln/>
        </p:spPr>
        <p:txBody>
          <a:bodyPr wrap="square" lIns="0" tIns="0" rIns="0" bIns="0" rtlCol="0" anchor="t"/>
          <a:lstStyle/>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Explain the goal.</a:t>
            </a:r>
            <a:endParaRPr lang="en-US" sz="950" dirty="0"/>
          </a:p>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Explain the why, and how this contributes to the team.</a:t>
            </a:r>
            <a:endParaRPr lang="en-US" sz="950" dirty="0"/>
          </a:p>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Walk through the steps for successful performance.</a:t>
            </a:r>
            <a:endParaRPr lang="en-US" sz="950" dirty="0"/>
          </a:p>
        </p:txBody>
      </p:sp>
      <p:sp>
        <p:nvSpPr>
          <p:cNvPr id="12" name="Shape 9"/>
          <p:cNvSpPr/>
          <p:nvPr/>
        </p:nvSpPr>
        <p:spPr>
          <a:xfrm>
            <a:off x="3200400" y="1188720"/>
            <a:ext cx="2743200" cy="2423160"/>
          </a:xfrm>
          <a:prstGeom prst="rect">
            <a:avLst/>
          </a:prstGeom>
          <a:solidFill>
            <a:srgbClr val="F4F4F6"/>
          </a:solidFill>
          <a:ln/>
        </p:spPr>
        <p:txBody>
          <a:bodyPr/>
          <a:lstStyle/>
          <a:p>
            <a:endParaRPr lang="en-US"/>
          </a:p>
        </p:txBody>
      </p:sp>
      <p:sp>
        <p:nvSpPr>
          <p:cNvPr id="13" name="Shape 10"/>
          <p:cNvSpPr/>
          <p:nvPr/>
        </p:nvSpPr>
        <p:spPr>
          <a:xfrm>
            <a:off x="3200400" y="1188720"/>
            <a:ext cx="2743200" cy="457200"/>
          </a:xfrm>
          <a:prstGeom prst="rect">
            <a:avLst/>
          </a:prstGeom>
          <a:solidFill>
            <a:srgbClr val="B9913A"/>
          </a:solidFill>
          <a:ln/>
        </p:spPr>
        <p:txBody>
          <a:bodyPr/>
          <a:lstStyle/>
          <a:p>
            <a:endParaRPr lang="en-US"/>
          </a:p>
        </p:txBody>
      </p:sp>
      <p:sp>
        <p:nvSpPr>
          <p:cNvPr id="14" name="Text 11"/>
          <p:cNvSpPr/>
          <p:nvPr/>
        </p:nvSpPr>
        <p:spPr>
          <a:xfrm>
            <a:off x="3200400" y="1225296"/>
            <a:ext cx="2743200" cy="384048"/>
          </a:xfrm>
          <a:prstGeom prst="rect">
            <a:avLst/>
          </a:prstGeom>
          <a:noFill/>
          <a:ln/>
        </p:spPr>
        <p:txBody>
          <a:bodyPr wrap="square" lIns="0" tIns="0" rIns="0" bIns="0" rtlCol="0" anchor="ctr"/>
          <a:lstStyle/>
          <a:p>
            <a:pPr marL="0" indent="0" algn="ctr">
              <a:buNone/>
            </a:pPr>
            <a:r>
              <a:rPr lang="en-US" sz="2000" b="1" kern="0" spc="800" dirty="0">
                <a:solidFill>
                  <a:srgbClr val="FFFFFF"/>
                </a:solidFill>
                <a:latin typeface="Calibri" pitchFamily="34" charset="0"/>
                <a:ea typeface="Calibri" pitchFamily="34" charset="-122"/>
                <a:cs typeface="Calibri" pitchFamily="34" charset="-120"/>
              </a:rPr>
              <a:t>COACH</a:t>
            </a:r>
            <a:endParaRPr lang="en-US" sz="2000" dirty="0"/>
          </a:p>
        </p:txBody>
      </p:sp>
      <p:sp>
        <p:nvSpPr>
          <p:cNvPr id="15" name="Text 12"/>
          <p:cNvSpPr/>
          <p:nvPr/>
        </p:nvSpPr>
        <p:spPr>
          <a:xfrm>
            <a:off x="3364992" y="1755648"/>
            <a:ext cx="2414016" cy="164592"/>
          </a:xfrm>
          <a:prstGeom prst="rect">
            <a:avLst/>
          </a:prstGeom>
          <a:noFill/>
          <a:ln/>
        </p:spPr>
        <p:txBody>
          <a:bodyPr wrap="square" lIns="0" tIns="0" rIns="0" bIns="0" rtlCol="0" anchor="t"/>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EMPLOYEE</a:t>
            </a:r>
            <a:endParaRPr lang="en-US" sz="900" dirty="0"/>
          </a:p>
        </p:txBody>
      </p:sp>
      <p:sp>
        <p:nvSpPr>
          <p:cNvPr id="16" name="Text 13"/>
          <p:cNvSpPr/>
          <p:nvPr/>
        </p:nvSpPr>
        <p:spPr>
          <a:xfrm>
            <a:off x="3364992" y="1938528"/>
            <a:ext cx="2414016" cy="566928"/>
          </a:xfrm>
          <a:prstGeom prst="rect">
            <a:avLst/>
          </a:prstGeom>
          <a:noFill/>
          <a:ln/>
        </p:spPr>
        <p:txBody>
          <a:bodyPr wrap="square" lIns="0" tIns="0" rIns="0" bIns="0" rtlCol="0" anchor="t"/>
          <a:lstStyle/>
          <a:p>
            <a:pPr marL="0" indent="0" algn="l">
              <a:buNone/>
            </a:pPr>
            <a:r>
              <a:rPr lang="en-US" sz="950" dirty="0">
                <a:solidFill>
                  <a:srgbClr val="3E3E42"/>
                </a:solidFill>
                <a:latin typeface="Calibri" pitchFamily="34" charset="0"/>
                <a:ea typeface="Calibri" pitchFamily="34" charset="-122"/>
                <a:cs typeface="Calibri" pitchFamily="34" charset="-120"/>
              </a:rPr>
              <a:t>The employee has been taught. Now coaching is required to refine skills, build proficiency, and verify capability.</a:t>
            </a:r>
            <a:endParaRPr lang="en-US" sz="950" dirty="0"/>
          </a:p>
        </p:txBody>
      </p:sp>
      <p:sp>
        <p:nvSpPr>
          <p:cNvPr id="17" name="Text 14"/>
          <p:cNvSpPr/>
          <p:nvPr/>
        </p:nvSpPr>
        <p:spPr>
          <a:xfrm>
            <a:off x="3364992" y="2560320"/>
            <a:ext cx="2414016" cy="164592"/>
          </a:xfrm>
          <a:prstGeom prst="rect">
            <a:avLst/>
          </a:prstGeom>
          <a:noFill/>
          <a:ln/>
        </p:spPr>
        <p:txBody>
          <a:bodyPr wrap="square" lIns="0" tIns="0" rIns="0" bIns="0" rtlCol="0" anchor="t"/>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LEADER</a:t>
            </a:r>
            <a:endParaRPr lang="en-US" sz="900" dirty="0"/>
          </a:p>
        </p:txBody>
      </p:sp>
      <p:sp>
        <p:nvSpPr>
          <p:cNvPr id="18" name="Text 15"/>
          <p:cNvSpPr/>
          <p:nvPr/>
        </p:nvSpPr>
        <p:spPr>
          <a:xfrm>
            <a:off x="3383280" y="2743200"/>
            <a:ext cx="2377440" cy="795528"/>
          </a:xfrm>
          <a:prstGeom prst="rect">
            <a:avLst/>
          </a:prstGeom>
          <a:noFill/>
          <a:ln/>
        </p:spPr>
        <p:txBody>
          <a:bodyPr wrap="square" lIns="0" tIns="0" rIns="0" bIns="0" rtlCol="0" anchor="t"/>
          <a:lstStyle/>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Review the employee's conversation guide.</a:t>
            </a:r>
            <a:endParaRPr lang="en-US" sz="950" dirty="0"/>
          </a:p>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Use FRONT to structure the conversation.</a:t>
            </a:r>
            <a:endParaRPr lang="en-US" sz="950" dirty="0"/>
          </a:p>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Confirm ownership of next steps.</a:t>
            </a:r>
            <a:endParaRPr lang="en-US" sz="950" dirty="0"/>
          </a:p>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Follow up to verify proficiency.</a:t>
            </a:r>
            <a:endParaRPr lang="en-US" sz="950" dirty="0"/>
          </a:p>
        </p:txBody>
      </p:sp>
      <p:sp>
        <p:nvSpPr>
          <p:cNvPr id="19" name="Shape 16"/>
          <p:cNvSpPr/>
          <p:nvPr/>
        </p:nvSpPr>
        <p:spPr>
          <a:xfrm>
            <a:off x="6035040" y="1188720"/>
            <a:ext cx="2743200" cy="2423160"/>
          </a:xfrm>
          <a:prstGeom prst="rect">
            <a:avLst/>
          </a:prstGeom>
          <a:solidFill>
            <a:srgbClr val="F4F4F6"/>
          </a:solidFill>
          <a:ln/>
        </p:spPr>
        <p:txBody>
          <a:bodyPr/>
          <a:lstStyle/>
          <a:p>
            <a:endParaRPr lang="en-US"/>
          </a:p>
        </p:txBody>
      </p:sp>
      <p:sp>
        <p:nvSpPr>
          <p:cNvPr id="20" name="Shape 17"/>
          <p:cNvSpPr/>
          <p:nvPr/>
        </p:nvSpPr>
        <p:spPr>
          <a:xfrm>
            <a:off x="6035040" y="1188720"/>
            <a:ext cx="2743200" cy="457200"/>
          </a:xfrm>
          <a:prstGeom prst="rect">
            <a:avLst/>
          </a:prstGeom>
          <a:solidFill>
            <a:srgbClr val="1A2744"/>
          </a:solidFill>
          <a:ln/>
        </p:spPr>
        <p:txBody>
          <a:bodyPr/>
          <a:lstStyle/>
          <a:p>
            <a:endParaRPr lang="en-US"/>
          </a:p>
        </p:txBody>
      </p:sp>
      <p:sp>
        <p:nvSpPr>
          <p:cNvPr id="21" name="Text 18"/>
          <p:cNvSpPr/>
          <p:nvPr/>
        </p:nvSpPr>
        <p:spPr>
          <a:xfrm>
            <a:off x="6035040" y="1225296"/>
            <a:ext cx="2743200" cy="384048"/>
          </a:xfrm>
          <a:prstGeom prst="rect">
            <a:avLst/>
          </a:prstGeom>
          <a:noFill/>
          <a:ln/>
        </p:spPr>
        <p:txBody>
          <a:bodyPr wrap="square" lIns="0" tIns="0" rIns="0" bIns="0" rtlCol="0" anchor="ctr"/>
          <a:lstStyle/>
          <a:p>
            <a:pPr marL="0" indent="0" algn="ctr">
              <a:buNone/>
            </a:pPr>
            <a:r>
              <a:rPr lang="en-US" sz="2000" b="1" kern="0" spc="800" dirty="0">
                <a:solidFill>
                  <a:srgbClr val="FFFFFF"/>
                </a:solidFill>
                <a:latin typeface="Calibri" pitchFamily="34" charset="0"/>
                <a:ea typeface="Calibri" pitchFamily="34" charset="-122"/>
                <a:cs typeface="Calibri" pitchFamily="34" charset="-120"/>
              </a:rPr>
              <a:t>EXPECT</a:t>
            </a:r>
            <a:endParaRPr lang="en-US" sz="2000" dirty="0"/>
          </a:p>
        </p:txBody>
      </p:sp>
      <p:sp>
        <p:nvSpPr>
          <p:cNvPr id="22" name="Text 19"/>
          <p:cNvSpPr/>
          <p:nvPr/>
        </p:nvSpPr>
        <p:spPr>
          <a:xfrm>
            <a:off x="6199632" y="1755648"/>
            <a:ext cx="2414016" cy="164592"/>
          </a:xfrm>
          <a:prstGeom prst="rect">
            <a:avLst/>
          </a:prstGeom>
          <a:noFill/>
          <a:ln/>
        </p:spPr>
        <p:txBody>
          <a:bodyPr wrap="square" lIns="0" tIns="0" rIns="0" bIns="0" rtlCol="0" anchor="t"/>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EMPLOYEE</a:t>
            </a:r>
            <a:endParaRPr lang="en-US" sz="900" dirty="0"/>
          </a:p>
        </p:txBody>
      </p:sp>
      <p:sp>
        <p:nvSpPr>
          <p:cNvPr id="23" name="Text 20"/>
          <p:cNvSpPr/>
          <p:nvPr/>
        </p:nvSpPr>
        <p:spPr>
          <a:xfrm>
            <a:off x="6199632" y="1938528"/>
            <a:ext cx="2414016" cy="566928"/>
          </a:xfrm>
          <a:prstGeom prst="rect">
            <a:avLst/>
          </a:prstGeom>
          <a:noFill/>
          <a:ln/>
        </p:spPr>
        <p:txBody>
          <a:bodyPr wrap="square" lIns="0" tIns="0" rIns="0" bIns="0" rtlCol="0" anchor="t"/>
          <a:lstStyle/>
          <a:p>
            <a:pPr marL="0" indent="0" algn="l">
              <a:buNone/>
            </a:pPr>
            <a:r>
              <a:rPr lang="en-US" sz="950" dirty="0">
                <a:solidFill>
                  <a:srgbClr val="3E3E42"/>
                </a:solidFill>
                <a:latin typeface="Calibri" pitchFamily="34" charset="0"/>
                <a:ea typeface="Calibri" pitchFamily="34" charset="-122"/>
                <a:cs typeface="Calibri" pitchFamily="34" charset="-120"/>
              </a:rPr>
              <a:t>Proficiency is verified. The employee knows what to do and how to execute. Accountability for results is expected.</a:t>
            </a:r>
            <a:endParaRPr lang="en-US" sz="950" dirty="0"/>
          </a:p>
        </p:txBody>
      </p:sp>
      <p:sp>
        <p:nvSpPr>
          <p:cNvPr id="24" name="Text 21"/>
          <p:cNvSpPr/>
          <p:nvPr/>
        </p:nvSpPr>
        <p:spPr>
          <a:xfrm>
            <a:off x="6199632" y="2560320"/>
            <a:ext cx="2414016" cy="164592"/>
          </a:xfrm>
          <a:prstGeom prst="rect">
            <a:avLst/>
          </a:prstGeom>
          <a:noFill/>
          <a:ln/>
        </p:spPr>
        <p:txBody>
          <a:bodyPr wrap="square" lIns="0" tIns="0" rIns="0" bIns="0" rtlCol="0" anchor="t"/>
          <a:lstStyle/>
          <a:p>
            <a:pPr marL="0" indent="0" algn="l">
              <a:buNone/>
            </a:pPr>
            <a:r>
              <a:rPr lang="en-US" sz="900" b="1" kern="0" spc="300" dirty="0">
                <a:solidFill>
                  <a:srgbClr val="B9913A"/>
                </a:solidFill>
                <a:latin typeface="Calibri" pitchFamily="34" charset="0"/>
                <a:ea typeface="Calibri" pitchFamily="34" charset="-122"/>
                <a:cs typeface="Calibri" pitchFamily="34" charset="-120"/>
              </a:rPr>
              <a:t>LEADER</a:t>
            </a:r>
            <a:endParaRPr lang="en-US" sz="900" dirty="0"/>
          </a:p>
        </p:txBody>
      </p:sp>
      <p:sp>
        <p:nvSpPr>
          <p:cNvPr id="25" name="Text 22"/>
          <p:cNvSpPr/>
          <p:nvPr/>
        </p:nvSpPr>
        <p:spPr>
          <a:xfrm>
            <a:off x="6217920" y="2743200"/>
            <a:ext cx="2377440" cy="795528"/>
          </a:xfrm>
          <a:prstGeom prst="rect">
            <a:avLst/>
          </a:prstGeom>
          <a:noFill/>
          <a:ln/>
        </p:spPr>
        <p:txBody>
          <a:bodyPr wrap="square" lIns="0" tIns="0" rIns="0" bIns="0" rtlCol="0" anchor="t"/>
          <a:lstStyle/>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Reinforce expectations without softening them.</a:t>
            </a:r>
            <a:endParaRPr lang="en-US" sz="950" dirty="0"/>
          </a:p>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Address gaps in consistency or quality.</a:t>
            </a:r>
            <a:endParaRPr lang="en-US" sz="950" dirty="0"/>
          </a:p>
          <a:p>
            <a:pPr marL="342900" indent="-342900" algn="l">
              <a:spcAft>
                <a:spcPts val="300"/>
              </a:spcAft>
              <a:buSzPct val="100000"/>
              <a:buChar char="▪"/>
            </a:pPr>
            <a:r>
              <a:rPr lang="en-US" sz="950" dirty="0">
                <a:solidFill>
                  <a:srgbClr val="3E3E42"/>
                </a:solidFill>
                <a:latin typeface="Calibri" pitchFamily="34" charset="0"/>
                <a:ea typeface="Calibri" pitchFamily="34" charset="-122"/>
                <a:cs typeface="Calibri" pitchFamily="34" charset="-120"/>
              </a:rPr>
              <a:t>Communicate clear expectations and accountability.</a:t>
            </a:r>
            <a:endParaRPr lang="en-US" sz="950" dirty="0"/>
          </a:p>
        </p:txBody>
      </p:sp>
      <p:sp>
        <p:nvSpPr>
          <p:cNvPr id="26" name="Shape 23"/>
          <p:cNvSpPr/>
          <p:nvPr/>
        </p:nvSpPr>
        <p:spPr>
          <a:xfrm>
            <a:off x="365760" y="3685032"/>
            <a:ext cx="8412480" cy="1115568"/>
          </a:xfrm>
          <a:prstGeom prst="rect">
            <a:avLst/>
          </a:prstGeom>
          <a:solidFill>
            <a:srgbClr val="F9F4E8"/>
          </a:solidFill>
          <a:ln/>
        </p:spPr>
        <p:txBody>
          <a:bodyPr/>
          <a:lstStyle/>
          <a:p>
            <a:endParaRPr lang="en-US"/>
          </a:p>
        </p:txBody>
      </p:sp>
      <p:sp>
        <p:nvSpPr>
          <p:cNvPr id="27" name="Text 24"/>
          <p:cNvSpPr/>
          <p:nvPr/>
        </p:nvSpPr>
        <p:spPr>
          <a:xfrm>
            <a:off x="548640" y="3776472"/>
            <a:ext cx="8229600" cy="201168"/>
          </a:xfrm>
          <a:prstGeom prst="rect">
            <a:avLst/>
          </a:prstGeom>
          <a:noFill/>
          <a:ln/>
        </p:spPr>
        <p:txBody>
          <a:bodyPr wrap="square" lIns="0" tIns="0" rIns="0" bIns="0" rtlCol="0" anchor="t"/>
          <a:lstStyle/>
          <a:p>
            <a:pPr marL="0" indent="0" algn="l">
              <a:buNone/>
            </a:pPr>
            <a:r>
              <a:rPr lang="en-US" sz="1000" b="1" kern="0" spc="400" dirty="0">
                <a:solidFill>
                  <a:srgbClr val="B9913A"/>
                </a:solidFill>
                <a:latin typeface="Calibri" pitchFamily="34" charset="0"/>
                <a:ea typeface="Calibri" pitchFamily="34" charset="-122"/>
                <a:cs typeface="Calibri" pitchFamily="34" charset="-120"/>
              </a:rPr>
              <a:t>NOTES TO LEADERS</a:t>
            </a:r>
            <a:endParaRPr lang="en-US" sz="1000" dirty="0"/>
          </a:p>
        </p:txBody>
      </p:sp>
      <p:sp>
        <p:nvSpPr>
          <p:cNvPr id="28" name="Text 25"/>
          <p:cNvSpPr/>
          <p:nvPr/>
        </p:nvSpPr>
        <p:spPr>
          <a:xfrm>
            <a:off x="548640" y="4014216"/>
            <a:ext cx="8229600" cy="292608"/>
          </a:xfrm>
          <a:prstGeom prst="rect">
            <a:avLst/>
          </a:prstGeom>
          <a:noFill/>
          <a:ln/>
        </p:spPr>
        <p:txBody>
          <a:bodyPr wrap="square" lIns="0" tIns="0" rIns="0" bIns="0" rtlCol="0" anchor="t"/>
          <a:lstStyle/>
          <a:p>
            <a:pPr marL="0" indent="0" algn="l">
              <a:buNone/>
            </a:pPr>
            <a:r>
              <a:rPr lang="en-US" sz="1100" b="1" dirty="0">
                <a:solidFill>
                  <a:srgbClr val="B9913A"/>
                </a:solidFill>
                <a:latin typeface="Calibri" pitchFamily="34" charset="0"/>
                <a:ea typeface="Calibri" pitchFamily="34" charset="-122"/>
                <a:cs typeface="Calibri" pitchFamily="34" charset="-120"/>
              </a:rPr>
              <a:t>1.  </a:t>
            </a:r>
            <a:r>
              <a:rPr lang="en-US" sz="1100" i="1" dirty="0">
                <a:solidFill>
                  <a:srgbClr val="1A2744"/>
                </a:solidFill>
                <a:latin typeface="Calibri" pitchFamily="34" charset="0"/>
                <a:ea typeface="Calibri" pitchFamily="34" charset="-122"/>
                <a:cs typeface="Calibri" pitchFamily="34" charset="-120"/>
              </a:rPr>
              <a:t>If you find yourself having the same conversation with the same employee about the same thing, it's time to have a different conversation.</a:t>
            </a:r>
            <a:endParaRPr lang="en-US" sz="1100" dirty="0"/>
          </a:p>
        </p:txBody>
      </p:sp>
      <p:sp>
        <p:nvSpPr>
          <p:cNvPr id="29" name="Text 26"/>
          <p:cNvSpPr/>
          <p:nvPr/>
        </p:nvSpPr>
        <p:spPr>
          <a:xfrm>
            <a:off x="548640" y="4343400"/>
            <a:ext cx="8229600" cy="384048"/>
          </a:xfrm>
          <a:prstGeom prst="rect">
            <a:avLst/>
          </a:prstGeom>
          <a:noFill/>
          <a:ln/>
        </p:spPr>
        <p:txBody>
          <a:bodyPr wrap="square" lIns="0" tIns="0" rIns="0" bIns="0" rtlCol="0" anchor="t"/>
          <a:lstStyle/>
          <a:p>
            <a:pPr marL="0" indent="0" algn="l">
              <a:buNone/>
            </a:pPr>
            <a:r>
              <a:rPr lang="en-US" sz="1100" b="1" dirty="0">
                <a:solidFill>
                  <a:srgbClr val="B9913A"/>
                </a:solidFill>
                <a:latin typeface="Calibri" pitchFamily="34" charset="0"/>
                <a:ea typeface="Calibri" pitchFamily="34" charset="-122"/>
                <a:cs typeface="Calibri" pitchFamily="34" charset="-120"/>
              </a:rPr>
              <a:t>2.  </a:t>
            </a:r>
            <a:r>
              <a:rPr lang="en-US" sz="1100" i="1" dirty="0">
                <a:solidFill>
                  <a:srgbClr val="1A2744"/>
                </a:solidFill>
                <a:latin typeface="Calibri" pitchFamily="34" charset="0"/>
                <a:ea typeface="Calibri" pitchFamily="34" charset="-122"/>
                <a:cs typeface="Calibri" pitchFamily="34" charset="-120"/>
              </a:rPr>
              <a:t>Never move to EXPECT without first confirming the employee has been taught, coached, and shown to be proficient. At that point, performance becomes a choice, which is a much cleaner conversation to have.</a:t>
            </a:r>
            <a:endParaRPr lang="en-US" sz="1100" dirty="0"/>
          </a:p>
        </p:txBody>
      </p:sp>
      <p:sp>
        <p:nvSpPr>
          <p:cNvPr id="30" name="Rectangle 29"/>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1" name="Rectangle 30"/>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2" name="Rectangle 31"/>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33" name="Rectangle 32"/>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34" name="Picture 33" descr="image.png"/>
          <p:cNvPicPr>
            <a:picLocks noChangeAspect="1"/>
          </p:cNvPicPr>
          <p:nvPr/>
        </p:nvPicPr>
        <p:blipFill>
          <a:blip r:embed="rId3"/>
          <a:stretch>
            <a:fillRect/>
          </a:stretch>
        </p:blipFill>
        <p:spPr>
          <a:xfrm>
            <a:off x="6720840" y="91440"/>
            <a:ext cx="2286000" cy="320040"/>
          </a:xfrm>
          <a:prstGeom prst="rect">
            <a:avLst/>
          </a:prstGeom>
        </p:spPr>
      </p:pic>
      <p:sp>
        <p:nvSpPr>
          <p:cNvPr id="35" name="TextBox 34"/>
          <p:cNvSpPr txBox="1"/>
          <p:nvPr/>
        </p:nvSpPr>
        <p:spPr>
          <a:xfrm>
            <a:off x="274320" y="0"/>
            <a:ext cx="6217920" cy="502920"/>
          </a:xfrm>
          <a:prstGeom prst="rect">
            <a:avLst/>
          </a:prstGeom>
          <a:noFill/>
          <a:ln>
            <a:noFill/>
          </a:ln>
        </p:spPr>
        <p:txBody>
          <a:bodyPr wrap="square" lIns="0" tIns="0" rIns="0" bIns="0" anchor="ctr">
            <a:spAutoFit/>
          </a:bodyPr>
          <a:lstStyle/>
          <a:p>
            <a:pPr algn="l"/>
            <a:r>
              <a:rPr sz="2200" b="0" i="0">
                <a:solidFill>
                  <a:srgbClr val="FFFFFF"/>
                </a:solidFill>
                <a:latin typeface="Calibri Light"/>
              </a:rPr>
              <a:t>Three situations. Three responses.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8ECF2"/>
        </a:solidFill>
        <a:effectLst/>
      </p:bgPr>
    </p:bg>
    <p:spTree>
      <p:nvGrpSpPr>
        <p:cNvPr id="1" name=""/>
        <p:cNvGrpSpPr/>
        <p:nvPr/>
      </p:nvGrpSpPr>
      <p:grpSpPr>
        <a:xfrm>
          <a:off x="0" y="0"/>
          <a:ext cx="0" cy="0"/>
          <a:chOff x="0" y="0"/>
          <a:chExt cx="0" cy="0"/>
        </a:xfrm>
      </p:grpSpPr>
      <p:sp>
        <p:nvSpPr>
          <p:cNvPr id="66" name="Rectangle 65"/>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67" name="Rectangle 66"/>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98" name="Rectangle 97"/>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99" name="Rectangle 98"/>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100" name="Picture 99" descr="image.png"/>
          <p:cNvPicPr>
            <a:picLocks noChangeAspect="1"/>
          </p:cNvPicPr>
          <p:nvPr/>
        </p:nvPicPr>
        <p:blipFill>
          <a:blip r:embed="rId3"/>
          <a:stretch>
            <a:fillRect/>
          </a:stretch>
        </p:blipFill>
        <p:spPr>
          <a:xfrm>
            <a:off x="6720840" y="91440"/>
            <a:ext cx="2286000" cy="320040"/>
          </a:xfrm>
          <a:prstGeom prst="rect">
            <a:avLst/>
          </a:prstGeom>
        </p:spPr>
      </p:pic>
      <p:sp>
        <p:nvSpPr>
          <p:cNvPr id="101" name="TextBox 100"/>
          <p:cNvSpPr txBox="1"/>
          <p:nvPr/>
        </p:nvSpPr>
        <p:spPr>
          <a:xfrm>
            <a:off x="274320" y="0"/>
            <a:ext cx="6217920" cy="502920"/>
          </a:xfrm>
          <a:prstGeom prst="rect">
            <a:avLst/>
          </a:prstGeom>
          <a:noFill/>
          <a:ln>
            <a:noFill/>
          </a:ln>
        </p:spPr>
        <p:txBody>
          <a:bodyPr wrap="square" lIns="0" tIns="0" rIns="0" bIns="0" anchor="ctr">
            <a:spAutoFit/>
          </a:bodyPr>
          <a:lstStyle/>
          <a:p>
            <a:pPr algn="l"/>
            <a:r>
              <a:rPr sz="2000" b="0" i="0">
                <a:solidFill>
                  <a:srgbClr val="FFFFFF"/>
                </a:solidFill>
                <a:latin typeface="Calibri Light"/>
              </a:rPr>
              <a:t>Performance coaching decision flowchart</a:t>
            </a:r>
          </a:p>
        </p:txBody>
      </p:sp>
      <p:sp>
        <p:nvSpPr>
          <p:cNvPr id="102" name="TextBox 101"/>
          <p:cNvSpPr txBox="1"/>
          <p:nvPr/>
        </p:nvSpPr>
        <p:spPr>
          <a:xfrm>
            <a:off x="365760" y="685800"/>
            <a:ext cx="8412480" cy="256032"/>
          </a:xfrm>
          <a:prstGeom prst="rect">
            <a:avLst/>
          </a:prstGeom>
          <a:noFill/>
          <a:ln>
            <a:noFill/>
          </a:ln>
        </p:spPr>
        <p:txBody>
          <a:bodyPr wrap="square" lIns="0" tIns="0" rIns="0" bIns="0" anchor="t">
            <a:spAutoFit/>
          </a:bodyPr>
          <a:lstStyle/>
          <a:p>
            <a:pPr algn="l"/>
            <a:r>
              <a:rPr sz="1200" b="0" i="1">
                <a:solidFill>
                  <a:srgbClr val="5A6070"/>
                </a:solidFill>
                <a:latin typeface="Calibri"/>
              </a:rPr>
              <a:t>Five questions to guide your response. YES exits right; NO continues down.</a:t>
            </a:r>
          </a:p>
        </p:txBody>
      </p:sp>
      <p:sp>
        <p:nvSpPr>
          <p:cNvPr id="103" name="Rounded Rectangle 102"/>
          <p:cNvSpPr/>
          <p:nvPr/>
        </p:nvSpPr>
        <p:spPr>
          <a:xfrm>
            <a:off x="365760" y="1143000"/>
            <a:ext cx="4206240" cy="548640"/>
          </a:xfrm>
          <a:prstGeom prst="roundRect">
            <a:avLst/>
          </a:prstGeom>
          <a:solidFill>
            <a:srgbClr val="FFFFFF"/>
          </a:solidFill>
          <a:ln w="15875">
            <a:solidFill>
              <a:srgbClr val="1A2744"/>
            </a:solidFill>
          </a:ln>
        </p:spPr>
        <p:style>
          <a:lnRef idx="1">
            <a:schemeClr val="accent1"/>
          </a:lnRef>
          <a:fillRef idx="3">
            <a:schemeClr val="accent1"/>
          </a:fillRef>
          <a:effectRef idx="2">
            <a:schemeClr val="accent1"/>
          </a:effectRef>
          <a:fontRef idx="minor">
            <a:schemeClr val="lt1"/>
          </a:fontRef>
        </p:style>
        <p:txBody>
          <a:bodyPr wrap="square" lIns="137160" rIns="137160" rtlCol="0" anchor="ctr"/>
          <a:lstStyle/>
          <a:p>
            <a:pPr algn="l"/>
            <a:r>
              <a:rPr sz="1300" b="1">
                <a:solidFill>
                  <a:srgbClr val="1A2744"/>
                </a:solidFill>
                <a:latin typeface="Calibri"/>
              </a:rPr>
              <a:t>Q1  </a:t>
            </a:r>
            <a:r>
              <a:rPr sz="1300" b="0">
                <a:solidFill>
                  <a:srgbClr val="1A2744"/>
                </a:solidFill>
                <a:latin typeface="Calibri"/>
              </a:rPr>
              <a:t>Are results being achieved?</a:t>
            </a:r>
          </a:p>
        </p:txBody>
      </p:sp>
      <p:cxnSp>
        <p:nvCxnSpPr>
          <p:cNvPr id="104" name="Connector 103"/>
          <p:cNvCxnSpPr/>
          <p:nvPr/>
        </p:nvCxnSpPr>
        <p:spPr>
          <a:xfrm>
            <a:off x="4572000" y="1417320"/>
            <a:ext cx="457200" cy="0"/>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05" name="TextBox 104"/>
          <p:cNvSpPr txBox="1"/>
          <p:nvPr/>
        </p:nvSpPr>
        <p:spPr>
          <a:xfrm>
            <a:off x="4663440" y="1197864"/>
            <a:ext cx="731520" cy="201168"/>
          </a:xfrm>
          <a:prstGeom prst="rect">
            <a:avLst/>
          </a:prstGeom>
          <a:noFill/>
          <a:ln>
            <a:noFill/>
          </a:ln>
        </p:spPr>
        <p:txBody>
          <a:bodyPr wrap="square" lIns="0" tIns="0" rIns="0" bIns="0" anchor="t">
            <a:spAutoFit/>
          </a:bodyPr>
          <a:lstStyle/>
          <a:p>
            <a:pPr algn="l"/>
            <a:r>
              <a:rPr sz="1000" b="1" i="0">
                <a:solidFill>
                  <a:srgbClr val="1A2744"/>
                </a:solidFill>
                <a:latin typeface="Calibri"/>
              </a:rPr>
              <a:t>YES</a:t>
            </a:r>
          </a:p>
        </p:txBody>
      </p:sp>
      <p:cxnSp>
        <p:nvCxnSpPr>
          <p:cNvPr id="106" name="Connector 105"/>
          <p:cNvCxnSpPr/>
          <p:nvPr/>
        </p:nvCxnSpPr>
        <p:spPr>
          <a:xfrm>
            <a:off x="2468879" y="1691640"/>
            <a:ext cx="0" cy="164592"/>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07" name="TextBox 106"/>
          <p:cNvSpPr txBox="1"/>
          <p:nvPr/>
        </p:nvSpPr>
        <p:spPr>
          <a:xfrm>
            <a:off x="2514599" y="1709928"/>
            <a:ext cx="365760" cy="164592"/>
          </a:xfrm>
          <a:prstGeom prst="rect">
            <a:avLst/>
          </a:prstGeom>
          <a:noFill/>
          <a:ln>
            <a:noFill/>
          </a:ln>
        </p:spPr>
        <p:txBody>
          <a:bodyPr wrap="square" lIns="0" tIns="0" rIns="0" bIns="0" anchor="t">
            <a:spAutoFit/>
          </a:bodyPr>
          <a:lstStyle/>
          <a:p>
            <a:pPr algn="l"/>
            <a:r>
              <a:rPr sz="900" b="1" i="0">
                <a:solidFill>
                  <a:srgbClr val="1A2744"/>
                </a:solidFill>
                <a:latin typeface="Calibri"/>
              </a:rPr>
              <a:t>NO</a:t>
            </a:r>
          </a:p>
        </p:txBody>
      </p:sp>
      <p:sp>
        <p:nvSpPr>
          <p:cNvPr id="108" name="Rounded Rectangle 107"/>
          <p:cNvSpPr/>
          <p:nvPr/>
        </p:nvSpPr>
        <p:spPr>
          <a:xfrm>
            <a:off x="365760" y="1856232"/>
            <a:ext cx="4206240" cy="548640"/>
          </a:xfrm>
          <a:prstGeom prst="roundRect">
            <a:avLst/>
          </a:prstGeom>
          <a:solidFill>
            <a:srgbClr val="FFFFFF"/>
          </a:solidFill>
          <a:ln w="15875">
            <a:solidFill>
              <a:srgbClr val="1A2744"/>
            </a:solidFill>
          </a:ln>
        </p:spPr>
        <p:style>
          <a:lnRef idx="1">
            <a:schemeClr val="accent1"/>
          </a:lnRef>
          <a:fillRef idx="3">
            <a:schemeClr val="accent1"/>
          </a:fillRef>
          <a:effectRef idx="2">
            <a:schemeClr val="accent1"/>
          </a:effectRef>
          <a:fontRef idx="minor">
            <a:schemeClr val="lt1"/>
          </a:fontRef>
        </p:style>
        <p:txBody>
          <a:bodyPr wrap="square" lIns="137160" rIns="137160" rtlCol="0" anchor="ctr"/>
          <a:lstStyle/>
          <a:p>
            <a:pPr algn="l"/>
            <a:r>
              <a:rPr sz="1300" b="1">
                <a:solidFill>
                  <a:srgbClr val="1A2744"/>
                </a:solidFill>
                <a:latin typeface="Calibri"/>
              </a:rPr>
              <a:t>Q2  </a:t>
            </a:r>
            <a:r>
              <a:rPr sz="1300" b="0">
                <a:solidFill>
                  <a:srgbClr val="1A2744"/>
                </a:solidFill>
                <a:latin typeface="Calibri"/>
              </a:rPr>
              <a:t>Are activities unclear or is training incomplete?</a:t>
            </a:r>
          </a:p>
        </p:txBody>
      </p:sp>
      <p:cxnSp>
        <p:nvCxnSpPr>
          <p:cNvPr id="109" name="Connector 108"/>
          <p:cNvCxnSpPr/>
          <p:nvPr/>
        </p:nvCxnSpPr>
        <p:spPr>
          <a:xfrm>
            <a:off x="4572000" y="2130552"/>
            <a:ext cx="457200" cy="0"/>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10" name="TextBox 109"/>
          <p:cNvSpPr txBox="1"/>
          <p:nvPr/>
        </p:nvSpPr>
        <p:spPr>
          <a:xfrm>
            <a:off x="4663440" y="1911095"/>
            <a:ext cx="731520" cy="201168"/>
          </a:xfrm>
          <a:prstGeom prst="rect">
            <a:avLst/>
          </a:prstGeom>
          <a:noFill/>
          <a:ln>
            <a:noFill/>
          </a:ln>
        </p:spPr>
        <p:txBody>
          <a:bodyPr wrap="square" lIns="0" tIns="0" rIns="0" bIns="0" anchor="t">
            <a:spAutoFit/>
          </a:bodyPr>
          <a:lstStyle/>
          <a:p>
            <a:pPr algn="l"/>
            <a:r>
              <a:rPr sz="1000" b="1" i="0">
                <a:solidFill>
                  <a:srgbClr val="1A2744"/>
                </a:solidFill>
                <a:latin typeface="Calibri"/>
              </a:rPr>
              <a:t>YES</a:t>
            </a:r>
          </a:p>
        </p:txBody>
      </p:sp>
      <p:cxnSp>
        <p:nvCxnSpPr>
          <p:cNvPr id="111" name="Connector 110"/>
          <p:cNvCxnSpPr/>
          <p:nvPr/>
        </p:nvCxnSpPr>
        <p:spPr>
          <a:xfrm>
            <a:off x="2468879" y="2404872"/>
            <a:ext cx="0" cy="164592"/>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514599" y="2423160"/>
            <a:ext cx="365760" cy="164592"/>
          </a:xfrm>
          <a:prstGeom prst="rect">
            <a:avLst/>
          </a:prstGeom>
          <a:noFill/>
          <a:ln>
            <a:noFill/>
          </a:ln>
        </p:spPr>
        <p:txBody>
          <a:bodyPr wrap="square" lIns="0" tIns="0" rIns="0" bIns="0" anchor="t">
            <a:spAutoFit/>
          </a:bodyPr>
          <a:lstStyle/>
          <a:p>
            <a:pPr algn="l"/>
            <a:r>
              <a:rPr sz="900" b="1" i="0">
                <a:solidFill>
                  <a:srgbClr val="1A2744"/>
                </a:solidFill>
                <a:latin typeface="Calibri"/>
              </a:rPr>
              <a:t>NO</a:t>
            </a:r>
          </a:p>
        </p:txBody>
      </p:sp>
      <p:sp>
        <p:nvSpPr>
          <p:cNvPr id="113" name="Rounded Rectangle 112"/>
          <p:cNvSpPr/>
          <p:nvPr/>
        </p:nvSpPr>
        <p:spPr>
          <a:xfrm>
            <a:off x="365760" y="2569464"/>
            <a:ext cx="4206240" cy="548640"/>
          </a:xfrm>
          <a:prstGeom prst="roundRect">
            <a:avLst/>
          </a:prstGeom>
          <a:solidFill>
            <a:srgbClr val="FFFFFF"/>
          </a:solidFill>
          <a:ln w="15875">
            <a:solidFill>
              <a:srgbClr val="1A2744"/>
            </a:solidFill>
          </a:ln>
        </p:spPr>
        <p:style>
          <a:lnRef idx="1">
            <a:schemeClr val="accent1"/>
          </a:lnRef>
          <a:fillRef idx="3">
            <a:schemeClr val="accent1"/>
          </a:fillRef>
          <a:effectRef idx="2">
            <a:schemeClr val="accent1"/>
          </a:effectRef>
          <a:fontRef idx="minor">
            <a:schemeClr val="lt1"/>
          </a:fontRef>
        </p:style>
        <p:txBody>
          <a:bodyPr wrap="square" lIns="137160" rIns="137160" rtlCol="0" anchor="ctr"/>
          <a:lstStyle/>
          <a:p>
            <a:pPr algn="l"/>
            <a:r>
              <a:rPr sz="1300" b="1">
                <a:solidFill>
                  <a:srgbClr val="1A2744"/>
                </a:solidFill>
                <a:latin typeface="Calibri"/>
              </a:rPr>
              <a:t>Q3  </a:t>
            </a:r>
            <a:r>
              <a:rPr sz="1300" b="0">
                <a:solidFill>
                  <a:srgbClr val="1A2744"/>
                </a:solidFill>
                <a:latin typeface="Calibri"/>
              </a:rPr>
              <a:t>Is execution inconsistent?</a:t>
            </a:r>
          </a:p>
        </p:txBody>
      </p:sp>
      <p:cxnSp>
        <p:nvCxnSpPr>
          <p:cNvPr id="114" name="Connector 113"/>
          <p:cNvCxnSpPr/>
          <p:nvPr/>
        </p:nvCxnSpPr>
        <p:spPr>
          <a:xfrm>
            <a:off x="4572000" y="2843784"/>
            <a:ext cx="457200" cy="0"/>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15" name="TextBox 114"/>
          <p:cNvSpPr txBox="1"/>
          <p:nvPr/>
        </p:nvSpPr>
        <p:spPr>
          <a:xfrm>
            <a:off x="4663440" y="2624328"/>
            <a:ext cx="731520" cy="201168"/>
          </a:xfrm>
          <a:prstGeom prst="rect">
            <a:avLst/>
          </a:prstGeom>
          <a:noFill/>
          <a:ln>
            <a:noFill/>
          </a:ln>
        </p:spPr>
        <p:txBody>
          <a:bodyPr wrap="square" lIns="0" tIns="0" rIns="0" bIns="0" anchor="t">
            <a:spAutoFit/>
          </a:bodyPr>
          <a:lstStyle/>
          <a:p>
            <a:pPr algn="l"/>
            <a:r>
              <a:rPr sz="1000" b="1" i="0">
                <a:solidFill>
                  <a:srgbClr val="1A2744"/>
                </a:solidFill>
                <a:latin typeface="Calibri"/>
              </a:rPr>
              <a:t>YES</a:t>
            </a:r>
          </a:p>
        </p:txBody>
      </p:sp>
      <p:cxnSp>
        <p:nvCxnSpPr>
          <p:cNvPr id="116" name="Connector 115"/>
          <p:cNvCxnSpPr/>
          <p:nvPr/>
        </p:nvCxnSpPr>
        <p:spPr>
          <a:xfrm>
            <a:off x="2468879" y="3118104"/>
            <a:ext cx="0" cy="164592"/>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17" name="TextBox 116"/>
          <p:cNvSpPr txBox="1"/>
          <p:nvPr/>
        </p:nvSpPr>
        <p:spPr>
          <a:xfrm>
            <a:off x="2514599" y="3136392"/>
            <a:ext cx="365760" cy="164592"/>
          </a:xfrm>
          <a:prstGeom prst="rect">
            <a:avLst/>
          </a:prstGeom>
          <a:noFill/>
          <a:ln>
            <a:noFill/>
          </a:ln>
        </p:spPr>
        <p:txBody>
          <a:bodyPr wrap="square" lIns="0" tIns="0" rIns="0" bIns="0" anchor="t">
            <a:spAutoFit/>
          </a:bodyPr>
          <a:lstStyle/>
          <a:p>
            <a:pPr algn="l"/>
            <a:r>
              <a:rPr sz="900" b="1" i="0">
                <a:solidFill>
                  <a:srgbClr val="1A2744"/>
                </a:solidFill>
                <a:latin typeface="Calibri"/>
              </a:rPr>
              <a:t>NO</a:t>
            </a:r>
          </a:p>
        </p:txBody>
      </p:sp>
      <p:sp>
        <p:nvSpPr>
          <p:cNvPr id="118" name="Rounded Rectangle 117"/>
          <p:cNvSpPr/>
          <p:nvPr/>
        </p:nvSpPr>
        <p:spPr>
          <a:xfrm>
            <a:off x="365760" y="3282696"/>
            <a:ext cx="4206240" cy="548640"/>
          </a:xfrm>
          <a:prstGeom prst="roundRect">
            <a:avLst/>
          </a:prstGeom>
          <a:solidFill>
            <a:srgbClr val="FFFFFF"/>
          </a:solidFill>
          <a:ln w="15875">
            <a:solidFill>
              <a:srgbClr val="1A2744"/>
            </a:solidFill>
          </a:ln>
        </p:spPr>
        <p:style>
          <a:lnRef idx="1">
            <a:schemeClr val="accent1"/>
          </a:lnRef>
          <a:fillRef idx="3">
            <a:schemeClr val="accent1"/>
          </a:fillRef>
          <a:effectRef idx="2">
            <a:schemeClr val="accent1"/>
          </a:effectRef>
          <a:fontRef idx="minor">
            <a:schemeClr val="lt1"/>
          </a:fontRef>
        </p:style>
        <p:txBody>
          <a:bodyPr wrap="square" lIns="137160" rIns="137160" rtlCol="0" anchor="ctr"/>
          <a:lstStyle/>
          <a:p>
            <a:pPr algn="l"/>
            <a:r>
              <a:rPr sz="1300" b="1">
                <a:solidFill>
                  <a:srgbClr val="1A2744"/>
                </a:solidFill>
                <a:latin typeface="Calibri"/>
              </a:rPr>
              <a:t>Q4  </a:t>
            </a:r>
            <a:r>
              <a:rPr sz="1300" b="0">
                <a:solidFill>
                  <a:srgbClr val="1A2744"/>
                </a:solidFill>
                <a:latin typeface="Calibri"/>
              </a:rPr>
              <a:t>Is their approach ineffective or in need of refinement?</a:t>
            </a:r>
          </a:p>
        </p:txBody>
      </p:sp>
      <p:cxnSp>
        <p:nvCxnSpPr>
          <p:cNvPr id="119" name="Connector 118"/>
          <p:cNvCxnSpPr/>
          <p:nvPr/>
        </p:nvCxnSpPr>
        <p:spPr>
          <a:xfrm>
            <a:off x="4572000" y="3557015"/>
            <a:ext cx="457200" cy="0"/>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20" name="TextBox 119"/>
          <p:cNvSpPr txBox="1"/>
          <p:nvPr/>
        </p:nvSpPr>
        <p:spPr>
          <a:xfrm>
            <a:off x="4663440" y="3337559"/>
            <a:ext cx="731520" cy="201168"/>
          </a:xfrm>
          <a:prstGeom prst="rect">
            <a:avLst/>
          </a:prstGeom>
          <a:noFill/>
          <a:ln>
            <a:noFill/>
          </a:ln>
        </p:spPr>
        <p:txBody>
          <a:bodyPr wrap="square" lIns="0" tIns="0" rIns="0" bIns="0" anchor="t">
            <a:spAutoFit/>
          </a:bodyPr>
          <a:lstStyle/>
          <a:p>
            <a:pPr algn="l"/>
            <a:r>
              <a:rPr sz="1000" b="1" i="0">
                <a:solidFill>
                  <a:srgbClr val="1A2744"/>
                </a:solidFill>
                <a:latin typeface="Calibri"/>
              </a:rPr>
              <a:t>YES</a:t>
            </a:r>
          </a:p>
        </p:txBody>
      </p:sp>
      <p:cxnSp>
        <p:nvCxnSpPr>
          <p:cNvPr id="121" name="Connector 120"/>
          <p:cNvCxnSpPr/>
          <p:nvPr/>
        </p:nvCxnSpPr>
        <p:spPr>
          <a:xfrm>
            <a:off x="2468879" y="3831335"/>
            <a:ext cx="0" cy="164593"/>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22" name="TextBox 121"/>
          <p:cNvSpPr txBox="1"/>
          <p:nvPr/>
        </p:nvSpPr>
        <p:spPr>
          <a:xfrm>
            <a:off x="2514599" y="3849623"/>
            <a:ext cx="365760" cy="164592"/>
          </a:xfrm>
          <a:prstGeom prst="rect">
            <a:avLst/>
          </a:prstGeom>
          <a:noFill/>
          <a:ln>
            <a:noFill/>
          </a:ln>
        </p:spPr>
        <p:txBody>
          <a:bodyPr wrap="square" lIns="0" tIns="0" rIns="0" bIns="0" anchor="t">
            <a:spAutoFit/>
          </a:bodyPr>
          <a:lstStyle/>
          <a:p>
            <a:pPr algn="l"/>
            <a:r>
              <a:rPr sz="900" b="1" i="0">
                <a:solidFill>
                  <a:srgbClr val="1A2744"/>
                </a:solidFill>
                <a:latin typeface="Calibri"/>
              </a:rPr>
              <a:t>NO</a:t>
            </a:r>
          </a:p>
        </p:txBody>
      </p:sp>
      <p:sp>
        <p:nvSpPr>
          <p:cNvPr id="123" name="Rounded Rectangle 122"/>
          <p:cNvSpPr/>
          <p:nvPr/>
        </p:nvSpPr>
        <p:spPr>
          <a:xfrm>
            <a:off x="365760" y="3995928"/>
            <a:ext cx="4206240" cy="548640"/>
          </a:xfrm>
          <a:prstGeom prst="roundRect">
            <a:avLst/>
          </a:prstGeom>
          <a:solidFill>
            <a:srgbClr val="FFFFFF"/>
          </a:solidFill>
          <a:ln w="15875">
            <a:solidFill>
              <a:srgbClr val="1A2744"/>
            </a:solidFill>
          </a:ln>
        </p:spPr>
        <p:style>
          <a:lnRef idx="1">
            <a:schemeClr val="accent1"/>
          </a:lnRef>
          <a:fillRef idx="3">
            <a:schemeClr val="accent1"/>
          </a:fillRef>
          <a:effectRef idx="2">
            <a:schemeClr val="accent1"/>
          </a:effectRef>
          <a:fontRef idx="minor">
            <a:schemeClr val="lt1"/>
          </a:fontRef>
        </p:style>
        <p:txBody>
          <a:bodyPr wrap="square" lIns="137160" rIns="137160" rtlCol="0" anchor="ctr"/>
          <a:lstStyle/>
          <a:p>
            <a:pPr algn="l"/>
            <a:r>
              <a:rPr sz="1300" b="1">
                <a:solidFill>
                  <a:srgbClr val="1A2744"/>
                </a:solidFill>
                <a:latin typeface="Calibri"/>
              </a:rPr>
              <a:t>Q5  </a:t>
            </a:r>
            <a:r>
              <a:rPr sz="1300" b="0">
                <a:solidFill>
                  <a:srgbClr val="1A2744"/>
                </a:solidFill>
                <a:latin typeface="Calibri"/>
              </a:rPr>
              <a:t>Has proficiency been verified?</a:t>
            </a:r>
          </a:p>
        </p:txBody>
      </p:sp>
      <p:cxnSp>
        <p:nvCxnSpPr>
          <p:cNvPr id="124" name="Connector 123"/>
          <p:cNvCxnSpPr/>
          <p:nvPr/>
        </p:nvCxnSpPr>
        <p:spPr>
          <a:xfrm>
            <a:off x="4572000" y="4270248"/>
            <a:ext cx="457200" cy="0"/>
          </a:xfrm>
          <a:prstGeom prst="line">
            <a:avLst/>
          </a:prstGeom>
          <a:ln w="19050">
            <a:solidFill>
              <a:srgbClr val="1A2744"/>
            </a:solidFill>
            <a:tailEnd type="triangle" w="med" len="med"/>
          </a:ln>
        </p:spPr>
        <p:style>
          <a:lnRef idx="2">
            <a:schemeClr val="accent1"/>
          </a:lnRef>
          <a:fillRef idx="0">
            <a:schemeClr val="accent1"/>
          </a:fillRef>
          <a:effectRef idx="1">
            <a:schemeClr val="accent1"/>
          </a:effectRef>
          <a:fontRef idx="minor">
            <a:schemeClr val="tx1"/>
          </a:fontRef>
        </p:style>
      </p:cxnSp>
      <p:sp>
        <p:nvSpPr>
          <p:cNvPr id="125" name="TextBox 124"/>
          <p:cNvSpPr txBox="1"/>
          <p:nvPr/>
        </p:nvSpPr>
        <p:spPr>
          <a:xfrm>
            <a:off x="4663440" y="4050791"/>
            <a:ext cx="731520" cy="201168"/>
          </a:xfrm>
          <a:prstGeom prst="rect">
            <a:avLst/>
          </a:prstGeom>
          <a:noFill/>
          <a:ln>
            <a:noFill/>
          </a:ln>
        </p:spPr>
        <p:txBody>
          <a:bodyPr wrap="square" lIns="0" tIns="0" rIns="0" bIns="0" anchor="t">
            <a:spAutoFit/>
          </a:bodyPr>
          <a:lstStyle/>
          <a:p>
            <a:pPr algn="l"/>
            <a:r>
              <a:rPr sz="1000" b="1" i="0">
                <a:solidFill>
                  <a:srgbClr val="1A2744"/>
                </a:solidFill>
                <a:latin typeface="Calibri"/>
              </a:rPr>
              <a:t>YES</a:t>
            </a:r>
          </a:p>
        </p:txBody>
      </p:sp>
      <p:sp>
        <p:nvSpPr>
          <p:cNvPr id="126" name="Rectangle 125"/>
          <p:cNvSpPr/>
          <p:nvPr/>
        </p:nvSpPr>
        <p:spPr>
          <a:xfrm>
            <a:off x="5029200" y="1143000"/>
            <a:ext cx="3749039" cy="548640"/>
          </a:xfrm>
          <a:prstGeom prst="rect">
            <a:avLst/>
          </a:prstGeom>
          <a:solidFill>
            <a:srgbClr val="2E7A6A"/>
          </a:solidFill>
          <a:ln>
            <a:noFill/>
          </a:ln>
        </p:spPr>
        <p:style>
          <a:lnRef idx="1">
            <a:schemeClr val="accent1"/>
          </a:lnRef>
          <a:fillRef idx="3">
            <a:schemeClr val="accent1"/>
          </a:fillRef>
          <a:effectRef idx="2">
            <a:schemeClr val="accent1"/>
          </a:effectRef>
          <a:fontRef idx="minor">
            <a:schemeClr val="lt1"/>
          </a:fontRef>
        </p:style>
        <p:txBody>
          <a:bodyPr wrap="square" lIns="164592" rIns="164592" rtlCol="0" anchor="ctr"/>
          <a:lstStyle/>
          <a:p>
            <a:pPr algn="l"/>
            <a:r>
              <a:rPr sz="1500" b="1">
                <a:solidFill>
                  <a:srgbClr val="FFFFFF"/>
                </a:solidFill>
                <a:latin typeface="Calibri"/>
              </a:rPr>
              <a:t>CELEBRATE   </a:t>
            </a:r>
            <a:r>
              <a:rPr sz="1000" i="1">
                <a:solidFill>
                  <a:srgbClr val="FFFFFF"/>
                </a:solidFill>
                <a:latin typeface="Calibri"/>
              </a:rPr>
              <a:t>Recognize performance. Share best practices.</a:t>
            </a:r>
          </a:p>
        </p:txBody>
      </p:sp>
      <p:sp>
        <p:nvSpPr>
          <p:cNvPr id="127" name="Rectangle 126"/>
          <p:cNvSpPr/>
          <p:nvPr/>
        </p:nvSpPr>
        <p:spPr>
          <a:xfrm>
            <a:off x="5029200" y="1856232"/>
            <a:ext cx="3749039" cy="548640"/>
          </a:xfrm>
          <a:prstGeom prst="rect">
            <a:avLst/>
          </a:prstGeom>
          <a:solidFill>
            <a:srgbClr val="4A90C2"/>
          </a:solidFill>
          <a:ln>
            <a:noFill/>
          </a:ln>
        </p:spPr>
        <p:style>
          <a:lnRef idx="1">
            <a:schemeClr val="accent1"/>
          </a:lnRef>
          <a:fillRef idx="3">
            <a:schemeClr val="accent1"/>
          </a:fillRef>
          <a:effectRef idx="2">
            <a:schemeClr val="accent1"/>
          </a:effectRef>
          <a:fontRef idx="minor">
            <a:schemeClr val="lt1"/>
          </a:fontRef>
        </p:style>
        <p:txBody>
          <a:bodyPr wrap="square" lIns="164592" rIns="164592" rtlCol="0" anchor="ctr"/>
          <a:lstStyle/>
          <a:p>
            <a:pPr algn="l"/>
            <a:r>
              <a:rPr sz="1500" b="1">
                <a:solidFill>
                  <a:srgbClr val="FFFFFF"/>
                </a:solidFill>
                <a:latin typeface="Calibri"/>
              </a:rPr>
              <a:t>TEACH   </a:t>
            </a:r>
            <a:r>
              <a:rPr sz="1000" i="1">
                <a:solidFill>
                  <a:srgbClr val="FFFFFF"/>
                </a:solidFill>
                <a:latin typeface="Calibri"/>
              </a:rPr>
              <a:t>Clarify activities. Provide training from experts.</a:t>
            </a:r>
          </a:p>
        </p:txBody>
      </p:sp>
      <p:sp>
        <p:nvSpPr>
          <p:cNvPr id="128" name="Rectangle 127"/>
          <p:cNvSpPr/>
          <p:nvPr/>
        </p:nvSpPr>
        <p:spPr>
          <a:xfrm>
            <a:off x="5029200" y="2569464"/>
            <a:ext cx="3749039" cy="1261872"/>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wrap="square" lIns="164592" rIns="164592" rtlCol="0" anchor="ctr"/>
          <a:lstStyle/>
          <a:p>
            <a:pPr algn="l"/>
            <a:r>
              <a:rPr sz="2200" b="1">
                <a:solidFill>
                  <a:srgbClr val="FFFFFF"/>
                </a:solidFill>
                <a:latin typeface="Calibri"/>
              </a:rPr>
              <a:t>COACH</a:t>
            </a:r>
          </a:p>
          <a:p>
            <a:pPr algn="l"/>
            <a:r>
              <a:rPr sz="1200" i="1">
                <a:solidFill>
                  <a:srgbClr val="FFFFFF"/>
                </a:solidFill>
                <a:latin typeface="Calibri"/>
              </a:rPr>
              <a:t>Use FRONT to lead a coaching conversation.</a:t>
            </a:r>
          </a:p>
        </p:txBody>
      </p:sp>
      <p:sp>
        <p:nvSpPr>
          <p:cNvPr id="129" name="Rectangle 128"/>
          <p:cNvSpPr/>
          <p:nvPr/>
        </p:nvSpPr>
        <p:spPr>
          <a:xfrm>
            <a:off x="5029200" y="3995928"/>
            <a:ext cx="3749039" cy="54864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wrap="square" lIns="164592" rIns="164592" rtlCol="0" anchor="ctr"/>
          <a:lstStyle/>
          <a:p>
            <a:pPr algn="l"/>
            <a:r>
              <a:rPr sz="1500" b="1">
                <a:solidFill>
                  <a:srgbClr val="FFFFFF"/>
                </a:solidFill>
                <a:latin typeface="Calibri"/>
              </a:rPr>
              <a:t>EXPECT   </a:t>
            </a:r>
            <a:r>
              <a:rPr sz="1000" i="1">
                <a:solidFill>
                  <a:srgbClr val="FFFFFF"/>
                </a:solidFill>
                <a:latin typeface="Calibri"/>
              </a:rPr>
              <a:t>Employee is proficient. Accountability is expected.</a:t>
            </a:r>
          </a:p>
        </p:txBody>
      </p:sp>
      <p:sp>
        <p:nvSpPr>
          <p:cNvPr id="130" name="Rectangle 129"/>
          <p:cNvSpPr/>
          <p:nvPr/>
        </p:nvSpPr>
        <p:spPr>
          <a:xfrm>
            <a:off x="365760" y="4782312"/>
            <a:ext cx="8412480" cy="329184"/>
          </a:xfrm>
          <a:prstGeom prst="rect">
            <a:avLst/>
          </a:prstGeom>
          <a:solidFill>
            <a:srgbClr val="FAF4E6"/>
          </a:solidFill>
          <a:ln>
            <a:noFill/>
          </a:ln>
        </p:spPr>
        <p:style>
          <a:lnRef idx="1">
            <a:schemeClr val="accent1"/>
          </a:lnRef>
          <a:fillRef idx="3">
            <a:schemeClr val="accent1"/>
          </a:fillRef>
          <a:effectRef idx="2">
            <a:schemeClr val="accent1"/>
          </a:effectRef>
          <a:fontRef idx="minor">
            <a:schemeClr val="lt1"/>
          </a:fontRef>
        </p:style>
        <p:txBody>
          <a:bodyPr lIns="137160" tIns="0" rIns="137160" bIns="0" rtlCol="0" anchor="ctr"/>
          <a:lstStyle/>
          <a:p>
            <a:pPr algn="l"/>
            <a:r>
              <a:rPr sz="1000" b="1">
                <a:solidFill>
                  <a:srgbClr val="B9913A"/>
                </a:solidFill>
                <a:latin typeface="Calibri"/>
              </a:rPr>
              <a:t>IF Q5 = NO:   </a:t>
            </a:r>
            <a:r>
              <a:rPr sz="1000" i="1">
                <a:solidFill>
                  <a:srgbClr val="1A2744"/>
                </a:solidFill>
                <a:latin typeface="Calibri"/>
              </a:rPr>
              <a:t>Return to COACH. Proficiency must be verified through observation before moving to EXPECT.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868680"/>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FRONT at the heart, commitments on either side.</a:t>
            </a:r>
            <a:endParaRPr lang="en-US" sz="1300" dirty="0"/>
          </a:p>
        </p:txBody>
      </p:sp>
      <p:sp>
        <p:nvSpPr>
          <p:cNvPr id="5" name="Shape 2"/>
          <p:cNvSpPr/>
          <p:nvPr/>
        </p:nvSpPr>
        <p:spPr>
          <a:xfrm>
            <a:off x="365760" y="1234440"/>
            <a:ext cx="8549640" cy="365760"/>
          </a:xfrm>
          <a:prstGeom prst="rect">
            <a:avLst/>
          </a:prstGeom>
          <a:solidFill>
            <a:srgbClr val="1A2744"/>
          </a:solidFill>
          <a:ln/>
        </p:spPr>
        <p:txBody>
          <a:bodyPr/>
          <a:lstStyle/>
          <a:p>
            <a:endParaRPr lang="en-US"/>
          </a:p>
        </p:txBody>
      </p:sp>
      <p:sp>
        <p:nvSpPr>
          <p:cNvPr id="6" name="Text 3"/>
          <p:cNvSpPr/>
          <p:nvPr/>
        </p:nvSpPr>
        <p:spPr>
          <a:xfrm>
            <a:off x="365760" y="1234440"/>
            <a:ext cx="8549640" cy="365760"/>
          </a:xfrm>
          <a:prstGeom prst="rect">
            <a:avLst/>
          </a:prstGeom>
          <a:noFill/>
          <a:ln/>
        </p:spPr>
        <p:txBody>
          <a:bodyPr wrap="square" lIns="0" tIns="0" rIns="0" bIns="0" rtlCol="0" anchor="ctr"/>
          <a:lstStyle/>
          <a:p>
            <a:pPr marL="0" indent="0" algn="ctr">
              <a:buNone/>
            </a:pPr>
            <a:r>
              <a:rPr lang="en-US" sz="1100" b="1" kern="0" spc="300" dirty="0">
                <a:solidFill>
                  <a:srgbClr val="B9913A"/>
                </a:solidFill>
                <a:latin typeface="Calibri" pitchFamily="34" charset="0"/>
                <a:ea typeface="Calibri" pitchFamily="34" charset="-122"/>
                <a:cs typeface="Calibri" pitchFamily="34" charset="-120"/>
              </a:rPr>
              <a:t>BEFORE FRONT:  </a:t>
            </a:r>
            <a:r>
              <a:rPr lang="en-US" sz="1100" i="1" dirty="0">
                <a:solidFill>
                  <a:srgbClr val="FFFFFF"/>
                </a:solidFill>
                <a:latin typeface="Calibri" pitchFamily="34" charset="0"/>
                <a:ea typeface="Calibri" pitchFamily="34" charset="-122"/>
                <a:cs typeface="Calibri" pitchFamily="34" charset="-120"/>
              </a:rPr>
              <a:t>Debrief on prior commitments. Acknowledge what's gone well since last time.</a:t>
            </a:r>
            <a:endParaRPr lang="en-US" sz="1100" dirty="0"/>
          </a:p>
        </p:txBody>
      </p:sp>
      <p:sp>
        <p:nvSpPr>
          <p:cNvPr id="7" name="Shape 4"/>
          <p:cNvSpPr/>
          <p:nvPr/>
        </p:nvSpPr>
        <p:spPr>
          <a:xfrm>
            <a:off x="365760" y="1691640"/>
            <a:ext cx="548640" cy="438912"/>
          </a:xfrm>
          <a:prstGeom prst="rect">
            <a:avLst/>
          </a:prstGeom>
          <a:solidFill>
            <a:srgbClr val="1A2744"/>
          </a:solidFill>
          <a:ln/>
        </p:spPr>
        <p:txBody>
          <a:bodyPr/>
          <a:lstStyle/>
          <a:p>
            <a:endParaRPr lang="en-US"/>
          </a:p>
        </p:txBody>
      </p:sp>
      <p:sp>
        <p:nvSpPr>
          <p:cNvPr id="8" name="Text 5"/>
          <p:cNvSpPr/>
          <p:nvPr/>
        </p:nvSpPr>
        <p:spPr>
          <a:xfrm>
            <a:off x="365760" y="1691640"/>
            <a:ext cx="548640" cy="438912"/>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F</a:t>
            </a:r>
            <a:endParaRPr lang="en-US" sz="2600" dirty="0"/>
          </a:p>
        </p:txBody>
      </p:sp>
      <p:sp>
        <p:nvSpPr>
          <p:cNvPr id="9" name="Shape 6"/>
          <p:cNvSpPr/>
          <p:nvPr/>
        </p:nvSpPr>
        <p:spPr>
          <a:xfrm>
            <a:off x="914400" y="1691640"/>
            <a:ext cx="1371600" cy="438912"/>
          </a:xfrm>
          <a:prstGeom prst="rect">
            <a:avLst/>
          </a:prstGeom>
          <a:solidFill>
            <a:srgbClr val="F9F4E8"/>
          </a:solidFill>
          <a:ln/>
        </p:spPr>
        <p:txBody>
          <a:bodyPr/>
          <a:lstStyle/>
          <a:p>
            <a:endParaRPr lang="en-US"/>
          </a:p>
        </p:txBody>
      </p:sp>
      <p:sp>
        <p:nvSpPr>
          <p:cNvPr id="10" name="Text 7"/>
          <p:cNvSpPr/>
          <p:nvPr/>
        </p:nvSpPr>
        <p:spPr>
          <a:xfrm>
            <a:off x="1051560" y="1691640"/>
            <a:ext cx="1234440" cy="438912"/>
          </a:xfrm>
          <a:prstGeom prst="rect">
            <a:avLst/>
          </a:prstGeom>
          <a:noFill/>
          <a:ln/>
        </p:spPr>
        <p:txBody>
          <a:bodyPr wrap="square" lIns="0" tIns="0" rIns="0" bIns="0" rtlCol="0" anchor="ctr"/>
          <a:lstStyle/>
          <a:p>
            <a:pPr marL="0" indent="0" algn="l">
              <a:buNone/>
            </a:pPr>
            <a:r>
              <a:rPr lang="en-US" sz="1100" b="1" kern="0" spc="400" dirty="0">
                <a:solidFill>
                  <a:srgbClr val="1A2744"/>
                </a:solidFill>
                <a:latin typeface="Calibri" pitchFamily="34" charset="0"/>
                <a:ea typeface="Calibri" pitchFamily="34" charset="-122"/>
                <a:cs typeface="Calibri" pitchFamily="34" charset="-120"/>
              </a:rPr>
              <a:t>FOCUS</a:t>
            </a:r>
            <a:endParaRPr lang="en-US" sz="1100" dirty="0"/>
          </a:p>
        </p:txBody>
      </p:sp>
      <p:sp>
        <p:nvSpPr>
          <p:cNvPr id="11" name="Shape 8"/>
          <p:cNvSpPr/>
          <p:nvPr/>
        </p:nvSpPr>
        <p:spPr>
          <a:xfrm>
            <a:off x="2286000" y="1691640"/>
            <a:ext cx="6629400" cy="438912"/>
          </a:xfrm>
          <a:prstGeom prst="rect">
            <a:avLst/>
          </a:prstGeom>
          <a:solidFill>
            <a:srgbClr val="F4F4F6"/>
          </a:solidFill>
          <a:ln/>
        </p:spPr>
        <p:txBody>
          <a:bodyPr/>
          <a:lstStyle/>
          <a:p>
            <a:endParaRPr lang="en-US"/>
          </a:p>
        </p:txBody>
      </p:sp>
      <p:sp>
        <p:nvSpPr>
          <p:cNvPr id="12" name="Text 9"/>
          <p:cNvSpPr/>
          <p:nvPr/>
        </p:nvSpPr>
        <p:spPr>
          <a:xfrm>
            <a:off x="2423160" y="1691640"/>
            <a:ext cx="6400800" cy="438912"/>
          </a:xfrm>
          <a:prstGeom prst="rect">
            <a:avLst/>
          </a:prstGeom>
          <a:noFill/>
          <a:ln/>
        </p:spPr>
        <p:txBody>
          <a:bodyPr wrap="square" lIns="0" tIns="0" rIns="0" bIns="0" rtlCol="0" anchor="ctr"/>
          <a:lstStyle/>
          <a:p>
            <a:pPr marL="0" indent="0" algn="l">
              <a:buNone/>
            </a:pPr>
            <a:r>
              <a:rPr lang="en-US" sz="1200" dirty="0">
                <a:solidFill>
                  <a:srgbClr val="3E3E42"/>
                </a:solidFill>
                <a:latin typeface="Calibri" pitchFamily="34" charset="0"/>
                <a:ea typeface="Calibri" pitchFamily="34" charset="-122"/>
                <a:cs typeface="Calibri" pitchFamily="34" charset="-120"/>
              </a:rPr>
              <a:t>What is the goal? What activities lead to results?</a:t>
            </a:r>
            <a:endParaRPr lang="en-US" sz="1200" dirty="0"/>
          </a:p>
        </p:txBody>
      </p:sp>
      <p:sp>
        <p:nvSpPr>
          <p:cNvPr id="13" name="Shape 10"/>
          <p:cNvSpPr/>
          <p:nvPr/>
        </p:nvSpPr>
        <p:spPr>
          <a:xfrm>
            <a:off x="365760" y="2203704"/>
            <a:ext cx="548640" cy="438912"/>
          </a:xfrm>
          <a:prstGeom prst="rect">
            <a:avLst/>
          </a:prstGeom>
          <a:solidFill>
            <a:srgbClr val="1A2744"/>
          </a:solidFill>
          <a:ln/>
        </p:spPr>
        <p:txBody>
          <a:bodyPr/>
          <a:lstStyle/>
          <a:p>
            <a:endParaRPr lang="en-US"/>
          </a:p>
        </p:txBody>
      </p:sp>
      <p:sp>
        <p:nvSpPr>
          <p:cNvPr id="14" name="Text 11"/>
          <p:cNvSpPr/>
          <p:nvPr/>
        </p:nvSpPr>
        <p:spPr>
          <a:xfrm>
            <a:off x="365760" y="2203704"/>
            <a:ext cx="548640" cy="438912"/>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R</a:t>
            </a:r>
            <a:endParaRPr lang="en-US" sz="2600" dirty="0"/>
          </a:p>
        </p:txBody>
      </p:sp>
      <p:sp>
        <p:nvSpPr>
          <p:cNvPr id="15" name="Shape 12"/>
          <p:cNvSpPr/>
          <p:nvPr/>
        </p:nvSpPr>
        <p:spPr>
          <a:xfrm>
            <a:off x="914400" y="2203704"/>
            <a:ext cx="1371600" cy="438912"/>
          </a:xfrm>
          <a:prstGeom prst="rect">
            <a:avLst/>
          </a:prstGeom>
          <a:solidFill>
            <a:srgbClr val="F9F4E8"/>
          </a:solidFill>
          <a:ln/>
        </p:spPr>
        <p:txBody>
          <a:bodyPr/>
          <a:lstStyle/>
          <a:p>
            <a:endParaRPr lang="en-US"/>
          </a:p>
        </p:txBody>
      </p:sp>
      <p:sp>
        <p:nvSpPr>
          <p:cNvPr id="16" name="Text 13"/>
          <p:cNvSpPr/>
          <p:nvPr/>
        </p:nvSpPr>
        <p:spPr>
          <a:xfrm>
            <a:off x="1051560" y="2203704"/>
            <a:ext cx="1234440" cy="438912"/>
          </a:xfrm>
          <a:prstGeom prst="rect">
            <a:avLst/>
          </a:prstGeom>
          <a:noFill/>
          <a:ln/>
        </p:spPr>
        <p:txBody>
          <a:bodyPr wrap="square" lIns="0" tIns="0" rIns="0" bIns="0" rtlCol="0" anchor="ctr"/>
          <a:lstStyle/>
          <a:p>
            <a:pPr marL="0" indent="0" algn="l">
              <a:buNone/>
            </a:pPr>
            <a:r>
              <a:rPr lang="en-US" sz="1100" b="1" kern="0" spc="400" dirty="0">
                <a:solidFill>
                  <a:srgbClr val="1A2744"/>
                </a:solidFill>
                <a:latin typeface="Calibri" pitchFamily="34" charset="0"/>
                <a:ea typeface="Calibri" pitchFamily="34" charset="-122"/>
                <a:cs typeface="Calibri" pitchFamily="34" charset="-120"/>
              </a:rPr>
              <a:t>REALITY</a:t>
            </a:r>
            <a:endParaRPr lang="en-US" sz="1100" dirty="0"/>
          </a:p>
        </p:txBody>
      </p:sp>
      <p:sp>
        <p:nvSpPr>
          <p:cNvPr id="17" name="Shape 14"/>
          <p:cNvSpPr/>
          <p:nvPr/>
        </p:nvSpPr>
        <p:spPr>
          <a:xfrm>
            <a:off x="2286000" y="2203704"/>
            <a:ext cx="6629400" cy="438912"/>
          </a:xfrm>
          <a:prstGeom prst="rect">
            <a:avLst/>
          </a:prstGeom>
          <a:solidFill>
            <a:srgbClr val="F4F4F6"/>
          </a:solidFill>
          <a:ln/>
        </p:spPr>
        <p:txBody>
          <a:bodyPr/>
          <a:lstStyle/>
          <a:p>
            <a:endParaRPr lang="en-US"/>
          </a:p>
        </p:txBody>
      </p:sp>
      <p:sp>
        <p:nvSpPr>
          <p:cNvPr id="18" name="Text 15"/>
          <p:cNvSpPr/>
          <p:nvPr/>
        </p:nvSpPr>
        <p:spPr>
          <a:xfrm>
            <a:off x="2423160" y="2203704"/>
            <a:ext cx="6400800" cy="438912"/>
          </a:xfrm>
          <a:prstGeom prst="rect">
            <a:avLst/>
          </a:prstGeom>
          <a:noFill/>
          <a:ln/>
        </p:spPr>
        <p:txBody>
          <a:bodyPr wrap="square" lIns="0" tIns="0" rIns="0" bIns="0" rtlCol="0" anchor="ctr"/>
          <a:lstStyle/>
          <a:p>
            <a:pPr marL="0" indent="0" algn="l">
              <a:buNone/>
            </a:pPr>
            <a:r>
              <a:rPr lang="en-US" sz="1200" dirty="0">
                <a:solidFill>
                  <a:srgbClr val="3E3E42"/>
                </a:solidFill>
                <a:latin typeface="Calibri" pitchFamily="34" charset="0"/>
                <a:ea typeface="Calibri" pitchFamily="34" charset="-122"/>
                <a:cs typeface="Calibri" pitchFamily="34" charset="-120"/>
              </a:rPr>
              <a:t>What's actually happening? Any challenges or obstacles? Any training gaps?</a:t>
            </a:r>
            <a:endParaRPr lang="en-US" sz="1200" dirty="0"/>
          </a:p>
        </p:txBody>
      </p:sp>
      <p:sp>
        <p:nvSpPr>
          <p:cNvPr id="19" name="Shape 16"/>
          <p:cNvSpPr/>
          <p:nvPr/>
        </p:nvSpPr>
        <p:spPr>
          <a:xfrm>
            <a:off x="365760" y="2715768"/>
            <a:ext cx="548640" cy="438912"/>
          </a:xfrm>
          <a:prstGeom prst="rect">
            <a:avLst/>
          </a:prstGeom>
          <a:solidFill>
            <a:srgbClr val="1A2744"/>
          </a:solidFill>
          <a:ln/>
        </p:spPr>
        <p:txBody>
          <a:bodyPr/>
          <a:lstStyle/>
          <a:p>
            <a:endParaRPr lang="en-US"/>
          </a:p>
        </p:txBody>
      </p:sp>
      <p:sp>
        <p:nvSpPr>
          <p:cNvPr id="20" name="Text 17"/>
          <p:cNvSpPr/>
          <p:nvPr/>
        </p:nvSpPr>
        <p:spPr>
          <a:xfrm>
            <a:off x="365760" y="2715768"/>
            <a:ext cx="548640" cy="438912"/>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O</a:t>
            </a:r>
            <a:endParaRPr lang="en-US" sz="2600" dirty="0"/>
          </a:p>
        </p:txBody>
      </p:sp>
      <p:sp>
        <p:nvSpPr>
          <p:cNvPr id="21" name="Shape 18"/>
          <p:cNvSpPr/>
          <p:nvPr/>
        </p:nvSpPr>
        <p:spPr>
          <a:xfrm>
            <a:off x="914400" y="2715768"/>
            <a:ext cx="1371600" cy="438912"/>
          </a:xfrm>
          <a:prstGeom prst="rect">
            <a:avLst/>
          </a:prstGeom>
          <a:solidFill>
            <a:srgbClr val="F9F4E8"/>
          </a:solidFill>
          <a:ln/>
        </p:spPr>
        <p:txBody>
          <a:bodyPr/>
          <a:lstStyle/>
          <a:p>
            <a:endParaRPr lang="en-US"/>
          </a:p>
        </p:txBody>
      </p:sp>
      <p:sp>
        <p:nvSpPr>
          <p:cNvPr id="22" name="Text 19"/>
          <p:cNvSpPr/>
          <p:nvPr/>
        </p:nvSpPr>
        <p:spPr>
          <a:xfrm>
            <a:off x="1051560" y="2715768"/>
            <a:ext cx="1234440" cy="438912"/>
          </a:xfrm>
          <a:prstGeom prst="rect">
            <a:avLst/>
          </a:prstGeom>
          <a:noFill/>
          <a:ln/>
        </p:spPr>
        <p:txBody>
          <a:bodyPr wrap="square" lIns="0" tIns="0" rIns="0" bIns="0" rtlCol="0" anchor="ctr"/>
          <a:lstStyle/>
          <a:p>
            <a:pPr marL="0" indent="0" algn="l">
              <a:buNone/>
            </a:pPr>
            <a:r>
              <a:rPr lang="en-US" sz="1100" b="1" kern="0" spc="400" dirty="0">
                <a:solidFill>
                  <a:srgbClr val="1A2744"/>
                </a:solidFill>
                <a:latin typeface="Calibri" pitchFamily="34" charset="0"/>
                <a:ea typeface="Calibri" pitchFamily="34" charset="-122"/>
                <a:cs typeface="Calibri" pitchFamily="34" charset="-120"/>
              </a:rPr>
              <a:t>OWNERSHIP</a:t>
            </a:r>
            <a:endParaRPr lang="en-US" sz="1100" dirty="0"/>
          </a:p>
        </p:txBody>
      </p:sp>
      <p:sp>
        <p:nvSpPr>
          <p:cNvPr id="23" name="Shape 20"/>
          <p:cNvSpPr/>
          <p:nvPr/>
        </p:nvSpPr>
        <p:spPr>
          <a:xfrm>
            <a:off x="2286000" y="2715768"/>
            <a:ext cx="6629400" cy="438912"/>
          </a:xfrm>
          <a:prstGeom prst="rect">
            <a:avLst/>
          </a:prstGeom>
          <a:solidFill>
            <a:srgbClr val="F4F4F6"/>
          </a:solidFill>
          <a:ln/>
        </p:spPr>
        <p:txBody>
          <a:bodyPr/>
          <a:lstStyle/>
          <a:p>
            <a:endParaRPr lang="en-US"/>
          </a:p>
        </p:txBody>
      </p:sp>
      <p:sp>
        <p:nvSpPr>
          <p:cNvPr id="24" name="Text 21"/>
          <p:cNvSpPr/>
          <p:nvPr/>
        </p:nvSpPr>
        <p:spPr>
          <a:xfrm>
            <a:off x="2423160" y="2715768"/>
            <a:ext cx="6400800" cy="438912"/>
          </a:xfrm>
          <a:prstGeom prst="rect">
            <a:avLst/>
          </a:prstGeom>
          <a:noFill/>
          <a:ln/>
        </p:spPr>
        <p:txBody>
          <a:bodyPr wrap="square" lIns="0" tIns="0" rIns="0" bIns="0" rtlCol="0" anchor="ctr"/>
          <a:lstStyle/>
          <a:p>
            <a:pPr marL="0" indent="0" algn="l">
              <a:buNone/>
            </a:pPr>
            <a:r>
              <a:rPr lang="en-US" sz="1200" dirty="0">
                <a:solidFill>
                  <a:srgbClr val="3E3E42"/>
                </a:solidFill>
                <a:latin typeface="Calibri" pitchFamily="34" charset="0"/>
                <a:ea typeface="Calibri" pitchFamily="34" charset="-122"/>
                <a:cs typeface="Calibri" pitchFamily="34" charset="-120"/>
              </a:rPr>
              <a:t>Are we aligned on expectations? Confirm the employee's view.</a:t>
            </a:r>
            <a:endParaRPr lang="en-US" sz="1200" dirty="0"/>
          </a:p>
        </p:txBody>
      </p:sp>
      <p:sp>
        <p:nvSpPr>
          <p:cNvPr id="25" name="Shape 22"/>
          <p:cNvSpPr/>
          <p:nvPr/>
        </p:nvSpPr>
        <p:spPr>
          <a:xfrm>
            <a:off x="365760" y="3227832"/>
            <a:ext cx="548640" cy="438912"/>
          </a:xfrm>
          <a:prstGeom prst="rect">
            <a:avLst/>
          </a:prstGeom>
          <a:solidFill>
            <a:srgbClr val="1A2744"/>
          </a:solidFill>
          <a:ln/>
        </p:spPr>
        <p:txBody>
          <a:bodyPr/>
          <a:lstStyle/>
          <a:p>
            <a:endParaRPr lang="en-US"/>
          </a:p>
        </p:txBody>
      </p:sp>
      <p:sp>
        <p:nvSpPr>
          <p:cNvPr id="26" name="Text 23"/>
          <p:cNvSpPr/>
          <p:nvPr/>
        </p:nvSpPr>
        <p:spPr>
          <a:xfrm>
            <a:off x="365760" y="3227832"/>
            <a:ext cx="548640" cy="438912"/>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N</a:t>
            </a:r>
            <a:endParaRPr lang="en-US" sz="2600" dirty="0"/>
          </a:p>
        </p:txBody>
      </p:sp>
      <p:sp>
        <p:nvSpPr>
          <p:cNvPr id="27" name="Shape 24"/>
          <p:cNvSpPr/>
          <p:nvPr/>
        </p:nvSpPr>
        <p:spPr>
          <a:xfrm>
            <a:off x="914400" y="3227832"/>
            <a:ext cx="1371600" cy="438912"/>
          </a:xfrm>
          <a:prstGeom prst="rect">
            <a:avLst/>
          </a:prstGeom>
          <a:solidFill>
            <a:srgbClr val="F9F4E8"/>
          </a:solidFill>
          <a:ln/>
        </p:spPr>
        <p:txBody>
          <a:bodyPr/>
          <a:lstStyle/>
          <a:p>
            <a:endParaRPr lang="en-US"/>
          </a:p>
        </p:txBody>
      </p:sp>
      <p:sp>
        <p:nvSpPr>
          <p:cNvPr id="28" name="Text 25"/>
          <p:cNvSpPr/>
          <p:nvPr/>
        </p:nvSpPr>
        <p:spPr>
          <a:xfrm>
            <a:off x="1051560" y="3227832"/>
            <a:ext cx="1234440" cy="438912"/>
          </a:xfrm>
          <a:prstGeom prst="rect">
            <a:avLst/>
          </a:prstGeom>
          <a:noFill/>
          <a:ln/>
        </p:spPr>
        <p:txBody>
          <a:bodyPr wrap="square" lIns="0" tIns="0" rIns="0" bIns="0" rtlCol="0" anchor="ctr"/>
          <a:lstStyle/>
          <a:p>
            <a:pPr marL="0" indent="0" algn="l">
              <a:buNone/>
            </a:pPr>
            <a:r>
              <a:rPr lang="en-US" sz="1100" b="1" kern="0" spc="400" dirty="0">
                <a:solidFill>
                  <a:srgbClr val="1A2744"/>
                </a:solidFill>
                <a:latin typeface="Calibri" pitchFamily="34" charset="0"/>
                <a:ea typeface="Calibri" pitchFamily="34" charset="-122"/>
                <a:cs typeface="Calibri" pitchFamily="34" charset="-120"/>
              </a:rPr>
              <a:t>NEXT STEP</a:t>
            </a:r>
            <a:endParaRPr lang="en-US" sz="1100" dirty="0"/>
          </a:p>
        </p:txBody>
      </p:sp>
      <p:sp>
        <p:nvSpPr>
          <p:cNvPr id="29" name="Shape 26"/>
          <p:cNvSpPr/>
          <p:nvPr/>
        </p:nvSpPr>
        <p:spPr>
          <a:xfrm>
            <a:off x="2286000" y="3227832"/>
            <a:ext cx="6629400" cy="438912"/>
          </a:xfrm>
          <a:prstGeom prst="rect">
            <a:avLst/>
          </a:prstGeom>
          <a:solidFill>
            <a:srgbClr val="F4F4F6"/>
          </a:solidFill>
          <a:ln/>
        </p:spPr>
        <p:txBody>
          <a:bodyPr/>
          <a:lstStyle/>
          <a:p>
            <a:endParaRPr lang="en-US"/>
          </a:p>
        </p:txBody>
      </p:sp>
      <p:sp>
        <p:nvSpPr>
          <p:cNvPr id="30" name="Text 27"/>
          <p:cNvSpPr/>
          <p:nvPr/>
        </p:nvSpPr>
        <p:spPr>
          <a:xfrm>
            <a:off x="2423160" y="3227832"/>
            <a:ext cx="6400800" cy="438912"/>
          </a:xfrm>
          <a:prstGeom prst="rect">
            <a:avLst/>
          </a:prstGeom>
          <a:noFill/>
          <a:ln/>
        </p:spPr>
        <p:txBody>
          <a:bodyPr wrap="square" lIns="0" tIns="0" rIns="0" bIns="0" rtlCol="0" anchor="ctr"/>
          <a:lstStyle/>
          <a:p>
            <a:pPr marL="0" indent="0" algn="l">
              <a:buNone/>
            </a:pPr>
            <a:r>
              <a:rPr lang="en-US" sz="1200" dirty="0">
                <a:solidFill>
                  <a:srgbClr val="3E3E42"/>
                </a:solidFill>
                <a:latin typeface="Calibri" pitchFamily="34" charset="0"/>
                <a:ea typeface="Calibri" pitchFamily="34" charset="-122"/>
                <a:cs typeface="Calibri" pitchFamily="34" charset="-120"/>
              </a:rPr>
              <a:t>What will you do? What do you recommend? Are we in agreement?</a:t>
            </a:r>
            <a:endParaRPr lang="en-US" sz="1200" dirty="0"/>
          </a:p>
        </p:txBody>
      </p:sp>
      <p:sp>
        <p:nvSpPr>
          <p:cNvPr id="31" name="Shape 28"/>
          <p:cNvSpPr/>
          <p:nvPr/>
        </p:nvSpPr>
        <p:spPr>
          <a:xfrm>
            <a:off x="365760" y="3739896"/>
            <a:ext cx="548640" cy="438912"/>
          </a:xfrm>
          <a:prstGeom prst="rect">
            <a:avLst/>
          </a:prstGeom>
          <a:solidFill>
            <a:srgbClr val="1A2744"/>
          </a:solidFill>
          <a:ln/>
        </p:spPr>
        <p:txBody>
          <a:bodyPr/>
          <a:lstStyle/>
          <a:p>
            <a:endParaRPr lang="en-US"/>
          </a:p>
        </p:txBody>
      </p:sp>
      <p:sp>
        <p:nvSpPr>
          <p:cNvPr id="32" name="Text 29"/>
          <p:cNvSpPr/>
          <p:nvPr/>
        </p:nvSpPr>
        <p:spPr>
          <a:xfrm>
            <a:off x="365760" y="3739896"/>
            <a:ext cx="548640" cy="438912"/>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T</a:t>
            </a:r>
            <a:endParaRPr lang="en-US" sz="2600" dirty="0"/>
          </a:p>
        </p:txBody>
      </p:sp>
      <p:sp>
        <p:nvSpPr>
          <p:cNvPr id="33" name="Shape 30"/>
          <p:cNvSpPr/>
          <p:nvPr/>
        </p:nvSpPr>
        <p:spPr>
          <a:xfrm>
            <a:off x="914400" y="3739896"/>
            <a:ext cx="1371600" cy="438912"/>
          </a:xfrm>
          <a:prstGeom prst="rect">
            <a:avLst/>
          </a:prstGeom>
          <a:solidFill>
            <a:srgbClr val="F9F4E8"/>
          </a:solidFill>
          <a:ln/>
        </p:spPr>
        <p:txBody>
          <a:bodyPr/>
          <a:lstStyle/>
          <a:p>
            <a:endParaRPr lang="en-US"/>
          </a:p>
        </p:txBody>
      </p:sp>
      <p:sp>
        <p:nvSpPr>
          <p:cNvPr id="34" name="Text 31"/>
          <p:cNvSpPr/>
          <p:nvPr/>
        </p:nvSpPr>
        <p:spPr>
          <a:xfrm>
            <a:off x="1051560" y="3739896"/>
            <a:ext cx="1234440" cy="438912"/>
          </a:xfrm>
          <a:prstGeom prst="rect">
            <a:avLst/>
          </a:prstGeom>
          <a:noFill/>
          <a:ln/>
        </p:spPr>
        <p:txBody>
          <a:bodyPr wrap="square" lIns="0" tIns="0" rIns="0" bIns="0" rtlCol="0" anchor="ctr"/>
          <a:lstStyle/>
          <a:p>
            <a:pPr marL="0" indent="0" algn="l">
              <a:buNone/>
            </a:pPr>
            <a:r>
              <a:rPr lang="en-US" sz="1100" b="1" kern="0" spc="400" dirty="0">
                <a:solidFill>
                  <a:srgbClr val="1A2744"/>
                </a:solidFill>
                <a:latin typeface="Calibri" pitchFamily="34" charset="0"/>
                <a:ea typeface="Calibri" pitchFamily="34" charset="-122"/>
                <a:cs typeface="Calibri" pitchFamily="34" charset="-120"/>
              </a:rPr>
              <a:t>TIME</a:t>
            </a:r>
            <a:endParaRPr lang="en-US" sz="1100" dirty="0"/>
          </a:p>
        </p:txBody>
      </p:sp>
      <p:sp>
        <p:nvSpPr>
          <p:cNvPr id="35" name="Shape 32"/>
          <p:cNvSpPr/>
          <p:nvPr/>
        </p:nvSpPr>
        <p:spPr>
          <a:xfrm>
            <a:off x="2286000" y="3739896"/>
            <a:ext cx="6629400" cy="438912"/>
          </a:xfrm>
          <a:prstGeom prst="rect">
            <a:avLst/>
          </a:prstGeom>
          <a:solidFill>
            <a:srgbClr val="F4F4F6"/>
          </a:solidFill>
          <a:ln/>
        </p:spPr>
        <p:txBody>
          <a:bodyPr/>
          <a:lstStyle/>
          <a:p>
            <a:endParaRPr lang="en-US"/>
          </a:p>
        </p:txBody>
      </p:sp>
      <p:sp>
        <p:nvSpPr>
          <p:cNvPr id="36" name="Text 33"/>
          <p:cNvSpPr/>
          <p:nvPr/>
        </p:nvSpPr>
        <p:spPr>
          <a:xfrm>
            <a:off x="2423160" y="3739896"/>
            <a:ext cx="6400800" cy="438912"/>
          </a:xfrm>
          <a:prstGeom prst="rect">
            <a:avLst/>
          </a:prstGeom>
          <a:noFill/>
          <a:ln/>
        </p:spPr>
        <p:txBody>
          <a:bodyPr wrap="square" lIns="0" tIns="0" rIns="0" bIns="0" rtlCol="0" anchor="ctr"/>
          <a:lstStyle/>
          <a:p>
            <a:pPr marL="0" indent="0" algn="l">
              <a:buNone/>
            </a:pPr>
            <a:r>
              <a:rPr lang="en-US" sz="1200" dirty="0">
                <a:solidFill>
                  <a:srgbClr val="3E3E42"/>
                </a:solidFill>
                <a:latin typeface="Calibri" pitchFamily="34" charset="0"/>
                <a:ea typeface="Calibri" pitchFamily="34" charset="-122"/>
                <a:cs typeface="Calibri" pitchFamily="34" charset="-120"/>
              </a:rPr>
              <a:t>When does it happen? Biweekly for strong performers; weekly minimum for new or low performers.</a:t>
            </a:r>
            <a:endParaRPr lang="en-US" sz="1200" dirty="0"/>
          </a:p>
        </p:txBody>
      </p:sp>
      <p:sp>
        <p:nvSpPr>
          <p:cNvPr id="37" name="Shape 34"/>
          <p:cNvSpPr/>
          <p:nvPr/>
        </p:nvSpPr>
        <p:spPr>
          <a:xfrm>
            <a:off x="365760" y="4251960"/>
            <a:ext cx="8549640" cy="365760"/>
          </a:xfrm>
          <a:prstGeom prst="rect">
            <a:avLst/>
          </a:prstGeom>
          <a:solidFill>
            <a:srgbClr val="1A2744"/>
          </a:solidFill>
          <a:ln/>
        </p:spPr>
        <p:txBody>
          <a:bodyPr/>
          <a:lstStyle/>
          <a:p>
            <a:endParaRPr lang="en-US"/>
          </a:p>
        </p:txBody>
      </p:sp>
      <p:sp>
        <p:nvSpPr>
          <p:cNvPr id="38" name="Text 35"/>
          <p:cNvSpPr/>
          <p:nvPr/>
        </p:nvSpPr>
        <p:spPr>
          <a:xfrm>
            <a:off x="365760" y="4251960"/>
            <a:ext cx="8549640" cy="365760"/>
          </a:xfrm>
          <a:prstGeom prst="rect">
            <a:avLst/>
          </a:prstGeom>
          <a:noFill/>
          <a:ln/>
        </p:spPr>
        <p:txBody>
          <a:bodyPr wrap="square" lIns="0" tIns="0" rIns="0" bIns="0" rtlCol="0" anchor="ctr"/>
          <a:lstStyle/>
          <a:p>
            <a:pPr marL="0" indent="0" algn="ctr">
              <a:buNone/>
            </a:pPr>
            <a:r>
              <a:rPr lang="en-US" sz="1100" b="1" kern="0" spc="300" dirty="0">
                <a:solidFill>
                  <a:srgbClr val="B9913A"/>
                </a:solidFill>
                <a:latin typeface="Calibri" pitchFamily="34" charset="0"/>
                <a:ea typeface="Calibri" pitchFamily="34" charset="-122"/>
                <a:cs typeface="Calibri" pitchFamily="34" charset="-120"/>
              </a:rPr>
              <a:t>AFTER FRONT:  </a:t>
            </a:r>
            <a:r>
              <a:rPr lang="en-US" sz="1100" i="1" dirty="0">
                <a:solidFill>
                  <a:srgbClr val="FFFFFF"/>
                </a:solidFill>
                <a:latin typeface="Calibri" pitchFamily="34" charset="0"/>
                <a:ea typeface="Calibri" pitchFamily="34" charset="-122"/>
                <a:cs typeface="Calibri" pitchFamily="34" charset="-120"/>
              </a:rPr>
              <a:t>Confirm commitments for the period until the next conversation.</a:t>
            </a:r>
            <a:endParaRPr lang="en-US" sz="1100" dirty="0"/>
          </a:p>
        </p:txBody>
      </p:sp>
      <p:sp>
        <p:nvSpPr>
          <p:cNvPr id="39" name="Rectangle 38"/>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40" name="Rectangle 39"/>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41" name="Rectangle 40"/>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42" name="Rectangle 41"/>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43" name="Picture 42" descr="image.png"/>
          <p:cNvPicPr>
            <a:picLocks noChangeAspect="1"/>
          </p:cNvPicPr>
          <p:nvPr/>
        </p:nvPicPr>
        <p:blipFill>
          <a:blip r:embed="rId3"/>
          <a:stretch>
            <a:fillRect/>
          </a:stretch>
        </p:blipFill>
        <p:spPr>
          <a:xfrm>
            <a:off x="6720840" y="91440"/>
            <a:ext cx="2286000" cy="320040"/>
          </a:xfrm>
          <a:prstGeom prst="rect">
            <a:avLst/>
          </a:prstGeom>
        </p:spPr>
      </p:pic>
      <p:sp>
        <p:nvSpPr>
          <p:cNvPr id="44" name="TextBox 43"/>
          <p:cNvSpPr txBox="1"/>
          <p:nvPr/>
        </p:nvSpPr>
        <p:spPr>
          <a:xfrm>
            <a:off x="274320" y="0"/>
            <a:ext cx="6217920" cy="502920"/>
          </a:xfrm>
          <a:prstGeom prst="rect">
            <a:avLst/>
          </a:prstGeom>
          <a:noFill/>
          <a:ln>
            <a:noFill/>
          </a:ln>
        </p:spPr>
        <p:txBody>
          <a:bodyPr wrap="square" lIns="0" tIns="0" rIns="0" bIns="0" anchor="ctr">
            <a:spAutoFit/>
          </a:bodyPr>
          <a:lstStyle/>
          <a:p>
            <a:pPr algn="l"/>
            <a:r>
              <a:rPr sz="2400" b="0" i="0">
                <a:solidFill>
                  <a:srgbClr val="FFFFFF"/>
                </a:solidFill>
                <a:latin typeface="Calibri Light"/>
              </a:rPr>
              <a:t>The coaching conversation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868680"/>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Complete and submit to leader prior to scheduled meeting.</a:t>
            </a:r>
            <a:endParaRPr lang="en-US" sz="1300" dirty="0"/>
          </a:p>
        </p:txBody>
      </p:sp>
      <p:sp>
        <p:nvSpPr>
          <p:cNvPr id="5" name="Shape 2"/>
          <p:cNvSpPr/>
          <p:nvPr/>
        </p:nvSpPr>
        <p:spPr>
          <a:xfrm>
            <a:off x="365760" y="1188720"/>
            <a:ext cx="8549640" cy="274320"/>
          </a:xfrm>
          <a:prstGeom prst="rect">
            <a:avLst/>
          </a:prstGeom>
          <a:solidFill>
            <a:srgbClr val="F9F4E8"/>
          </a:solidFill>
          <a:ln/>
        </p:spPr>
        <p:txBody>
          <a:bodyPr/>
          <a:lstStyle/>
          <a:p>
            <a:endParaRPr lang="en-US"/>
          </a:p>
        </p:txBody>
      </p:sp>
      <p:sp>
        <p:nvSpPr>
          <p:cNvPr id="6" name="Text 3"/>
          <p:cNvSpPr/>
          <p:nvPr/>
        </p:nvSpPr>
        <p:spPr>
          <a:xfrm>
            <a:off x="502920" y="1188720"/>
            <a:ext cx="914400" cy="274320"/>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PERSON:</a:t>
            </a:r>
            <a:endParaRPr lang="en-US" sz="1000" dirty="0"/>
          </a:p>
        </p:txBody>
      </p:sp>
      <p:sp>
        <p:nvSpPr>
          <p:cNvPr id="7" name="Shape 4"/>
          <p:cNvSpPr/>
          <p:nvPr/>
        </p:nvSpPr>
        <p:spPr>
          <a:xfrm>
            <a:off x="1371600" y="1389888"/>
            <a:ext cx="4023360" cy="0"/>
          </a:xfrm>
          <a:prstGeom prst="line">
            <a:avLst/>
          </a:prstGeom>
          <a:noFill/>
          <a:ln w="6350">
            <a:solidFill>
              <a:srgbClr val="7A7A82"/>
            </a:solidFill>
            <a:prstDash val="dash"/>
          </a:ln>
        </p:spPr>
        <p:txBody>
          <a:bodyPr/>
          <a:lstStyle/>
          <a:p>
            <a:endParaRPr lang="en-US"/>
          </a:p>
        </p:txBody>
      </p:sp>
      <p:sp>
        <p:nvSpPr>
          <p:cNvPr id="8" name="Text 5"/>
          <p:cNvSpPr/>
          <p:nvPr/>
        </p:nvSpPr>
        <p:spPr>
          <a:xfrm>
            <a:off x="5760720" y="1188720"/>
            <a:ext cx="731520" cy="274320"/>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DATE:</a:t>
            </a:r>
            <a:endParaRPr lang="en-US" sz="1000" dirty="0"/>
          </a:p>
        </p:txBody>
      </p:sp>
      <p:sp>
        <p:nvSpPr>
          <p:cNvPr id="9" name="Shape 6"/>
          <p:cNvSpPr/>
          <p:nvPr/>
        </p:nvSpPr>
        <p:spPr>
          <a:xfrm>
            <a:off x="6400800" y="1389888"/>
            <a:ext cx="2331720" cy="0"/>
          </a:xfrm>
          <a:prstGeom prst="line">
            <a:avLst/>
          </a:prstGeom>
          <a:noFill/>
          <a:ln w="6350">
            <a:solidFill>
              <a:srgbClr val="7A7A82"/>
            </a:solidFill>
            <a:prstDash val="dash"/>
          </a:ln>
        </p:spPr>
        <p:txBody>
          <a:bodyPr/>
          <a:lstStyle/>
          <a:p>
            <a:endParaRPr lang="en-US"/>
          </a:p>
        </p:txBody>
      </p:sp>
      <p:sp>
        <p:nvSpPr>
          <p:cNvPr id="10" name="Shape 7"/>
          <p:cNvSpPr/>
          <p:nvPr/>
        </p:nvSpPr>
        <p:spPr>
          <a:xfrm>
            <a:off x="365760" y="1536192"/>
            <a:ext cx="8549640" cy="201168"/>
          </a:xfrm>
          <a:prstGeom prst="rect">
            <a:avLst/>
          </a:prstGeom>
          <a:solidFill>
            <a:srgbClr val="1A2744"/>
          </a:solidFill>
          <a:ln/>
        </p:spPr>
        <p:txBody>
          <a:bodyPr/>
          <a:lstStyle/>
          <a:p>
            <a:endParaRPr lang="en-US"/>
          </a:p>
        </p:txBody>
      </p:sp>
      <p:sp>
        <p:nvSpPr>
          <p:cNvPr id="11" name="Text 8"/>
          <p:cNvSpPr/>
          <p:nvPr/>
        </p:nvSpPr>
        <p:spPr>
          <a:xfrm>
            <a:off x="502920" y="1536192"/>
            <a:ext cx="8229600" cy="201168"/>
          </a:xfrm>
          <a:prstGeom prst="rect">
            <a:avLst/>
          </a:prstGeom>
          <a:noFill/>
          <a:ln/>
        </p:spPr>
        <p:txBody>
          <a:bodyPr wrap="square" lIns="0" tIns="0" rIns="0" bIns="0" rtlCol="0" anchor="ctr"/>
          <a:lstStyle/>
          <a:p>
            <a:pPr marL="0" indent="0" algn="l">
              <a:buNone/>
            </a:pPr>
            <a:r>
              <a:rPr lang="en-US" sz="1000" b="1" kern="0" spc="300" dirty="0">
                <a:solidFill>
                  <a:srgbClr val="B9913A"/>
                </a:solidFill>
                <a:latin typeface="Calibri" pitchFamily="34" charset="0"/>
                <a:ea typeface="Calibri" pitchFamily="34" charset="-122"/>
                <a:cs typeface="Calibri" pitchFamily="34" charset="-120"/>
              </a:rPr>
              <a:t>COMMITMENT UPDATE:  </a:t>
            </a:r>
            <a:r>
              <a:rPr lang="en-US" sz="1000" i="1" dirty="0">
                <a:solidFill>
                  <a:srgbClr val="FFFFFF"/>
                </a:solidFill>
                <a:latin typeface="Calibri" pitchFamily="34" charset="0"/>
                <a:ea typeface="Calibri" pitchFamily="34" charset="-122"/>
                <a:cs typeface="Calibri" pitchFamily="34" charset="-120"/>
              </a:rPr>
              <a:t>How did you do on commitments from our last conversation?</a:t>
            </a:r>
            <a:endParaRPr lang="en-US" sz="1000" dirty="0"/>
          </a:p>
        </p:txBody>
      </p:sp>
      <p:sp>
        <p:nvSpPr>
          <p:cNvPr id="12" name="Shape 9"/>
          <p:cNvSpPr/>
          <p:nvPr/>
        </p:nvSpPr>
        <p:spPr>
          <a:xfrm>
            <a:off x="365760" y="1737360"/>
            <a:ext cx="8549640" cy="237744"/>
          </a:xfrm>
          <a:prstGeom prst="rect">
            <a:avLst/>
          </a:prstGeom>
          <a:solidFill>
            <a:srgbClr val="F4F4F6"/>
          </a:solidFill>
          <a:ln/>
        </p:spPr>
        <p:txBody>
          <a:bodyPr/>
          <a:lstStyle/>
          <a:p>
            <a:endParaRPr lang="en-US"/>
          </a:p>
        </p:txBody>
      </p:sp>
      <p:sp>
        <p:nvSpPr>
          <p:cNvPr id="13" name="Shape 10"/>
          <p:cNvSpPr/>
          <p:nvPr/>
        </p:nvSpPr>
        <p:spPr>
          <a:xfrm>
            <a:off x="5623560" y="2020824"/>
            <a:ext cx="3291840" cy="2194560"/>
          </a:xfrm>
          <a:prstGeom prst="rect">
            <a:avLst/>
          </a:prstGeom>
          <a:solidFill>
            <a:srgbClr val="F4F4F6"/>
          </a:solidFill>
          <a:ln/>
        </p:spPr>
        <p:txBody>
          <a:bodyPr/>
          <a:lstStyle/>
          <a:p>
            <a:endParaRPr lang="en-US"/>
          </a:p>
        </p:txBody>
      </p:sp>
      <p:sp>
        <p:nvSpPr>
          <p:cNvPr id="14" name="Text 11"/>
          <p:cNvSpPr/>
          <p:nvPr/>
        </p:nvSpPr>
        <p:spPr>
          <a:xfrm>
            <a:off x="5760720" y="2093976"/>
            <a:ext cx="3017520" cy="201168"/>
          </a:xfrm>
          <a:prstGeom prst="rect">
            <a:avLst/>
          </a:prstGeom>
          <a:noFill/>
          <a:ln/>
        </p:spPr>
        <p:txBody>
          <a:bodyPr wrap="square" lIns="0" tIns="0" rIns="0" bIns="0" rtlCol="0" anchor="t"/>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NOTES</a:t>
            </a:r>
            <a:endParaRPr lang="en-US" sz="1000" dirty="0"/>
          </a:p>
        </p:txBody>
      </p:sp>
      <p:sp>
        <p:nvSpPr>
          <p:cNvPr id="15" name="Shape 12"/>
          <p:cNvSpPr/>
          <p:nvPr/>
        </p:nvSpPr>
        <p:spPr>
          <a:xfrm>
            <a:off x="365760" y="2020824"/>
            <a:ext cx="457200" cy="402336"/>
          </a:xfrm>
          <a:prstGeom prst="rect">
            <a:avLst/>
          </a:prstGeom>
          <a:solidFill>
            <a:srgbClr val="1A2744"/>
          </a:solidFill>
          <a:ln/>
        </p:spPr>
        <p:txBody>
          <a:bodyPr/>
          <a:lstStyle/>
          <a:p>
            <a:endParaRPr lang="en-US"/>
          </a:p>
        </p:txBody>
      </p:sp>
      <p:sp>
        <p:nvSpPr>
          <p:cNvPr id="16" name="Text 13"/>
          <p:cNvSpPr/>
          <p:nvPr/>
        </p:nvSpPr>
        <p:spPr>
          <a:xfrm>
            <a:off x="365760" y="2020824"/>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F</a:t>
            </a:r>
            <a:endParaRPr lang="en-US" sz="2600" dirty="0"/>
          </a:p>
        </p:txBody>
      </p:sp>
      <p:sp>
        <p:nvSpPr>
          <p:cNvPr id="17" name="Shape 14"/>
          <p:cNvSpPr/>
          <p:nvPr/>
        </p:nvSpPr>
        <p:spPr>
          <a:xfrm>
            <a:off x="868680" y="2020824"/>
            <a:ext cx="1188720" cy="402336"/>
          </a:xfrm>
          <a:prstGeom prst="rect">
            <a:avLst/>
          </a:prstGeom>
          <a:solidFill>
            <a:srgbClr val="F9F4E8"/>
          </a:solidFill>
          <a:ln/>
        </p:spPr>
        <p:txBody>
          <a:bodyPr/>
          <a:lstStyle/>
          <a:p>
            <a:endParaRPr lang="en-US"/>
          </a:p>
        </p:txBody>
      </p:sp>
      <p:sp>
        <p:nvSpPr>
          <p:cNvPr id="18" name="Text 15"/>
          <p:cNvSpPr/>
          <p:nvPr/>
        </p:nvSpPr>
        <p:spPr>
          <a:xfrm>
            <a:off x="960120" y="2020824"/>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FOCUS</a:t>
            </a:r>
            <a:endParaRPr lang="en-US" sz="1000" dirty="0"/>
          </a:p>
        </p:txBody>
      </p:sp>
      <p:sp>
        <p:nvSpPr>
          <p:cNvPr id="19" name="Shape 16"/>
          <p:cNvSpPr/>
          <p:nvPr/>
        </p:nvSpPr>
        <p:spPr>
          <a:xfrm>
            <a:off x="2103120" y="2020824"/>
            <a:ext cx="3291840" cy="402336"/>
          </a:xfrm>
          <a:prstGeom prst="rect">
            <a:avLst/>
          </a:prstGeom>
          <a:solidFill>
            <a:srgbClr val="F4F4F6"/>
          </a:solidFill>
          <a:ln/>
        </p:spPr>
        <p:txBody>
          <a:bodyPr/>
          <a:lstStyle/>
          <a:p>
            <a:endParaRPr lang="en-US"/>
          </a:p>
        </p:txBody>
      </p:sp>
      <p:sp>
        <p:nvSpPr>
          <p:cNvPr id="20" name="Text 17"/>
          <p:cNvSpPr/>
          <p:nvPr/>
        </p:nvSpPr>
        <p:spPr>
          <a:xfrm>
            <a:off x="2194560" y="2020824"/>
            <a:ext cx="3108960" cy="402336"/>
          </a:xfrm>
          <a:prstGeom prst="rect">
            <a:avLst/>
          </a:prstGeom>
          <a:noFill/>
          <a:ln/>
        </p:spPr>
        <p:txBody>
          <a:bodyPr wrap="square" lIns="0" tIns="0" rIns="0" bIns="0" rtlCol="0" anchor="ctr"/>
          <a:lstStyle/>
          <a:p>
            <a:pPr marL="0" indent="0" algn="l">
              <a:buNone/>
            </a:pPr>
            <a:r>
              <a:rPr lang="en-US" sz="900" i="1" dirty="0">
                <a:solidFill>
                  <a:srgbClr val="7A7A82"/>
                </a:solidFill>
                <a:latin typeface="Calibri" pitchFamily="34" charset="0"/>
                <a:ea typeface="Calibri" pitchFamily="34" charset="-122"/>
                <a:cs typeface="Calibri" pitchFamily="34" charset="-120"/>
              </a:rPr>
              <a:t>What is the goal? What activities lead to results?</a:t>
            </a:r>
            <a:endParaRPr lang="en-US" sz="900" dirty="0"/>
          </a:p>
        </p:txBody>
      </p:sp>
      <p:sp>
        <p:nvSpPr>
          <p:cNvPr id="21" name="Shape 18"/>
          <p:cNvSpPr/>
          <p:nvPr/>
        </p:nvSpPr>
        <p:spPr>
          <a:xfrm>
            <a:off x="365760" y="2468880"/>
            <a:ext cx="457200" cy="402336"/>
          </a:xfrm>
          <a:prstGeom prst="rect">
            <a:avLst/>
          </a:prstGeom>
          <a:solidFill>
            <a:srgbClr val="1A2744"/>
          </a:solidFill>
          <a:ln/>
        </p:spPr>
        <p:txBody>
          <a:bodyPr/>
          <a:lstStyle/>
          <a:p>
            <a:endParaRPr lang="en-US"/>
          </a:p>
        </p:txBody>
      </p:sp>
      <p:sp>
        <p:nvSpPr>
          <p:cNvPr id="22" name="Text 19"/>
          <p:cNvSpPr/>
          <p:nvPr/>
        </p:nvSpPr>
        <p:spPr>
          <a:xfrm>
            <a:off x="365760" y="2468880"/>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R</a:t>
            </a:r>
            <a:endParaRPr lang="en-US" sz="2600" dirty="0"/>
          </a:p>
        </p:txBody>
      </p:sp>
      <p:sp>
        <p:nvSpPr>
          <p:cNvPr id="23" name="Shape 20"/>
          <p:cNvSpPr/>
          <p:nvPr/>
        </p:nvSpPr>
        <p:spPr>
          <a:xfrm>
            <a:off x="868680" y="2468880"/>
            <a:ext cx="1188720" cy="402336"/>
          </a:xfrm>
          <a:prstGeom prst="rect">
            <a:avLst/>
          </a:prstGeom>
          <a:solidFill>
            <a:srgbClr val="F9F4E8"/>
          </a:solidFill>
          <a:ln/>
        </p:spPr>
        <p:txBody>
          <a:bodyPr/>
          <a:lstStyle/>
          <a:p>
            <a:endParaRPr lang="en-US"/>
          </a:p>
        </p:txBody>
      </p:sp>
      <p:sp>
        <p:nvSpPr>
          <p:cNvPr id="24" name="Text 21"/>
          <p:cNvSpPr/>
          <p:nvPr/>
        </p:nvSpPr>
        <p:spPr>
          <a:xfrm>
            <a:off x="960120" y="2468880"/>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REALITY</a:t>
            </a:r>
            <a:endParaRPr lang="en-US" sz="1000" dirty="0"/>
          </a:p>
        </p:txBody>
      </p:sp>
      <p:sp>
        <p:nvSpPr>
          <p:cNvPr id="25" name="Shape 22"/>
          <p:cNvSpPr/>
          <p:nvPr/>
        </p:nvSpPr>
        <p:spPr>
          <a:xfrm>
            <a:off x="2103120" y="2468880"/>
            <a:ext cx="3291840" cy="402336"/>
          </a:xfrm>
          <a:prstGeom prst="rect">
            <a:avLst/>
          </a:prstGeom>
          <a:solidFill>
            <a:srgbClr val="F4F4F6"/>
          </a:solidFill>
          <a:ln/>
        </p:spPr>
        <p:txBody>
          <a:bodyPr/>
          <a:lstStyle/>
          <a:p>
            <a:endParaRPr lang="en-US"/>
          </a:p>
        </p:txBody>
      </p:sp>
      <p:sp>
        <p:nvSpPr>
          <p:cNvPr id="26" name="Text 23"/>
          <p:cNvSpPr/>
          <p:nvPr/>
        </p:nvSpPr>
        <p:spPr>
          <a:xfrm>
            <a:off x="2194560" y="2468880"/>
            <a:ext cx="3108960" cy="402336"/>
          </a:xfrm>
          <a:prstGeom prst="rect">
            <a:avLst/>
          </a:prstGeom>
          <a:noFill/>
          <a:ln/>
        </p:spPr>
        <p:txBody>
          <a:bodyPr wrap="square" lIns="0" tIns="0" rIns="0" bIns="0" rtlCol="0" anchor="ctr"/>
          <a:lstStyle/>
          <a:p>
            <a:pPr marL="0" indent="0" algn="l">
              <a:buNone/>
            </a:pPr>
            <a:r>
              <a:rPr lang="en-US" sz="900" i="1" dirty="0">
                <a:solidFill>
                  <a:srgbClr val="7A7A82"/>
                </a:solidFill>
                <a:latin typeface="Calibri" pitchFamily="34" charset="0"/>
                <a:ea typeface="Calibri" pitchFamily="34" charset="-122"/>
                <a:cs typeface="Calibri" pitchFamily="34" charset="-120"/>
              </a:rPr>
              <a:t>What's actually happening? Any challenges or training gaps?</a:t>
            </a:r>
            <a:endParaRPr lang="en-US" sz="900" dirty="0"/>
          </a:p>
        </p:txBody>
      </p:sp>
      <p:sp>
        <p:nvSpPr>
          <p:cNvPr id="27" name="Shape 24"/>
          <p:cNvSpPr/>
          <p:nvPr/>
        </p:nvSpPr>
        <p:spPr>
          <a:xfrm>
            <a:off x="365760" y="2916936"/>
            <a:ext cx="457200" cy="402336"/>
          </a:xfrm>
          <a:prstGeom prst="rect">
            <a:avLst/>
          </a:prstGeom>
          <a:solidFill>
            <a:srgbClr val="1A2744"/>
          </a:solidFill>
          <a:ln/>
        </p:spPr>
        <p:txBody>
          <a:bodyPr/>
          <a:lstStyle/>
          <a:p>
            <a:endParaRPr lang="en-US"/>
          </a:p>
        </p:txBody>
      </p:sp>
      <p:sp>
        <p:nvSpPr>
          <p:cNvPr id="28" name="Text 25"/>
          <p:cNvSpPr/>
          <p:nvPr/>
        </p:nvSpPr>
        <p:spPr>
          <a:xfrm>
            <a:off x="365760" y="2916936"/>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O</a:t>
            </a:r>
            <a:endParaRPr lang="en-US" sz="2600" dirty="0"/>
          </a:p>
        </p:txBody>
      </p:sp>
      <p:sp>
        <p:nvSpPr>
          <p:cNvPr id="29" name="Shape 26"/>
          <p:cNvSpPr/>
          <p:nvPr/>
        </p:nvSpPr>
        <p:spPr>
          <a:xfrm>
            <a:off x="868680" y="2916936"/>
            <a:ext cx="1188720" cy="402336"/>
          </a:xfrm>
          <a:prstGeom prst="rect">
            <a:avLst/>
          </a:prstGeom>
          <a:solidFill>
            <a:srgbClr val="F9F4E8"/>
          </a:solidFill>
          <a:ln/>
        </p:spPr>
        <p:txBody>
          <a:bodyPr/>
          <a:lstStyle/>
          <a:p>
            <a:endParaRPr lang="en-US"/>
          </a:p>
        </p:txBody>
      </p:sp>
      <p:sp>
        <p:nvSpPr>
          <p:cNvPr id="30" name="Text 27"/>
          <p:cNvSpPr/>
          <p:nvPr/>
        </p:nvSpPr>
        <p:spPr>
          <a:xfrm>
            <a:off x="960120" y="2916936"/>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OWNERSHIP</a:t>
            </a:r>
            <a:endParaRPr lang="en-US" sz="1000" dirty="0"/>
          </a:p>
        </p:txBody>
      </p:sp>
      <p:sp>
        <p:nvSpPr>
          <p:cNvPr id="31" name="Shape 28"/>
          <p:cNvSpPr/>
          <p:nvPr/>
        </p:nvSpPr>
        <p:spPr>
          <a:xfrm>
            <a:off x="2103120" y="2916936"/>
            <a:ext cx="3291840" cy="402336"/>
          </a:xfrm>
          <a:prstGeom prst="rect">
            <a:avLst/>
          </a:prstGeom>
          <a:solidFill>
            <a:srgbClr val="F4F4F6"/>
          </a:solidFill>
          <a:ln/>
        </p:spPr>
        <p:txBody>
          <a:bodyPr/>
          <a:lstStyle/>
          <a:p>
            <a:endParaRPr lang="en-US"/>
          </a:p>
        </p:txBody>
      </p:sp>
      <p:sp>
        <p:nvSpPr>
          <p:cNvPr id="32" name="Text 29"/>
          <p:cNvSpPr/>
          <p:nvPr/>
        </p:nvSpPr>
        <p:spPr>
          <a:xfrm>
            <a:off x="2194560" y="2916936"/>
            <a:ext cx="3108960" cy="402336"/>
          </a:xfrm>
          <a:prstGeom prst="rect">
            <a:avLst/>
          </a:prstGeom>
          <a:noFill/>
          <a:ln/>
        </p:spPr>
        <p:txBody>
          <a:bodyPr wrap="square" lIns="0" tIns="0" rIns="0" bIns="0" rtlCol="0" anchor="ctr"/>
          <a:lstStyle/>
          <a:p>
            <a:pPr marL="0" indent="0" algn="l">
              <a:buNone/>
            </a:pPr>
            <a:r>
              <a:rPr lang="en-US" sz="900" i="1" dirty="0">
                <a:solidFill>
                  <a:srgbClr val="7A7A82"/>
                </a:solidFill>
                <a:latin typeface="Calibri" pitchFamily="34" charset="0"/>
                <a:ea typeface="Calibri" pitchFamily="34" charset="-122"/>
                <a:cs typeface="Calibri" pitchFamily="34" charset="-120"/>
              </a:rPr>
              <a:t>How do you see the situation? Where are you aligned?</a:t>
            </a:r>
            <a:endParaRPr lang="en-US" sz="900" dirty="0"/>
          </a:p>
        </p:txBody>
      </p:sp>
      <p:sp>
        <p:nvSpPr>
          <p:cNvPr id="33" name="Shape 30"/>
          <p:cNvSpPr/>
          <p:nvPr/>
        </p:nvSpPr>
        <p:spPr>
          <a:xfrm>
            <a:off x="365760" y="3364992"/>
            <a:ext cx="457200" cy="402336"/>
          </a:xfrm>
          <a:prstGeom prst="rect">
            <a:avLst/>
          </a:prstGeom>
          <a:solidFill>
            <a:srgbClr val="1A2744"/>
          </a:solidFill>
          <a:ln/>
        </p:spPr>
        <p:txBody>
          <a:bodyPr/>
          <a:lstStyle/>
          <a:p>
            <a:endParaRPr lang="en-US"/>
          </a:p>
        </p:txBody>
      </p:sp>
      <p:sp>
        <p:nvSpPr>
          <p:cNvPr id="34" name="Text 31"/>
          <p:cNvSpPr/>
          <p:nvPr/>
        </p:nvSpPr>
        <p:spPr>
          <a:xfrm>
            <a:off x="365760" y="3364992"/>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N</a:t>
            </a:r>
            <a:endParaRPr lang="en-US" sz="2600" dirty="0"/>
          </a:p>
        </p:txBody>
      </p:sp>
      <p:sp>
        <p:nvSpPr>
          <p:cNvPr id="35" name="Shape 32"/>
          <p:cNvSpPr/>
          <p:nvPr/>
        </p:nvSpPr>
        <p:spPr>
          <a:xfrm>
            <a:off x="868680" y="3364992"/>
            <a:ext cx="1188720" cy="402336"/>
          </a:xfrm>
          <a:prstGeom prst="rect">
            <a:avLst/>
          </a:prstGeom>
          <a:solidFill>
            <a:srgbClr val="F9F4E8"/>
          </a:solidFill>
          <a:ln/>
        </p:spPr>
        <p:txBody>
          <a:bodyPr/>
          <a:lstStyle/>
          <a:p>
            <a:endParaRPr lang="en-US"/>
          </a:p>
        </p:txBody>
      </p:sp>
      <p:sp>
        <p:nvSpPr>
          <p:cNvPr id="36" name="Text 33"/>
          <p:cNvSpPr/>
          <p:nvPr/>
        </p:nvSpPr>
        <p:spPr>
          <a:xfrm>
            <a:off x="960120" y="3364992"/>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NEXT STEP</a:t>
            </a:r>
            <a:endParaRPr lang="en-US" sz="1000" dirty="0"/>
          </a:p>
        </p:txBody>
      </p:sp>
      <p:sp>
        <p:nvSpPr>
          <p:cNvPr id="37" name="Shape 34"/>
          <p:cNvSpPr/>
          <p:nvPr/>
        </p:nvSpPr>
        <p:spPr>
          <a:xfrm>
            <a:off x="2103120" y="3364992"/>
            <a:ext cx="3291840" cy="402336"/>
          </a:xfrm>
          <a:prstGeom prst="rect">
            <a:avLst/>
          </a:prstGeom>
          <a:solidFill>
            <a:srgbClr val="F4F4F6"/>
          </a:solidFill>
          <a:ln/>
        </p:spPr>
        <p:txBody>
          <a:bodyPr/>
          <a:lstStyle/>
          <a:p>
            <a:endParaRPr lang="en-US"/>
          </a:p>
        </p:txBody>
      </p:sp>
      <p:sp>
        <p:nvSpPr>
          <p:cNvPr id="38" name="Text 35"/>
          <p:cNvSpPr/>
          <p:nvPr/>
        </p:nvSpPr>
        <p:spPr>
          <a:xfrm>
            <a:off x="2194560" y="3364992"/>
            <a:ext cx="3108960" cy="402336"/>
          </a:xfrm>
          <a:prstGeom prst="rect">
            <a:avLst/>
          </a:prstGeom>
          <a:noFill/>
          <a:ln/>
        </p:spPr>
        <p:txBody>
          <a:bodyPr wrap="square" lIns="0" tIns="0" rIns="0" bIns="0" rtlCol="0" anchor="ctr"/>
          <a:lstStyle/>
          <a:p>
            <a:pPr marL="0" indent="0" algn="l">
              <a:buNone/>
            </a:pPr>
            <a:r>
              <a:rPr lang="en-US" sz="900" i="1" dirty="0">
                <a:solidFill>
                  <a:srgbClr val="7A7A82"/>
                </a:solidFill>
                <a:latin typeface="Calibri" pitchFamily="34" charset="0"/>
                <a:ea typeface="Calibri" pitchFamily="34" charset="-122"/>
                <a:cs typeface="Calibri" pitchFamily="34" charset="-120"/>
              </a:rPr>
              <a:t>What will you do? What do you recommend?</a:t>
            </a:r>
            <a:endParaRPr lang="en-US" sz="900" dirty="0"/>
          </a:p>
        </p:txBody>
      </p:sp>
      <p:sp>
        <p:nvSpPr>
          <p:cNvPr id="39" name="Shape 36"/>
          <p:cNvSpPr/>
          <p:nvPr/>
        </p:nvSpPr>
        <p:spPr>
          <a:xfrm>
            <a:off x="365760" y="3813048"/>
            <a:ext cx="457200" cy="402336"/>
          </a:xfrm>
          <a:prstGeom prst="rect">
            <a:avLst/>
          </a:prstGeom>
          <a:solidFill>
            <a:srgbClr val="1A2744"/>
          </a:solidFill>
          <a:ln/>
        </p:spPr>
        <p:txBody>
          <a:bodyPr/>
          <a:lstStyle/>
          <a:p>
            <a:endParaRPr lang="en-US"/>
          </a:p>
        </p:txBody>
      </p:sp>
      <p:sp>
        <p:nvSpPr>
          <p:cNvPr id="40" name="Text 37"/>
          <p:cNvSpPr/>
          <p:nvPr/>
        </p:nvSpPr>
        <p:spPr>
          <a:xfrm>
            <a:off x="365760" y="3813048"/>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T</a:t>
            </a:r>
            <a:endParaRPr lang="en-US" sz="2600" dirty="0"/>
          </a:p>
        </p:txBody>
      </p:sp>
      <p:sp>
        <p:nvSpPr>
          <p:cNvPr id="41" name="Shape 38"/>
          <p:cNvSpPr/>
          <p:nvPr/>
        </p:nvSpPr>
        <p:spPr>
          <a:xfrm>
            <a:off x="868680" y="3813048"/>
            <a:ext cx="1188720" cy="402336"/>
          </a:xfrm>
          <a:prstGeom prst="rect">
            <a:avLst/>
          </a:prstGeom>
          <a:solidFill>
            <a:srgbClr val="F9F4E8"/>
          </a:solidFill>
          <a:ln/>
        </p:spPr>
        <p:txBody>
          <a:bodyPr/>
          <a:lstStyle/>
          <a:p>
            <a:endParaRPr lang="en-US"/>
          </a:p>
        </p:txBody>
      </p:sp>
      <p:sp>
        <p:nvSpPr>
          <p:cNvPr id="42" name="Text 39"/>
          <p:cNvSpPr/>
          <p:nvPr/>
        </p:nvSpPr>
        <p:spPr>
          <a:xfrm>
            <a:off x="960120" y="3813048"/>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TIME</a:t>
            </a:r>
            <a:endParaRPr lang="en-US" sz="1000" dirty="0"/>
          </a:p>
        </p:txBody>
      </p:sp>
      <p:sp>
        <p:nvSpPr>
          <p:cNvPr id="43" name="Shape 40"/>
          <p:cNvSpPr/>
          <p:nvPr/>
        </p:nvSpPr>
        <p:spPr>
          <a:xfrm>
            <a:off x="2103120" y="3813048"/>
            <a:ext cx="3291840" cy="402336"/>
          </a:xfrm>
          <a:prstGeom prst="rect">
            <a:avLst/>
          </a:prstGeom>
          <a:solidFill>
            <a:srgbClr val="F4F4F6"/>
          </a:solidFill>
          <a:ln/>
        </p:spPr>
        <p:txBody>
          <a:bodyPr/>
          <a:lstStyle/>
          <a:p>
            <a:endParaRPr lang="en-US"/>
          </a:p>
        </p:txBody>
      </p:sp>
      <p:sp>
        <p:nvSpPr>
          <p:cNvPr id="44" name="Text 41"/>
          <p:cNvSpPr/>
          <p:nvPr/>
        </p:nvSpPr>
        <p:spPr>
          <a:xfrm>
            <a:off x="2194560" y="3813048"/>
            <a:ext cx="3108960" cy="402336"/>
          </a:xfrm>
          <a:prstGeom prst="rect">
            <a:avLst/>
          </a:prstGeom>
          <a:noFill/>
          <a:ln/>
        </p:spPr>
        <p:txBody>
          <a:bodyPr wrap="square" lIns="0" tIns="0" rIns="0" bIns="0" rtlCol="0" anchor="ctr"/>
          <a:lstStyle/>
          <a:p>
            <a:pPr marL="0" indent="0" algn="l">
              <a:buNone/>
            </a:pPr>
            <a:r>
              <a:rPr lang="en-US" sz="900" i="1" dirty="0">
                <a:solidFill>
                  <a:srgbClr val="7A7A82"/>
                </a:solidFill>
                <a:latin typeface="Calibri" pitchFamily="34" charset="0"/>
                <a:ea typeface="Calibri" pitchFamily="34" charset="-122"/>
                <a:cs typeface="Calibri" pitchFamily="34" charset="-120"/>
              </a:rPr>
              <a:t>When will it happen? What cadence makes sense?</a:t>
            </a:r>
            <a:endParaRPr lang="en-US" sz="900" dirty="0"/>
          </a:p>
        </p:txBody>
      </p:sp>
      <p:sp>
        <p:nvSpPr>
          <p:cNvPr id="45" name="Shape 42"/>
          <p:cNvSpPr/>
          <p:nvPr/>
        </p:nvSpPr>
        <p:spPr>
          <a:xfrm>
            <a:off x="365760" y="4261104"/>
            <a:ext cx="8549640" cy="201168"/>
          </a:xfrm>
          <a:prstGeom prst="rect">
            <a:avLst/>
          </a:prstGeom>
          <a:solidFill>
            <a:srgbClr val="1A2744"/>
          </a:solidFill>
          <a:ln/>
        </p:spPr>
        <p:txBody>
          <a:bodyPr/>
          <a:lstStyle/>
          <a:p>
            <a:endParaRPr lang="en-US"/>
          </a:p>
        </p:txBody>
      </p:sp>
      <p:sp>
        <p:nvSpPr>
          <p:cNvPr id="46" name="Text 43"/>
          <p:cNvSpPr/>
          <p:nvPr/>
        </p:nvSpPr>
        <p:spPr>
          <a:xfrm>
            <a:off x="502920" y="4261104"/>
            <a:ext cx="8229600" cy="201168"/>
          </a:xfrm>
          <a:prstGeom prst="rect">
            <a:avLst/>
          </a:prstGeom>
          <a:noFill/>
          <a:ln/>
        </p:spPr>
        <p:txBody>
          <a:bodyPr wrap="square" lIns="0" tIns="0" rIns="0" bIns="0" rtlCol="0" anchor="ctr"/>
          <a:lstStyle/>
          <a:p>
            <a:pPr marL="0" indent="0" algn="l">
              <a:buNone/>
            </a:pPr>
            <a:r>
              <a:rPr lang="en-US" sz="1000" b="1" kern="0" spc="300" dirty="0">
                <a:solidFill>
                  <a:srgbClr val="B9913A"/>
                </a:solidFill>
                <a:latin typeface="Calibri" pitchFamily="34" charset="0"/>
                <a:ea typeface="Calibri" pitchFamily="34" charset="-122"/>
                <a:cs typeface="Calibri" pitchFamily="34" charset="-120"/>
              </a:rPr>
              <a:t>PROPOSED COMMITMENT:  </a:t>
            </a:r>
            <a:r>
              <a:rPr lang="en-US" sz="1000" i="1" dirty="0">
                <a:solidFill>
                  <a:srgbClr val="FFFFFF"/>
                </a:solidFill>
                <a:latin typeface="Calibri" pitchFamily="34" charset="0"/>
                <a:ea typeface="Calibri" pitchFamily="34" charset="-122"/>
                <a:cs typeface="Calibri" pitchFamily="34" charset="-120"/>
              </a:rPr>
              <a:t>What will you do before our next conversation?</a:t>
            </a:r>
            <a:endParaRPr lang="en-US" sz="1000" dirty="0"/>
          </a:p>
        </p:txBody>
      </p:sp>
      <p:sp>
        <p:nvSpPr>
          <p:cNvPr id="47" name="Shape 44"/>
          <p:cNvSpPr/>
          <p:nvPr/>
        </p:nvSpPr>
        <p:spPr>
          <a:xfrm>
            <a:off x="365760" y="4462272"/>
            <a:ext cx="8549640" cy="201168"/>
          </a:xfrm>
          <a:prstGeom prst="rect">
            <a:avLst/>
          </a:prstGeom>
          <a:solidFill>
            <a:srgbClr val="F4F4F6"/>
          </a:solidFill>
          <a:ln/>
        </p:spPr>
        <p:txBody>
          <a:bodyPr/>
          <a:lstStyle/>
          <a:p>
            <a:endParaRPr lang="en-US"/>
          </a:p>
        </p:txBody>
      </p:sp>
      <p:sp>
        <p:nvSpPr>
          <p:cNvPr id="48" name="Rectangle 47"/>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49" name="Rectangle 48"/>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50" name="Rectangle 49"/>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51" name="Rectangle 50"/>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52" name="Picture 51" descr="image.png"/>
          <p:cNvPicPr>
            <a:picLocks noChangeAspect="1"/>
          </p:cNvPicPr>
          <p:nvPr/>
        </p:nvPicPr>
        <p:blipFill>
          <a:blip r:embed="rId3"/>
          <a:stretch>
            <a:fillRect/>
          </a:stretch>
        </p:blipFill>
        <p:spPr>
          <a:xfrm>
            <a:off x="6720840" y="91440"/>
            <a:ext cx="2286000" cy="320040"/>
          </a:xfrm>
          <a:prstGeom prst="rect">
            <a:avLst/>
          </a:prstGeom>
        </p:spPr>
      </p:pic>
      <p:sp>
        <p:nvSpPr>
          <p:cNvPr id="53" name="TextBox 52"/>
          <p:cNvSpPr txBox="1"/>
          <p:nvPr/>
        </p:nvSpPr>
        <p:spPr>
          <a:xfrm>
            <a:off x="274320" y="0"/>
            <a:ext cx="6217920" cy="502920"/>
          </a:xfrm>
          <a:prstGeom prst="rect">
            <a:avLst/>
          </a:prstGeom>
          <a:noFill/>
          <a:ln>
            <a:noFill/>
          </a:ln>
        </p:spPr>
        <p:txBody>
          <a:bodyPr wrap="square" lIns="0" tIns="0" rIns="0" bIns="0" anchor="ctr">
            <a:spAutoFit/>
          </a:bodyPr>
          <a:lstStyle/>
          <a:p>
            <a:pPr algn="l"/>
            <a:r>
              <a:rPr sz="2400" b="0" i="0">
                <a:solidFill>
                  <a:srgbClr val="FFFFFF"/>
                </a:solidFill>
                <a:latin typeface="Calibri Light"/>
              </a:rPr>
              <a:t>Your coaching conversation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868680"/>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A realistic worked example.</a:t>
            </a:r>
            <a:endParaRPr lang="en-US" sz="1300" dirty="0"/>
          </a:p>
        </p:txBody>
      </p:sp>
      <p:sp>
        <p:nvSpPr>
          <p:cNvPr id="5" name="Shape 2"/>
          <p:cNvSpPr/>
          <p:nvPr/>
        </p:nvSpPr>
        <p:spPr>
          <a:xfrm>
            <a:off x="365760" y="1188720"/>
            <a:ext cx="8549640" cy="274320"/>
          </a:xfrm>
          <a:prstGeom prst="rect">
            <a:avLst/>
          </a:prstGeom>
          <a:solidFill>
            <a:srgbClr val="F9F4E8"/>
          </a:solidFill>
          <a:ln/>
        </p:spPr>
        <p:txBody>
          <a:bodyPr/>
          <a:lstStyle/>
          <a:p>
            <a:endParaRPr lang="en-US"/>
          </a:p>
        </p:txBody>
      </p:sp>
      <p:sp>
        <p:nvSpPr>
          <p:cNvPr id="6" name="Text 3"/>
          <p:cNvSpPr/>
          <p:nvPr/>
        </p:nvSpPr>
        <p:spPr>
          <a:xfrm>
            <a:off x="502920" y="1188720"/>
            <a:ext cx="5303520" cy="274320"/>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PERSON:  </a:t>
            </a:r>
            <a:r>
              <a:rPr lang="en-US" sz="1000" dirty="0">
                <a:solidFill>
                  <a:srgbClr val="1A2744"/>
                </a:solidFill>
                <a:latin typeface="Calibri" pitchFamily="34" charset="0"/>
                <a:ea typeface="Calibri" pitchFamily="34" charset="-122"/>
                <a:cs typeface="Calibri" pitchFamily="34" charset="-120"/>
              </a:rPr>
              <a:t>David Chen, Senior Financial Advisor</a:t>
            </a:r>
            <a:endParaRPr lang="en-US" sz="1000" dirty="0"/>
          </a:p>
        </p:txBody>
      </p:sp>
      <p:sp>
        <p:nvSpPr>
          <p:cNvPr id="7" name="Text 4"/>
          <p:cNvSpPr/>
          <p:nvPr/>
        </p:nvSpPr>
        <p:spPr>
          <a:xfrm>
            <a:off x="5760720" y="1188720"/>
            <a:ext cx="3108960" cy="274320"/>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DATE:  </a:t>
            </a:r>
            <a:r>
              <a:rPr lang="en-US" sz="1000" dirty="0">
                <a:solidFill>
                  <a:srgbClr val="1A2744"/>
                </a:solidFill>
                <a:latin typeface="Calibri" pitchFamily="34" charset="0"/>
                <a:ea typeface="Calibri" pitchFamily="34" charset="-122"/>
                <a:cs typeface="Calibri" pitchFamily="34" charset="-120"/>
              </a:rPr>
              <a:t>October 22</a:t>
            </a:r>
            <a:endParaRPr lang="en-US" sz="1000" dirty="0"/>
          </a:p>
        </p:txBody>
      </p:sp>
      <p:sp>
        <p:nvSpPr>
          <p:cNvPr id="8" name="Shape 5"/>
          <p:cNvSpPr/>
          <p:nvPr/>
        </p:nvSpPr>
        <p:spPr>
          <a:xfrm>
            <a:off x="365760" y="1536192"/>
            <a:ext cx="8549640" cy="201168"/>
          </a:xfrm>
          <a:prstGeom prst="rect">
            <a:avLst/>
          </a:prstGeom>
          <a:solidFill>
            <a:srgbClr val="1A2744"/>
          </a:solidFill>
          <a:ln/>
        </p:spPr>
        <p:txBody>
          <a:bodyPr/>
          <a:lstStyle/>
          <a:p>
            <a:endParaRPr lang="en-US"/>
          </a:p>
        </p:txBody>
      </p:sp>
      <p:sp>
        <p:nvSpPr>
          <p:cNvPr id="9" name="Text 6"/>
          <p:cNvSpPr/>
          <p:nvPr/>
        </p:nvSpPr>
        <p:spPr>
          <a:xfrm>
            <a:off x="502920" y="1536192"/>
            <a:ext cx="8229600" cy="201168"/>
          </a:xfrm>
          <a:prstGeom prst="rect">
            <a:avLst/>
          </a:prstGeom>
          <a:noFill/>
          <a:ln/>
        </p:spPr>
        <p:txBody>
          <a:bodyPr wrap="square" lIns="0" tIns="0" rIns="0" bIns="0" rtlCol="0" anchor="ctr"/>
          <a:lstStyle/>
          <a:p>
            <a:pPr marL="0" indent="0" algn="l">
              <a:buNone/>
            </a:pPr>
            <a:r>
              <a:rPr lang="en-US" sz="1000" b="1" kern="0" spc="300" dirty="0">
                <a:solidFill>
                  <a:srgbClr val="B9913A"/>
                </a:solidFill>
                <a:latin typeface="Calibri" pitchFamily="34" charset="0"/>
                <a:ea typeface="Calibri" pitchFamily="34" charset="-122"/>
                <a:cs typeface="Calibri" pitchFamily="34" charset="-120"/>
              </a:rPr>
              <a:t>COMMITMENT UPDATE:  </a:t>
            </a:r>
            <a:r>
              <a:rPr lang="en-US" sz="1000" i="1" dirty="0">
                <a:solidFill>
                  <a:srgbClr val="FFFFFF"/>
                </a:solidFill>
                <a:latin typeface="Calibri" pitchFamily="34" charset="0"/>
                <a:ea typeface="Calibri" pitchFamily="34" charset="-122"/>
                <a:cs typeface="Calibri" pitchFamily="34" charset="-120"/>
              </a:rPr>
              <a:t>How did you do on commitments from our last conversation?</a:t>
            </a:r>
            <a:endParaRPr lang="en-US" sz="1000" dirty="0"/>
          </a:p>
        </p:txBody>
      </p:sp>
      <p:sp>
        <p:nvSpPr>
          <p:cNvPr id="10" name="Shape 7"/>
          <p:cNvSpPr/>
          <p:nvPr/>
        </p:nvSpPr>
        <p:spPr>
          <a:xfrm>
            <a:off x="365760" y="1737360"/>
            <a:ext cx="8549640" cy="237744"/>
          </a:xfrm>
          <a:prstGeom prst="rect">
            <a:avLst/>
          </a:prstGeom>
          <a:solidFill>
            <a:srgbClr val="F4F4F6"/>
          </a:solidFill>
          <a:ln/>
        </p:spPr>
        <p:txBody>
          <a:bodyPr/>
          <a:lstStyle/>
          <a:p>
            <a:endParaRPr lang="en-US"/>
          </a:p>
        </p:txBody>
      </p:sp>
      <p:sp>
        <p:nvSpPr>
          <p:cNvPr id="11" name="Text 8"/>
          <p:cNvSpPr/>
          <p:nvPr/>
        </p:nvSpPr>
        <p:spPr>
          <a:xfrm>
            <a:off x="502920" y="1737360"/>
            <a:ext cx="8229600" cy="237744"/>
          </a:xfrm>
          <a:prstGeom prst="rect">
            <a:avLst/>
          </a:prstGeom>
          <a:noFill/>
          <a:ln/>
        </p:spPr>
        <p:txBody>
          <a:bodyPr wrap="square" lIns="0" tIns="0" rIns="0" bIns="0" rtlCol="0" anchor="ctr"/>
          <a:lstStyle/>
          <a:p>
            <a:pPr marL="0" indent="0" algn="l">
              <a:buNone/>
            </a:pPr>
            <a:r>
              <a:rPr lang="en-US" sz="1050" dirty="0">
                <a:solidFill>
                  <a:srgbClr val="3E3E42"/>
                </a:solidFill>
                <a:latin typeface="Calibri" pitchFamily="34" charset="0"/>
                <a:ea typeface="Calibri" pitchFamily="34" charset="-122"/>
                <a:cs typeface="Calibri" pitchFamily="34" charset="-120"/>
              </a:rPr>
              <a:t>Held 58% referral conversion through Q3. Dropped to 44% in October after the new lending product launched October 1.</a:t>
            </a:r>
            <a:endParaRPr lang="en-US" sz="1050" dirty="0"/>
          </a:p>
        </p:txBody>
      </p:sp>
      <p:sp>
        <p:nvSpPr>
          <p:cNvPr id="12" name="Shape 9"/>
          <p:cNvSpPr/>
          <p:nvPr/>
        </p:nvSpPr>
        <p:spPr>
          <a:xfrm>
            <a:off x="5623560" y="2020824"/>
            <a:ext cx="3291840" cy="2194560"/>
          </a:xfrm>
          <a:prstGeom prst="rect">
            <a:avLst/>
          </a:prstGeom>
          <a:solidFill>
            <a:srgbClr val="F4F4F6"/>
          </a:solidFill>
          <a:ln/>
        </p:spPr>
        <p:txBody>
          <a:bodyPr/>
          <a:lstStyle/>
          <a:p>
            <a:endParaRPr lang="en-US"/>
          </a:p>
        </p:txBody>
      </p:sp>
      <p:sp>
        <p:nvSpPr>
          <p:cNvPr id="13" name="Text 10"/>
          <p:cNvSpPr/>
          <p:nvPr/>
        </p:nvSpPr>
        <p:spPr>
          <a:xfrm>
            <a:off x="5760720" y="2093976"/>
            <a:ext cx="3017520" cy="201168"/>
          </a:xfrm>
          <a:prstGeom prst="rect">
            <a:avLst/>
          </a:prstGeom>
          <a:noFill/>
          <a:ln/>
        </p:spPr>
        <p:txBody>
          <a:bodyPr wrap="square" lIns="0" tIns="0" rIns="0" bIns="0" rtlCol="0" anchor="t"/>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NOTES</a:t>
            </a:r>
            <a:endParaRPr lang="en-US" sz="1000" dirty="0"/>
          </a:p>
        </p:txBody>
      </p:sp>
      <p:sp>
        <p:nvSpPr>
          <p:cNvPr id="14" name="Text 11"/>
          <p:cNvSpPr/>
          <p:nvPr/>
        </p:nvSpPr>
        <p:spPr>
          <a:xfrm>
            <a:off x="5760720" y="2340864"/>
            <a:ext cx="3063240" cy="1783080"/>
          </a:xfrm>
          <a:prstGeom prst="rect">
            <a:avLst/>
          </a:prstGeom>
          <a:noFill/>
          <a:ln/>
        </p:spPr>
        <p:txBody>
          <a:bodyPr wrap="square" lIns="0" tIns="0" rIns="0" bIns="0" rtlCol="0" anchor="t"/>
          <a:lstStyle/>
          <a:p>
            <a:pPr marL="342900" indent="-342900" algn="l">
              <a:spcAft>
                <a:spcPts val="400"/>
              </a:spcAft>
              <a:buSzPct val="100000"/>
              <a:buChar char="▪"/>
            </a:pPr>
            <a:r>
              <a:rPr lang="en-US" sz="950" dirty="0">
                <a:solidFill>
                  <a:srgbClr val="3E3E42"/>
                </a:solidFill>
                <a:latin typeface="Calibri" pitchFamily="34" charset="0"/>
                <a:ea typeface="Calibri" pitchFamily="34" charset="-122"/>
                <a:cs typeface="Calibri" pitchFamily="34" charset="-120"/>
              </a:rPr>
              <a:t>Review lending product disclosures</a:t>
            </a:r>
          </a:p>
          <a:p>
            <a:pPr marL="342900" indent="-342900" algn="l">
              <a:spcAft>
                <a:spcPts val="400"/>
              </a:spcAft>
              <a:buSzPct val="100000"/>
              <a:buChar char="▪"/>
            </a:pPr>
            <a:r>
              <a:rPr lang="en-US" sz="950" dirty="0">
                <a:solidFill>
                  <a:srgbClr val="3E3E42"/>
                </a:solidFill>
                <a:latin typeface="Calibri" pitchFamily="34" charset="0"/>
                <a:ea typeface="Calibri" pitchFamily="34" charset="-122"/>
                <a:cs typeface="Calibri" pitchFamily="34" charset="-120"/>
              </a:rPr>
              <a:t>Shadow: Priya (Tue), Marcus (Thu)</a:t>
            </a:r>
          </a:p>
          <a:p>
            <a:pPr marL="342900" indent="-342900" algn="l">
              <a:spcAft>
                <a:spcPts val="400"/>
              </a:spcAft>
              <a:buSzPct val="100000"/>
              <a:buChar char="▪"/>
            </a:pPr>
            <a:r>
              <a:rPr lang="en-US" sz="950" dirty="0">
                <a:solidFill>
                  <a:srgbClr val="3E3E42"/>
                </a:solidFill>
                <a:latin typeface="Calibri" pitchFamily="34" charset="0"/>
                <a:ea typeface="Calibri" pitchFamily="34" charset="-122"/>
                <a:cs typeface="Calibri" pitchFamily="34" charset="-120"/>
              </a:rPr>
              <a:t>Update consultation agenda</a:t>
            </a:r>
          </a:p>
          <a:p>
            <a:pPr marL="342900" indent="-342900" algn="l">
              <a:spcAft>
                <a:spcPts val="400"/>
              </a:spcAft>
              <a:buSzPct val="100000"/>
              <a:buChar char="▪"/>
            </a:pPr>
            <a:r>
              <a:rPr lang="en-US" sz="950" dirty="0">
                <a:solidFill>
                  <a:srgbClr val="3E3E42"/>
                </a:solidFill>
                <a:latin typeface="Calibri" pitchFamily="34" charset="0"/>
                <a:ea typeface="Calibri" pitchFamily="34" charset="-122"/>
                <a:cs typeface="Calibri" pitchFamily="34" charset="-120"/>
              </a:rPr>
              <a:t>Email Lisa re: Q4 referral targets</a:t>
            </a:r>
          </a:p>
        </p:txBody>
      </p:sp>
      <p:sp>
        <p:nvSpPr>
          <p:cNvPr id="15" name="Shape 12"/>
          <p:cNvSpPr/>
          <p:nvPr/>
        </p:nvSpPr>
        <p:spPr>
          <a:xfrm>
            <a:off x="365760" y="2020824"/>
            <a:ext cx="457200" cy="402336"/>
          </a:xfrm>
          <a:prstGeom prst="rect">
            <a:avLst/>
          </a:prstGeom>
          <a:solidFill>
            <a:srgbClr val="1A2744"/>
          </a:solidFill>
          <a:ln/>
        </p:spPr>
        <p:txBody>
          <a:bodyPr/>
          <a:lstStyle/>
          <a:p>
            <a:endParaRPr lang="en-US"/>
          </a:p>
        </p:txBody>
      </p:sp>
      <p:sp>
        <p:nvSpPr>
          <p:cNvPr id="16" name="Text 13"/>
          <p:cNvSpPr/>
          <p:nvPr/>
        </p:nvSpPr>
        <p:spPr>
          <a:xfrm>
            <a:off x="365760" y="2020824"/>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F</a:t>
            </a:r>
            <a:endParaRPr lang="en-US" sz="2600" dirty="0"/>
          </a:p>
        </p:txBody>
      </p:sp>
      <p:sp>
        <p:nvSpPr>
          <p:cNvPr id="17" name="Shape 14"/>
          <p:cNvSpPr/>
          <p:nvPr/>
        </p:nvSpPr>
        <p:spPr>
          <a:xfrm>
            <a:off x="868680" y="2020824"/>
            <a:ext cx="1188720" cy="402336"/>
          </a:xfrm>
          <a:prstGeom prst="rect">
            <a:avLst/>
          </a:prstGeom>
          <a:solidFill>
            <a:srgbClr val="F9F4E8"/>
          </a:solidFill>
          <a:ln/>
        </p:spPr>
        <p:txBody>
          <a:bodyPr/>
          <a:lstStyle/>
          <a:p>
            <a:endParaRPr lang="en-US"/>
          </a:p>
        </p:txBody>
      </p:sp>
      <p:sp>
        <p:nvSpPr>
          <p:cNvPr id="18" name="Text 15"/>
          <p:cNvSpPr/>
          <p:nvPr/>
        </p:nvSpPr>
        <p:spPr>
          <a:xfrm>
            <a:off x="960120" y="2020824"/>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FOCUS</a:t>
            </a:r>
            <a:endParaRPr lang="en-US" sz="1000" dirty="0"/>
          </a:p>
        </p:txBody>
      </p:sp>
      <p:sp>
        <p:nvSpPr>
          <p:cNvPr id="19" name="Shape 16"/>
          <p:cNvSpPr/>
          <p:nvPr/>
        </p:nvSpPr>
        <p:spPr>
          <a:xfrm>
            <a:off x="2103120" y="2020824"/>
            <a:ext cx="3291840" cy="402336"/>
          </a:xfrm>
          <a:prstGeom prst="rect">
            <a:avLst/>
          </a:prstGeom>
          <a:solidFill>
            <a:srgbClr val="F4F4F6"/>
          </a:solidFill>
          <a:ln/>
        </p:spPr>
        <p:txBody>
          <a:bodyPr/>
          <a:lstStyle/>
          <a:p>
            <a:endParaRPr lang="en-US"/>
          </a:p>
        </p:txBody>
      </p:sp>
      <p:sp>
        <p:nvSpPr>
          <p:cNvPr id="20" name="Text 17"/>
          <p:cNvSpPr/>
          <p:nvPr/>
        </p:nvSpPr>
        <p:spPr>
          <a:xfrm>
            <a:off x="2194560" y="2020824"/>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Return to 55%+ referral conversion. Strengthen discovery on new lending product.</a:t>
            </a:r>
            <a:endParaRPr lang="en-US" sz="950" dirty="0"/>
          </a:p>
        </p:txBody>
      </p:sp>
      <p:sp>
        <p:nvSpPr>
          <p:cNvPr id="21" name="Shape 18"/>
          <p:cNvSpPr/>
          <p:nvPr/>
        </p:nvSpPr>
        <p:spPr>
          <a:xfrm>
            <a:off x="365760" y="2468880"/>
            <a:ext cx="457200" cy="402336"/>
          </a:xfrm>
          <a:prstGeom prst="rect">
            <a:avLst/>
          </a:prstGeom>
          <a:solidFill>
            <a:srgbClr val="1A2744"/>
          </a:solidFill>
          <a:ln/>
        </p:spPr>
        <p:txBody>
          <a:bodyPr/>
          <a:lstStyle/>
          <a:p>
            <a:endParaRPr lang="en-US"/>
          </a:p>
        </p:txBody>
      </p:sp>
      <p:sp>
        <p:nvSpPr>
          <p:cNvPr id="22" name="Text 19"/>
          <p:cNvSpPr/>
          <p:nvPr/>
        </p:nvSpPr>
        <p:spPr>
          <a:xfrm>
            <a:off x="365760" y="2468880"/>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R</a:t>
            </a:r>
            <a:endParaRPr lang="en-US" sz="2600" dirty="0"/>
          </a:p>
        </p:txBody>
      </p:sp>
      <p:sp>
        <p:nvSpPr>
          <p:cNvPr id="23" name="Shape 20"/>
          <p:cNvSpPr/>
          <p:nvPr/>
        </p:nvSpPr>
        <p:spPr>
          <a:xfrm>
            <a:off x="868680" y="2468880"/>
            <a:ext cx="1188720" cy="402336"/>
          </a:xfrm>
          <a:prstGeom prst="rect">
            <a:avLst/>
          </a:prstGeom>
          <a:solidFill>
            <a:srgbClr val="F9F4E8"/>
          </a:solidFill>
          <a:ln/>
        </p:spPr>
        <p:txBody>
          <a:bodyPr/>
          <a:lstStyle/>
          <a:p>
            <a:endParaRPr lang="en-US"/>
          </a:p>
        </p:txBody>
      </p:sp>
      <p:sp>
        <p:nvSpPr>
          <p:cNvPr id="24" name="Text 21"/>
          <p:cNvSpPr/>
          <p:nvPr/>
        </p:nvSpPr>
        <p:spPr>
          <a:xfrm>
            <a:off x="960120" y="2468880"/>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REALITY</a:t>
            </a:r>
            <a:endParaRPr lang="en-US" sz="1000" dirty="0"/>
          </a:p>
        </p:txBody>
      </p:sp>
      <p:sp>
        <p:nvSpPr>
          <p:cNvPr id="25" name="Shape 22"/>
          <p:cNvSpPr/>
          <p:nvPr/>
        </p:nvSpPr>
        <p:spPr>
          <a:xfrm>
            <a:off x="2103120" y="2468880"/>
            <a:ext cx="3291840" cy="402336"/>
          </a:xfrm>
          <a:prstGeom prst="rect">
            <a:avLst/>
          </a:prstGeom>
          <a:solidFill>
            <a:srgbClr val="F4F4F6"/>
          </a:solidFill>
          <a:ln/>
        </p:spPr>
        <p:txBody>
          <a:bodyPr/>
          <a:lstStyle/>
          <a:p>
            <a:endParaRPr lang="en-US"/>
          </a:p>
        </p:txBody>
      </p:sp>
      <p:sp>
        <p:nvSpPr>
          <p:cNvPr id="26" name="Text 23"/>
          <p:cNvSpPr/>
          <p:nvPr/>
        </p:nvSpPr>
        <p:spPr>
          <a:xfrm>
            <a:off x="2194560" y="2468880"/>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Volume and client rapport strong. Discovery calls running long since product launch disrupted usual flow.</a:t>
            </a:r>
            <a:endParaRPr lang="en-US" sz="950" dirty="0"/>
          </a:p>
        </p:txBody>
      </p:sp>
      <p:sp>
        <p:nvSpPr>
          <p:cNvPr id="27" name="Shape 24"/>
          <p:cNvSpPr/>
          <p:nvPr/>
        </p:nvSpPr>
        <p:spPr>
          <a:xfrm>
            <a:off x="365760" y="2916936"/>
            <a:ext cx="457200" cy="402336"/>
          </a:xfrm>
          <a:prstGeom prst="rect">
            <a:avLst/>
          </a:prstGeom>
          <a:solidFill>
            <a:srgbClr val="1A2744"/>
          </a:solidFill>
          <a:ln/>
        </p:spPr>
        <p:txBody>
          <a:bodyPr/>
          <a:lstStyle/>
          <a:p>
            <a:endParaRPr lang="en-US"/>
          </a:p>
        </p:txBody>
      </p:sp>
      <p:sp>
        <p:nvSpPr>
          <p:cNvPr id="28" name="Text 25"/>
          <p:cNvSpPr/>
          <p:nvPr/>
        </p:nvSpPr>
        <p:spPr>
          <a:xfrm>
            <a:off x="365760" y="2916936"/>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O</a:t>
            </a:r>
            <a:endParaRPr lang="en-US" sz="2600" dirty="0"/>
          </a:p>
        </p:txBody>
      </p:sp>
      <p:sp>
        <p:nvSpPr>
          <p:cNvPr id="29" name="Shape 26"/>
          <p:cNvSpPr/>
          <p:nvPr/>
        </p:nvSpPr>
        <p:spPr>
          <a:xfrm>
            <a:off x="868680" y="2916936"/>
            <a:ext cx="1188720" cy="402336"/>
          </a:xfrm>
          <a:prstGeom prst="rect">
            <a:avLst/>
          </a:prstGeom>
          <a:solidFill>
            <a:srgbClr val="F9F4E8"/>
          </a:solidFill>
          <a:ln/>
        </p:spPr>
        <p:txBody>
          <a:bodyPr/>
          <a:lstStyle/>
          <a:p>
            <a:endParaRPr lang="en-US"/>
          </a:p>
        </p:txBody>
      </p:sp>
      <p:sp>
        <p:nvSpPr>
          <p:cNvPr id="30" name="Text 27"/>
          <p:cNvSpPr/>
          <p:nvPr/>
        </p:nvSpPr>
        <p:spPr>
          <a:xfrm>
            <a:off x="960120" y="2916936"/>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OWNERSHIP</a:t>
            </a:r>
            <a:endParaRPr lang="en-US" sz="1000" dirty="0"/>
          </a:p>
        </p:txBody>
      </p:sp>
      <p:sp>
        <p:nvSpPr>
          <p:cNvPr id="31" name="Shape 28"/>
          <p:cNvSpPr/>
          <p:nvPr/>
        </p:nvSpPr>
        <p:spPr>
          <a:xfrm>
            <a:off x="2103120" y="2916936"/>
            <a:ext cx="3291840" cy="402336"/>
          </a:xfrm>
          <a:prstGeom prst="rect">
            <a:avLst/>
          </a:prstGeom>
          <a:solidFill>
            <a:srgbClr val="F4F4F6"/>
          </a:solidFill>
          <a:ln/>
        </p:spPr>
        <p:txBody>
          <a:bodyPr/>
          <a:lstStyle/>
          <a:p>
            <a:endParaRPr lang="en-US"/>
          </a:p>
        </p:txBody>
      </p:sp>
      <p:sp>
        <p:nvSpPr>
          <p:cNvPr id="32" name="Text 29"/>
          <p:cNvSpPr/>
          <p:nvPr/>
        </p:nvSpPr>
        <p:spPr>
          <a:xfrm>
            <a:off x="2194560" y="2916936"/>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Drop tied to new product workflow. Disclosure step adds 15 minutes and pushes consultation off rhythm.</a:t>
            </a:r>
            <a:endParaRPr lang="en-US" sz="950" dirty="0"/>
          </a:p>
        </p:txBody>
      </p:sp>
      <p:sp>
        <p:nvSpPr>
          <p:cNvPr id="33" name="Shape 30"/>
          <p:cNvSpPr/>
          <p:nvPr/>
        </p:nvSpPr>
        <p:spPr>
          <a:xfrm>
            <a:off x="365760" y="3364992"/>
            <a:ext cx="457200" cy="402336"/>
          </a:xfrm>
          <a:prstGeom prst="rect">
            <a:avLst/>
          </a:prstGeom>
          <a:solidFill>
            <a:srgbClr val="1A2744"/>
          </a:solidFill>
          <a:ln/>
        </p:spPr>
        <p:txBody>
          <a:bodyPr/>
          <a:lstStyle/>
          <a:p>
            <a:endParaRPr lang="en-US"/>
          </a:p>
        </p:txBody>
      </p:sp>
      <p:sp>
        <p:nvSpPr>
          <p:cNvPr id="34" name="Text 31"/>
          <p:cNvSpPr/>
          <p:nvPr/>
        </p:nvSpPr>
        <p:spPr>
          <a:xfrm>
            <a:off x="365760" y="3364992"/>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N</a:t>
            </a:r>
            <a:endParaRPr lang="en-US" sz="2600" dirty="0"/>
          </a:p>
        </p:txBody>
      </p:sp>
      <p:sp>
        <p:nvSpPr>
          <p:cNvPr id="35" name="Shape 32"/>
          <p:cNvSpPr/>
          <p:nvPr/>
        </p:nvSpPr>
        <p:spPr>
          <a:xfrm>
            <a:off x="868680" y="3364992"/>
            <a:ext cx="1188720" cy="402336"/>
          </a:xfrm>
          <a:prstGeom prst="rect">
            <a:avLst/>
          </a:prstGeom>
          <a:solidFill>
            <a:srgbClr val="F9F4E8"/>
          </a:solidFill>
          <a:ln/>
        </p:spPr>
        <p:txBody>
          <a:bodyPr/>
          <a:lstStyle/>
          <a:p>
            <a:endParaRPr lang="en-US"/>
          </a:p>
        </p:txBody>
      </p:sp>
      <p:sp>
        <p:nvSpPr>
          <p:cNvPr id="36" name="Text 33"/>
          <p:cNvSpPr/>
          <p:nvPr/>
        </p:nvSpPr>
        <p:spPr>
          <a:xfrm>
            <a:off x="960120" y="3364992"/>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NEXT STEP</a:t>
            </a:r>
            <a:endParaRPr lang="en-US" sz="1000" dirty="0"/>
          </a:p>
        </p:txBody>
      </p:sp>
      <p:sp>
        <p:nvSpPr>
          <p:cNvPr id="37" name="Shape 34"/>
          <p:cNvSpPr/>
          <p:nvPr/>
        </p:nvSpPr>
        <p:spPr>
          <a:xfrm>
            <a:off x="2103120" y="3364992"/>
            <a:ext cx="3291840" cy="402336"/>
          </a:xfrm>
          <a:prstGeom prst="rect">
            <a:avLst/>
          </a:prstGeom>
          <a:solidFill>
            <a:srgbClr val="F4F4F6"/>
          </a:solidFill>
          <a:ln/>
        </p:spPr>
        <p:txBody>
          <a:bodyPr/>
          <a:lstStyle/>
          <a:p>
            <a:endParaRPr lang="en-US"/>
          </a:p>
        </p:txBody>
      </p:sp>
      <p:sp>
        <p:nvSpPr>
          <p:cNvPr id="38" name="Text 35"/>
          <p:cNvSpPr/>
          <p:nvPr/>
        </p:nvSpPr>
        <p:spPr>
          <a:xfrm>
            <a:off x="2194560" y="3364992"/>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Product refresher by Thursday. Shadow two peer consultations Friday. New consultation agenda Monday.</a:t>
            </a:r>
            <a:endParaRPr lang="en-US" sz="950" dirty="0"/>
          </a:p>
        </p:txBody>
      </p:sp>
      <p:sp>
        <p:nvSpPr>
          <p:cNvPr id="39" name="Shape 36"/>
          <p:cNvSpPr/>
          <p:nvPr/>
        </p:nvSpPr>
        <p:spPr>
          <a:xfrm>
            <a:off x="365760" y="3813048"/>
            <a:ext cx="457200" cy="402336"/>
          </a:xfrm>
          <a:prstGeom prst="rect">
            <a:avLst/>
          </a:prstGeom>
          <a:solidFill>
            <a:srgbClr val="1A2744"/>
          </a:solidFill>
          <a:ln/>
        </p:spPr>
        <p:txBody>
          <a:bodyPr/>
          <a:lstStyle/>
          <a:p>
            <a:endParaRPr lang="en-US"/>
          </a:p>
        </p:txBody>
      </p:sp>
      <p:sp>
        <p:nvSpPr>
          <p:cNvPr id="40" name="Text 37"/>
          <p:cNvSpPr/>
          <p:nvPr/>
        </p:nvSpPr>
        <p:spPr>
          <a:xfrm>
            <a:off x="365760" y="3813048"/>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T</a:t>
            </a:r>
            <a:endParaRPr lang="en-US" sz="2600" dirty="0"/>
          </a:p>
        </p:txBody>
      </p:sp>
      <p:sp>
        <p:nvSpPr>
          <p:cNvPr id="41" name="Shape 38"/>
          <p:cNvSpPr/>
          <p:nvPr/>
        </p:nvSpPr>
        <p:spPr>
          <a:xfrm>
            <a:off x="868680" y="3813048"/>
            <a:ext cx="1188720" cy="402336"/>
          </a:xfrm>
          <a:prstGeom prst="rect">
            <a:avLst/>
          </a:prstGeom>
          <a:solidFill>
            <a:srgbClr val="F9F4E8"/>
          </a:solidFill>
          <a:ln/>
        </p:spPr>
        <p:txBody>
          <a:bodyPr/>
          <a:lstStyle/>
          <a:p>
            <a:endParaRPr lang="en-US"/>
          </a:p>
        </p:txBody>
      </p:sp>
      <p:sp>
        <p:nvSpPr>
          <p:cNvPr id="42" name="Text 39"/>
          <p:cNvSpPr/>
          <p:nvPr/>
        </p:nvSpPr>
        <p:spPr>
          <a:xfrm>
            <a:off x="960120" y="3813048"/>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TIME</a:t>
            </a:r>
            <a:endParaRPr lang="en-US" sz="1000" dirty="0"/>
          </a:p>
        </p:txBody>
      </p:sp>
      <p:sp>
        <p:nvSpPr>
          <p:cNvPr id="43" name="Shape 40"/>
          <p:cNvSpPr/>
          <p:nvPr/>
        </p:nvSpPr>
        <p:spPr>
          <a:xfrm>
            <a:off x="2103120" y="3813048"/>
            <a:ext cx="3291840" cy="402336"/>
          </a:xfrm>
          <a:prstGeom prst="rect">
            <a:avLst/>
          </a:prstGeom>
          <a:solidFill>
            <a:srgbClr val="F4F4F6"/>
          </a:solidFill>
          <a:ln/>
        </p:spPr>
        <p:txBody>
          <a:bodyPr/>
          <a:lstStyle/>
          <a:p>
            <a:endParaRPr lang="en-US"/>
          </a:p>
        </p:txBody>
      </p:sp>
      <p:sp>
        <p:nvSpPr>
          <p:cNvPr id="44" name="Text 41"/>
          <p:cNvSpPr/>
          <p:nvPr/>
        </p:nvSpPr>
        <p:spPr>
          <a:xfrm>
            <a:off x="2194560" y="3813048"/>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Start Monday Oct 27. Follow-up Wed Oct 29, 15 min. Review three recent consultations.</a:t>
            </a:r>
            <a:endParaRPr lang="en-US" sz="950" dirty="0"/>
          </a:p>
        </p:txBody>
      </p:sp>
      <p:sp>
        <p:nvSpPr>
          <p:cNvPr id="45" name="Shape 42"/>
          <p:cNvSpPr/>
          <p:nvPr/>
        </p:nvSpPr>
        <p:spPr>
          <a:xfrm>
            <a:off x="365760" y="4261104"/>
            <a:ext cx="8549640" cy="201168"/>
          </a:xfrm>
          <a:prstGeom prst="rect">
            <a:avLst/>
          </a:prstGeom>
          <a:solidFill>
            <a:srgbClr val="1A2744"/>
          </a:solidFill>
          <a:ln/>
        </p:spPr>
        <p:txBody>
          <a:bodyPr/>
          <a:lstStyle/>
          <a:p>
            <a:endParaRPr lang="en-US"/>
          </a:p>
        </p:txBody>
      </p:sp>
      <p:sp>
        <p:nvSpPr>
          <p:cNvPr id="46" name="Text 43"/>
          <p:cNvSpPr/>
          <p:nvPr/>
        </p:nvSpPr>
        <p:spPr>
          <a:xfrm>
            <a:off x="502920" y="4261104"/>
            <a:ext cx="8229600" cy="201168"/>
          </a:xfrm>
          <a:prstGeom prst="rect">
            <a:avLst/>
          </a:prstGeom>
          <a:noFill/>
          <a:ln/>
        </p:spPr>
        <p:txBody>
          <a:bodyPr wrap="square" lIns="0" tIns="0" rIns="0" bIns="0" rtlCol="0" anchor="ctr"/>
          <a:lstStyle/>
          <a:p>
            <a:pPr marL="0" indent="0" algn="l">
              <a:buNone/>
            </a:pPr>
            <a:r>
              <a:rPr lang="en-US" sz="1000" b="1" kern="0" spc="300" dirty="0">
                <a:solidFill>
                  <a:srgbClr val="B9913A"/>
                </a:solidFill>
                <a:latin typeface="Calibri" pitchFamily="34" charset="0"/>
                <a:ea typeface="Calibri" pitchFamily="34" charset="-122"/>
                <a:cs typeface="Calibri" pitchFamily="34" charset="-120"/>
              </a:rPr>
              <a:t>PROPOSED COMMITMENT:  </a:t>
            </a:r>
            <a:r>
              <a:rPr lang="en-US" sz="1000" i="1" dirty="0">
                <a:solidFill>
                  <a:srgbClr val="FFFFFF"/>
                </a:solidFill>
                <a:latin typeface="Calibri" pitchFamily="34" charset="0"/>
                <a:ea typeface="Calibri" pitchFamily="34" charset="-122"/>
                <a:cs typeface="Calibri" pitchFamily="34" charset="-120"/>
              </a:rPr>
              <a:t>What will you do before our next conversation?</a:t>
            </a:r>
            <a:endParaRPr lang="en-US" sz="1000" dirty="0"/>
          </a:p>
        </p:txBody>
      </p:sp>
      <p:sp>
        <p:nvSpPr>
          <p:cNvPr id="47" name="Shape 44"/>
          <p:cNvSpPr/>
          <p:nvPr/>
        </p:nvSpPr>
        <p:spPr>
          <a:xfrm>
            <a:off x="365760" y="4462272"/>
            <a:ext cx="8549640" cy="201168"/>
          </a:xfrm>
          <a:prstGeom prst="rect">
            <a:avLst/>
          </a:prstGeom>
          <a:solidFill>
            <a:srgbClr val="F4F4F6"/>
          </a:solidFill>
          <a:ln/>
        </p:spPr>
        <p:txBody>
          <a:bodyPr/>
          <a:lstStyle/>
          <a:p>
            <a:endParaRPr lang="en-US"/>
          </a:p>
        </p:txBody>
      </p:sp>
      <p:sp>
        <p:nvSpPr>
          <p:cNvPr id="48" name="Text 45"/>
          <p:cNvSpPr/>
          <p:nvPr/>
        </p:nvSpPr>
        <p:spPr>
          <a:xfrm>
            <a:off x="502920" y="4462272"/>
            <a:ext cx="8229600" cy="201168"/>
          </a:xfrm>
          <a:prstGeom prst="rect">
            <a:avLst/>
          </a:prstGeom>
          <a:noFill/>
          <a:ln/>
        </p:spPr>
        <p:txBody>
          <a:bodyPr wrap="square" lIns="0" tIns="0" rIns="0" bIns="0" rtlCol="0" anchor="ctr"/>
          <a:lstStyle/>
          <a:p>
            <a:pPr marL="0" indent="0" algn="l">
              <a:buNone/>
            </a:pPr>
            <a:r>
              <a:rPr lang="en-US" sz="1050" dirty="0">
                <a:solidFill>
                  <a:srgbClr val="3E3E42"/>
                </a:solidFill>
                <a:latin typeface="Calibri" pitchFamily="34" charset="0"/>
                <a:ea typeface="Calibri" pitchFamily="34" charset="-122"/>
                <a:cs typeface="Calibri" pitchFamily="34" charset="-120"/>
              </a:rPr>
              <a:t>Return to 55%+ referral conversion by the October 29 check-in, executing the refresher and shadowing plan above.</a:t>
            </a:r>
            <a:endParaRPr lang="en-US" sz="1050" dirty="0"/>
          </a:p>
        </p:txBody>
      </p:sp>
      <p:sp>
        <p:nvSpPr>
          <p:cNvPr id="49" name="Rectangle 48"/>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50" name="Rectangle 49"/>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51" name="Rectangle 50"/>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52" name="Rectangle 51"/>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53" name="Picture 52" descr="image.png"/>
          <p:cNvPicPr>
            <a:picLocks noChangeAspect="1"/>
          </p:cNvPicPr>
          <p:nvPr/>
        </p:nvPicPr>
        <p:blipFill>
          <a:blip r:embed="rId3"/>
          <a:stretch>
            <a:fillRect/>
          </a:stretch>
        </p:blipFill>
        <p:spPr>
          <a:xfrm>
            <a:off x="6720840" y="91440"/>
            <a:ext cx="2286000" cy="320040"/>
          </a:xfrm>
          <a:prstGeom prst="rect">
            <a:avLst/>
          </a:prstGeom>
        </p:spPr>
      </p:pic>
      <p:sp>
        <p:nvSpPr>
          <p:cNvPr id="54" name="TextBox 53"/>
          <p:cNvSpPr txBox="1"/>
          <p:nvPr/>
        </p:nvSpPr>
        <p:spPr>
          <a:xfrm>
            <a:off x="274320" y="0"/>
            <a:ext cx="6217920" cy="502920"/>
          </a:xfrm>
          <a:prstGeom prst="rect">
            <a:avLst/>
          </a:prstGeom>
          <a:noFill/>
          <a:ln>
            <a:noFill/>
          </a:ln>
        </p:spPr>
        <p:txBody>
          <a:bodyPr wrap="square" lIns="0" tIns="0" rIns="0" bIns="0" anchor="ctr">
            <a:spAutoFit/>
          </a:bodyPr>
          <a:lstStyle/>
          <a:p>
            <a:pPr algn="l"/>
            <a:r>
              <a:rPr sz="2400" b="0" i="0">
                <a:solidFill>
                  <a:srgbClr val="FFFFFF"/>
                </a:solidFill>
                <a:latin typeface="Calibri Light"/>
              </a:rPr>
              <a:t>FRONT in action: David Chen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8ECF2"/>
        </a:solidFill>
        <a:effectLst/>
      </p:bgPr>
    </p:bg>
    <p:spTree>
      <p:nvGrpSpPr>
        <p:cNvPr id="1" name=""/>
        <p:cNvGrpSpPr/>
        <p:nvPr/>
      </p:nvGrpSpPr>
      <p:grpSpPr>
        <a:xfrm>
          <a:off x="0" y="0"/>
          <a:ext cx="0" cy="0"/>
          <a:chOff x="0" y="0"/>
          <a:chExt cx="0" cy="0"/>
        </a:xfrm>
      </p:grpSpPr>
      <p:sp>
        <p:nvSpPr>
          <p:cNvPr id="4" name="Text 1"/>
          <p:cNvSpPr/>
          <p:nvPr/>
        </p:nvSpPr>
        <p:spPr>
          <a:xfrm>
            <a:off x="365760" y="868680"/>
            <a:ext cx="8412480" cy="274320"/>
          </a:xfrm>
          <a:prstGeom prst="rect">
            <a:avLst/>
          </a:prstGeom>
          <a:noFill/>
          <a:ln/>
        </p:spPr>
        <p:txBody>
          <a:bodyPr wrap="square" lIns="0" tIns="0" rIns="0" bIns="0" rtlCol="0" anchor="t"/>
          <a:lstStyle/>
          <a:p>
            <a:pPr marL="0" indent="0" algn="l">
              <a:buNone/>
            </a:pPr>
            <a:r>
              <a:rPr lang="en-US" sz="1300" i="1" dirty="0">
                <a:solidFill>
                  <a:srgbClr val="B9913A"/>
                </a:solidFill>
                <a:latin typeface="Calibri" pitchFamily="34" charset="0"/>
                <a:ea typeface="Calibri" pitchFamily="34" charset="-122"/>
                <a:cs typeface="Calibri" pitchFamily="34" charset="-120"/>
              </a:rPr>
              <a:t>Applied to development and succession planning.</a:t>
            </a:r>
            <a:endParaRPr lang="en-US" sz="1300" dirty="0"/>
          </a:p>
        </p:txBody>
      </p:sp>
      <p:sp>
        <p:nvSpPr>
          <p:cNvPr id="5" name="Shape 2"/>
          <p:cNvSpPr/>
          <p:nvPr/>
        </p:nvSpPr>
        <p:spPr>
          <a:xfrm>
            <a:off x="365760" y="1188720"/>
            <a:ext cx="8549640" cy="274320"/>
          </a:xfrm>
          <a:prstGeom prst="rect">
            <a:avLst/>
          </a:prstGeom>
          <a:solidFill>
            <a:srgbClr val="F9F4E8"/>
          </a:solidFill>
          <a:ln/>
        </p:spPr>
        <p:txBody>
          <a:bodyPr/>
          <a:lstStyle/>
          <a:p>
            <a:endParaRPr lang="en-US"/>
          </a:p>
        </p:txBody>
      </p:sp>
      <p:sp>
        <p:nvSpPr>
          <p:cNvPr id="6" name="Text 3"/>
          <p:cNvSpPr/>
          <p:nvPr/>
        </p:nvSpPr>
        <p:spPr>
          <a:xfrm>
            <a:off x="502920" y="1188720"/>
            <a:ext cx="5303520" cy="274320"/>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PERSON:  </a:t>
            </a:r>
            <a:r>
              <a:rPr lang="en-US" sz="1000" dirty="0">
                <a:solidFill>
                  <a:srgbClr val="1A2744"/>
                </a:solidFill>
                <a:latin typeface="Calibri" pitchFamily="34" charset="0"/>
                <a:ea typeface="Calibri" pitchFamily="34" charset="-122"/>
                <a:cs typeface="Calibri" pitchFamily="34" charset="-120"/>
              </a:rPr>
              <a:t>James Mitchell, Regional Operations Supervisor</a:t>
            </a:r>
            <a:endParaRPr lang="en-US" sz="1000" dirty="0"/>
          </a:p>
        </p:txBody>
      </p:sp>
      <p:sp>
        <p:nvSpPr>
          <p:cNvPr id="7" name="Text 4"/>
          <p:cNvSpPr/>
          <p:nvPr/>
        </p:nvSpPr>
        <p:spPr>
          <a:xfrm>
            <a:off x="5760720" y="1188720"/>
            <a:ext cx="3108960" cy="274320"/>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DATE:  </a:t>
            </a:r>
            <a:r>
              <a:rPr lang="en-US" sz="1000" dirty="0">
                <a:solidFill>
                  <a:srgbClr val="1A2744"/>
                </a:solidFill>
                <a:latin typeface="Calibri" pitchFamily="34" charset="0"/>
                <a:ea typeface="Calibri" pitchFamily="34" charset="-122"/>
                <a:cs typeface="Calibri" pitchFamily="34" charset="-120"/>
              </a:rPr>
              <a:t>October 8</a:t>
            </a:r>
            <a:endParaRPr lang="en-US" sz="1000" dirty="0"/>
          </a:p>
        </p:txBody>
      </p:sp>
      <p:sp>
        <p:nvSpPr>
          <p:cNvPr id="8" name="Shape 5"/>
          <p:cNvSpPr/>
          <p:nvPr/>
        </p:nvSpPr>
        <p:spPr>
          <a:xfrm>
            <a:off x="365760" y="1536192"/>
            <a:ext cx="8549640" cy="201168"/>
          </a:xfrm>
          <a:prstGeom prst="rect">
            <a:avLst/>
          </a:prstGeom>
          <a:solidFill>
            <a:srgbClr val="1A2744"/>
          </a:solidFill>
          <a:ln/>
        </p:spPr>
        <p:txBody>
          <a:bodyPr/>
          <a:lstStyle/>
          <a:p>
            <a:endParaRPr lang="en-US"/>
          </a:p>
        </p:txBody>
      </p:sp>
      <p:sp>
        <p:nvSpPr>
          <p:cNvPr id="9" name="Text 6"/>
          <p:cNvSpPr/>
          <p:nvPr/>
        </p:nvSpPr>
        <p:spPr>
          <a:xfrm>
            <a:off x="502920" y="1536192"/>
            <a:ext cx="8229600" cy="201168"/>
          </a:xfrm>
          <a:prstGeom prst="rect">
            <a:avLst/>
          </a:prstGeom>
          <a:noFill/>
          <a:ln/>
        </p:spPr>
        <p:txBody>
          <a:bodyPr wrap="square" lIns="0" tIns="0" rIns="0" bIns="0" rtlCol="0" anchor="ctr"/>
          <a:lstStyle/>
          <a:p>
            <a:pPr marL="0" indent="0" algn="l">
              <a:buNone/>
            </a:pPr>
            <a:r>
              <a:rPr lang="en-US" sz="1000" b="1" kern="0" spc="300" dirty="0">
                <a:solidFill>
                  <a:srgbClr val="B9913A"/>
                </a:solidFill>
                <a:latin typeface="Calibri" pitchFamily="34" charset="0"/>
                <a:ea typeface="Calibri" pitchFamily="34" charset="-122"/>
                <a:cs typeface="Calibri" pitchFamily="34" charset="-120"/>
              </a:rPr>
              <a:t>COMMITMENT UPDATE:  </a:t>
            </a:r>
            <a:r>
              <a:rPr lang="en-US" sz="1000" i="1" dirty="0">
                <a:solidFill>
                  <a:srgbClr val="FFFFFF"/>
                </a:solidFill>
                <a:latin typeface="Calibri" pitchFamily="34" charset="0"/>
                <a:ea typeface="Calibri" pitchFamily="34" charset="-122"/>
                <a:cs typeface="Calibri" pitchFamily="34" charset="-120"/>
              </a:rPr>
              <a:t>How did you do on commitments from our last conversation?</a:t>
            </a:r>
            <a:endParaRPr lang="en-US" sz="1000" dirty="0"/>
          </a:p>
        </p:txBody>
      </p:sp>
      <p:sp>
        <p:nvSpPr>
          <p:cNvPr id="10" name="Shape 7"/>
          <p:cNvSpPr/>
          <p:nvPr/>
        </p:nvSpPr>
        <p:spPr>
          <a:xfrm>
            <a:off x="365760" y="1737360"/>
            <a:ext cx="8549640" cy="237744"/>
          </a:xfrm>
          <a:prstGeom prst="rect">
            <a:avLst/>
          </a:prstGeom>
          <a:solidFill>
            <a:srgbClr val="F4F4F6"/>
          </a:solidFill>
          <a:ln/>
        </p:spPr>
        <p:txBody>
          <a:bodyPr/>
          <a:lstStyle/>
          <a:p>
            <a:endParaRPr lang="en-US"/>
          </a:p>
        </p:txBody>
      </p:sp>
      <p:sp>
        <p:nvSpPr>
          <p:cNvPr id="11" name="Text 8"/>
          <p:cNvSpPr/>
          <p:nvPr/>
        </p:nvSpPr>
        <p:spPr>
          <a:xfrm>
            <a:off x="502920" y="1737360"/>
            <a:ext cx="8229600" cy="237744"/>
          </a:xfrm>
          <a:prstGeom prst="rect">
            <a:avLst/>
          </a:prstGeom>
          <a:noFill/>
          <a:ln/>
        </p:spPr>
        <p:txBody>
          <a:bodyPr wrap="square" lIns="0" tIns="0" rIns="0" bIns="0" rtlCol="0" anchor="ctr"/>
          <a:lstStyle/>
          <a:p>
            <a:pPr marL="0" indent="0" algn="l">
              <a:buNone/>
            </a:pPr>
            <a:r>
              <a:rPr lang="en-US" sz="1050" dirty="0">
                <a:solidFill>
                  <a:srgbClr val="3E3E42"/>
                </a:solidFill>
                <a:latin typeface="Calibri" pitchFamily="34" charset="0"/>
                <a:ea typeface="Calibri" pitchFamily="34" charset="-122"/>
                <a:cs typeface="Calibri" pitchFamily="34" charset="-120"/>
              </a:rPr>
              <a:t>Completed Advanced Leadership Workshop. Reviewed three stretch project candidates together in September.</a:t>
            </a:r>
            <a:endParaRPr lang="en-US" sz="1050" dirty="0"/>
          </a:p>
        </p:txBody>
      </p:sp>
      <p:sp>
        <p:nvSpPr>
          <p:cNvPr id="12" name="Shape 9"/>
          <p:cNvSpPr/>
          <p:nvPr/>
        </p:nvSpPr>
        <p:spPr>
          <a:xfrm>
            <a:off x="5623560" y="2020824"/>
            <a:ext cx="3291840" cy="2194560"/>
          </a:xfrm>
          <a:prstGeom prst="rect">
            <a:avLst/>
          </a:prstGeom>
          <a:solidFill>
            <a:srgbClr val="F4F4F6"/>
          </a:solidFill>
          <a:ln/>
        </p:spPr>
        <p:txBody>
          <a:bodyPr/>
          <a:lstStyle/>
          <a:p>
            <a:endParaRPr lang="en-US"/>
          </a:p>
        </p:txBody>
      </p:sp>
      <p:sp>
        <p:nvSpPr>
          <p:cNvPr id="13" name="Text 10"/>
          <p:cNvSpPr/>
          <p:nvPr/>
        </p:nvSpPr>
        <p:spPr>
          <a:xfrm>
            <a:off x="5760720" y="2093976"/>
            <a:ext cx="3017520" cy="201168"/>
          </a:xfrm>
          <a:prstGeom prst="rect">
            <a:avLst/>
          </a:prstGeom>
          <a:noFill/>
          <a:ln/>
        </p:spPr>
        <p:txBody>
          <a:bodyPr wrap="square" lIns="0" tIns="0" rIns="0" bIns="0" rtlCol="0" anchor="t"/>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NOTES</a:t>
            </a:r>
            <a:endParaRPr lang="en-US" sz="1000" dirty="0"/>
          </a:p>
        </p:txBody>
      </p:sp>
      <p:sp>
        <p:nvSpPr>
          <p:cNvPr id="14" name="Text 11"/>
          <p:cNvSpPr/>
          <p:nvPr/>
        </p:nvSpPr>
        <p:spPr>
          <a:xfrm>
            <a:off x="5760720" y="2340864"/>
            <a:ext cx="3063240" cy="1783080"/>
          </a:xfrm>
          <a:prstGeom prst="rect">
            <a:avLst/>
          </a:prstGeom>
          <a:noFill/>
          <a:ln/>
        </p:spPr>
        <p:txBody>
          <a:bodyPr wrap="square" lIns="0" tIns="0" rIns="0" bIns="0" rtlCol="0" anchor="t"/>
          <a:lstStyle/>
          <a:p>
            <a:pPr marL="342900" indent="-342900" algn="l">
              <a:spcAft>
                <a:spcPts val="400"/>
              </a:spcAft>
              <a:buSzPct val="100000"/>
              <a:buChar char="▪"/>
            </a:pPr>
            <a:r>
              <a:rPr lang="en-US" sz="950" dirty="0">
                <a:solidFill>
                  <a:srgbClr val="3E3E42"/>
                </a:solidFill>
                <a:latin typeface="Calibri" pitchFamily="34" charset="0"/>
                <a:ea typeface="Calibri" pitchFamily="34" charset="-122"/>
                <a:cs typeface="Calibri" pitchFamily="34" charset="-120"/>
              </a:rPr>
              <a:t>Exec presentation course: register by Oct 15</a:t>
            </a:r>
            <a:endParaRPr lang="en-US" sz="950" dirty="0"/>
          </a:p>
          <a:p>
            <a:pPr marL="342900" indent="-342900" algn="l">
              <a:spcAft>
                <a:spcPts val="400"/>
              </a:spcAft>
              <a:buSzPct val="100000"/>
              <a:buChar char="▪"/>
            </a:pPr>
            <a:r>
              <a:rPr lang="en-US" sz="950" dirty="0">
                <a:solidFill>
                  <a:srgbClr val="3E3E42"/>
                </a:solidFill>
                <a:latin typeface="Calibri" pitchFamily="34" charset="0"/>
                <a:ea typeface="Calibri" pitchFamily="34" charset="-122"/>
                <a:cs typeface="Calibri" pitchFamily="34" charset="-120"/>
              </a:rPr>
              <a:t>Shadow: Pat Reyes, Thursdays</a:t>
            </a:r>
            <a:endParaRPr lang="en-US" sz="950" dirty="0"/>
          </a:p>
          <a:p>
            <a:pPr marL="342900" indent="-342900" algn="l">
              <a:spcAft>
                <a:spcPts val="400"/>
              </a:spcAft>
              <a:buSzPct val="100000"/>
              <a:buChar char="▪"/>
            </a:pPr>
            <a:r>
              <a:rPr lang="en-US" sz="950" dirty="0">
                <a:solidFill>
                  <a:srgbClr val="3E3E42"/>
                </a:solidFill>
                <a:latin typeface="Calibri" pitchFamily="34" charset="0"/>
                <a:ea typeface="Calibri" pitchFamily="34" charset="-122"/>
                <a:cs typeface="Calibri" pitchFamily="34" charset="-120"/>
              </a:rPr>
              <a:t>Ask HR re: Q1 leadership rotation</a:t>
            </a:r>
            <a:endParaRPr lang="en-US" sz="950" dirty="0"/>
          </a:p>
          <a:p>
            <a:pPr marL="342900" indent="-342900" algn="l">
              <a:spcAft>
                <a:spcPts val="400"/>
              </a:spcAft>
              <a:buSzPct val="100000"/>
              <a:buChar char="▪"/>
            </a:pPr>
            <a:r>
              <a:rPr lang="en-US" sz="950" dirty="0">
                <a:solidFill>
                  <a:srgbClr val="3E3E42"/>
                </a:solidFill>
                <a:latin typeface="Calibri" pitchFamily="34" charset="0"/>
                <a:ea typeface="Calibri" pitchFamily="34" charset="-122"/>
                <a:cs typeface="Calibri" pitchFamily="34" charset="-120"/>
              </a:rPr>
              <a:t>Meet VP Ops at Q4 initiative kickoff</a:t>
            </a:r>
            <a:endParaRPr lang="en-US" sz="950" dirty="0"/>
          </a:p>
        </p:txBody>
      </p:sp>
      <p:sp>
        <p:nvSpPr>
          <p:cNvPr id="15" name="Shape 12"/>
          <p:cNvSpPr/>
          <p:nvPr/>
        </p:nvSpPr>
        <p:spPr>
          <a:xfrm>
            <a:off x="365760" y="2020824"/>
            <a:ext cx="457200" cy="402336"/>
          </a:xfrm>
          <a:prstGeom prst="rect">
            <a:avLst/>
          </a:prstGeom>
          <a:solidFill>
            <a:srgbClr val="1A2744"/>
          </a:solidFill>
          <a:ln/>
        </p:spPr>
        <p:txBody>
          <a:bodyPr/>
          <a:lstStyle/>
          <a:p>
            <a:endParaRPr lang="en-US"/>
          </a:p>
        </p:txBody>
      </p:sp>
      <p:sp>
        <p:nvSpPr>
          <p:cNvPr id="16" name="Text 13"/>
          <p:cNvSpPr/>
          <p:nvPr/>
        </p:nvSpPr>
        <p:spPr>
          <a:xfrm>
            <a:off x="365760" y="2020824"/>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F</a:t>
            </a:r>
            <a:endParaRPr lang="en-US" sz="2600" dirty="0"/>
          </a:p>
        </p:txBody>
      </p:sp>
      <p:sp>
        <p:nvSpPr>
          <p:cNvPr id="17" name="Shape 14"/>
          <p:cNvSpPr/>
          <p:nvPr/>
        </p:nvSpPr>
        <p:spPr>
          <a:xfrm>
            <a:off x="868680" y="2020824"/>
            <a:ext cx="1188720" cy="402336"/>
          </a:xfrm>
          <a:prstGeom prst="rect">
            <a:avLst/>
          </a:prstGeom>
          <a:solidFill>
            <a:srgbClr val="F9F4E8"/>
          </a:solidFill>
          <a:ln/>
        </p:spPr>
        <p:txBody>
          <a:bodyPr/>
          <a:lstStyle/>
          <a:p>
            <a:endParaRPr lang="en-US"/>
          </a:p>
        </p:txBody>
      </p:sp>
      <p:sp>
        <p:nvSpPr>
          <p:cNvPr id="18" name="Text 15"/>
          <p:cNvSpPr/>
          <p:nvPr/>
        </p:nvSpPr>
        <p:spPr>
          <a:xfrm>
            <a:off x="960120" y="2020824"/>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FOCUS</a:t>
            </a:r>
            <a:endParaRPr lang="en-US" sz="1000" dirty="0"/>
          </a:p>
        </p:txBody>
      </p:sp>
      <p:sp>
        <p:nvSpPr>
          <p:cNvPr id="19" name="Shape 16"/>
          <p:cNvSpPr/>
          <p:nvPr/>
        </p:nvSpPr>
        <p:spPr>
          <a:xfrm>
            <a:off x="2103120" y="2020824"/>
            <a:ext cx="3291840" cy="402336"/>
          </a:xfrm>
          <a:prstGeom prst="rect">
            <a:avLst/>
          </a:prstGeom>
          <a:solidFill>
            <a:srgbClr val="F4F4F6"/>
          </a:solidFill>
          <a:ln/>
        </p:spPr>
        <p:txBody>
          <a:bodyPr/>
          <a:lstStyle/>
          <a:p>
            <a:endParaRPr lang="en-US"/>
          </a:p>
        </p:txBody>
      </p:sp>
      <p:sp>
        <p:nvSpPr>
          <p:cNvPr id="20" name="Text 17"/>
          <p:cNvSpPr/>
          <p:nvPr/>
        </p:nvSpPr>
        <p:spPr>
          <a:xfrm>
            <a:off x="2194560" y="2020824"/>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Prepare for Regional Operations Manager role within 12 months.</a:t>
            </a:r>
            <a:endParaRPr lang="en-US" sz="950" dirty="0"/>
          </a:p>
        </p:txBody>
      </p:sp>
      <p:sp>
        <p:nvSpPr>
          <p:cNvPr id="21" name="Shape 18"/>
          <p:cNvSpPr/>
          <p:nvPr/>
        </p:nvSpPr>
        <p:spPr>
          <a:xfrm>
            <a:off x="365760" y="2468880"/>
            <a:ext cx="457200" cy="402336"/>
          </a:xfrm>
          <a:prstGeom prst="rect">
            <a:avLst/>
          </a:prstGeom>
          <a:solidFill>
            <a:srgbClr val="1A2744"/>
          </a:solidFill>
          <a:ln/>
        </p:spPr>
        <p:txBody>
          <a:bodyPr/>
          <a:lstStyle/>
          <a:p>
            <a:endParaRPr lang="en-US"/>
          </a:p>
        </p:txBody>
      </p:sp>
      <p:sp>
        <p:nvSpPr>
          <p:cNvPr id="22" name="Text 19"/>
          <p:cNvSpPr/>
          <p:nvPr/>
        </p:nvSpPr>
        <p:spPr>
          <a:xfrm>
            <a:off x="365760" y="2468880"/>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R</a:t>
            </a:r>
            <a:endParaRPr lang="en-US" sz="2600" dirty="0"/>
          </a:p>
        </p:txBody>
      </p:sp>
      <p:sp>
        <p:nvSpPr>
          <p:cNvPr id="23" name="Shape 20"/>
          <p:cNvSpPr/>
          <p:nvPr/>
        </p:nvSpPr>
        <p:spPr>
          <a:xfrm>
            <a:off x="868680" y="2468880"/>
            <a:ext cx="1188720" cy="402336"/>
          </a:xfrm>
          <a:prstGeom prst="rect">
            <a:avLst/>
          </a:prstGeom>
          <a:solidFill>
            <a:srgbClr val="F9F4E8"/>
          </a:solidFill>
          <a:ln/>
        </p:spPr>
        <p:txBody>
          <a:bodyPr/>
          <a:lstStyle/>
          <a:p>
            <a:endParaRPr lang="en-US"/>
          </a:p>
        </p:txBody>
      </p:sp>
      <p:sp>
        <p:nvSpPr>
          <p:cNvPr id="24" name="Text 21"/>
          <p:cNvSpPr/>
          <p:nvPr/>
        </p:nvSpPr>
        <p:spPr>
          <a:xfrm>
            <a:off x="960120" y="2468880"/>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REALITY</a:t>
            </a:r>
            <a:endParaRPr lang="en-US" sz="1000" dirty="0"/>
          </a:p>
        </p:txBody>
      </p:sp>
      <p:sp>
        <p:nvSpPr>
          <p:cNvPr id="25" name="Shape 22"/>
          <p:cNvSpPr/>
          <p:nvPr/>
        </p:nvSpPr>
        <p:spPr>
          <a:xfrm>
            <a:off x="2103120" y="2468880"/>
            <a:ext cx="3291840" cy="402336"/>
          </a:xfrm>
          <a:prstGeom prst="rect">
            <a:avLst/>
          </a:prstGeom>
          <a:solidFill>
            <a:srgbClr val="F4F4F6"/>
          </a:solidFill>
          <a:ln/>
        </p:spPr>
        <p:txBody>
          <a:bodyPr/>
          <a:lstStyle/>
          <a:p>
            <a:endParaRPr lang="en-US"/>
          </a:p>
        </p:txBody>
      </p:sp>
      <p:sp>
        <p:nvSpPr>
          <p:cNvPr id="26" name="Text 23"/>
          <p:cNvSpPr/>
          <p:nvPr/>
        </p:nvSpPr>
        <p:spPr>
          <a:xfrm>
            <a:off x="2194560" y="2468880"/>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Strong in current role. Cross-functional exposure limited. Executive communications a growth area.</a:t>
            </a:r>
            <a:endParaRPr lang="en-US" sz="950" dirty="0"/>
          </a:p>
        </p:txBody>
      </p:sp>
      <p:sp>
        <p:nvSpPr>
          <p:cNvPr id="27" name="Shape 24"/>
          <p:cNvSpPr/>
          <p:nvPr/>
        </p:nvSpPr>
        <p:spPr>
          <a:xfrm>
            <a:off x="365760" y="2916936"/>
            <a:ext cx="457200" cy="402336"/>
          </a:xfrm>
          <a:prstGeom prst="rect">
            <a:avLst/>
          </a:prstGeom>
          <a:solidFill>
            <a:srgbClr val="1A2744"/>
          </a:solidFill>
          <a:ln/>
        </p:spPr>
        <p:txBody>
          <a:bodyPr/>
          <a:lstStyle/>
          <a:p>
            <a:endParaRPr lang="en-US"/>
          </a:p>
        </p:txBody>
      </p:sp>
      <p:sp>
        <p:nvSpPr>
          <p:cNvPr id="28" name="Text 25"/>
          <p:cNvSpPr/>
          <p:nvPr/>
        </p:nvSpPr>
        <p:spPr>
          <a:xfrm>
            <a:off x="365760" y="2916936"/>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O</a:t>
            </a:r>
            <a:endParaRPr lang="en-US" sz="2600" dirty="0"/>
          </a:p>
        </p:txBody>
      </p:sp>
      <p:sp>
        <p:nvSpPr>
          <p:cNvPr id="29" name="Shape 26"/>
          <p:cNvSpPr/>
          <p:nvPr/>
        </p:nvSpPr>
        <p:spPr>
          <a:xfrm>
            <a:off x="868680" y="2916936"/>
            <a:ext cx="1188720" cy="402336"/>
          </a:xfrm>
          <a:prstGeom prst="rect">
            <a:avLst/>
          </a:prstGeom>
          <a:solidFill>
            <a:srgbClr val="F9F4E8"/>
          </a:solidFill>
          <a:ln/>
        </p:spPr>
        <p:txBody>
          <a:bodyPr/>
          <a:lstStyle/>
          <a:p>
            <a:endParaRPr lang="en-US"/>
          </a:p>
        </p:txBody>
      </p:sp>
      <p:sp>
        <p:nvSpPr>
          <p:cNvPr id="30" name="Text 27"/>
          <p:cNvSpPr/>
          <p:nvPr/>
        </p:nvSpPr>
        <p:spPr>
          <a:xfrm>
            <a:off x="960120" y="2916936"/>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OWNERSHIP</a:t>
            </a:r>
            <a:endParaRPr lang="en-US" sz="1000" dirty="0"/>
          </a:p>
        </p:txBody>
      </p:sp>
      <p:sp>
        <p:nvSpPr>
          <p:cNvPr id="31" name="Shape 28"/>
          <p:cNvSpPr/>
          <p:nvPr/>
        </p:nvSpPr>
        <p:spPr>
          <a:xfrm>
            <a:off x="2103120" y="2916936"/>
            <a:ext cx="3291840" cy="402336"/>
          </a:xfrm>
          <a:prstGeom prst="rect">
            <a:avLst/>
          </a:prstGeom>
          <a:solidFill>
            <a:srgbClr val="F4F4F6"/>
          </a:solidFill>
          <a:ln/>
        </p:spPr>
        <p:txBody>
          <a:bodyPr/>
          <a:lstStyle/>
          <a:p>
            <a:endParaRPr lang="en-US"/>
          </a:p>
        </p:txBody>
      </p:sp>
      <p:sp>
        <p:nvSpPr>
          <p:cNvPr id="32" name="Text 29"/>
          <p:cNvSpPr/>
          <p:nvPr/>
        </p:nvSpPr>
        <p:spPr>
          <a:xfrm>
            <a:off x="2194560" y="2916936"/>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Ready in 9-12 months. Wants to lead a major initiative and grow executive presence.</a:t>
            </a:r>
            <a:endParaRPr lang="en-US" sz="950" dirty="0"/>
          </a:p>
        </p:txBody>
      </p:sp>
      <p:sp>
        <p:nvSpPr>
          <p:cNvPr id="33" name="Shape 30"/>
          <p:cNvSpPr/>
          <p:nvPr/>
        </p:nvSpPr>
        <p:spPr>
          <a:xfrm>
            <a:off x="365760" y="3364992"/>
            <a:ext cx="457200" cy="402336"/>
          </a:xfrm>
          <a:prstGeom prst="rect">
            <a:avLst/>
          </a:prstGeom>
          <a:solidFill>
            <a:srgbClr val="1A2744"/>
          </a:solidFill>
          <a:ln/>
        </p:spPr>
        <p:txBody>
          <a:bodyPr/>
          <a:lstStyle/>
          <a:p>
            <a:endParaRPr lang="en-US"/>
          </a:p>
        </p:txBody>
      </p:sp>
      <p:sp>
        <p:nvSpPr>
          <p:cNvPr id="34" name="Text 31"/>
          <p:cNvSpPr/>
          <p:nvPr/>
        </p:nvSpPr>
        <p:spPr>
          <a:xfrm>
            <a:off x="365760" y="3364992"/>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N</a:t>
            </a:r>
            <a:endParaRPr lang="en-US" sz="2600" dirty="0"/>
          </a:p>
        </p:txBody>
      </p:sp>
      <p:sp>
        <p:nvSpPr>
          <p:cNvPr id="35" name="Shape 32"/>
          <p:cNvSpPr/>
          <p:nvPr/>
        </p:nvSpPr>
        <p:spPr>
          <a:xfrm>
            <a:off x="868680" y="3364992"/>
            <a:ext cx="1188720" cy="402336"/>
          </a:xfrm>
          <a:prstGeom prst="rect">
            <a:avLst/>
          </a:prstGeom>
          <a:solidFill>
            <a:srgbClr val="F9F4E8"/>
          </a:solidFill>
          <a:ln/>
        </p:spPr>
        <p:txBody>
          <a:bodyPr/>
          <a:lstStyle/>
          <a:p>
            <a:endParaRPr lang="en-US"/>
          </a:p>
        </p:txBody>
      </p:sp>
      <p:sp>
        <p:nvSpPr>
          <p:cNvPr id="36" name="Text 33"/>
          <p:cNvSpPr/>
          <p:nvPr/>
        </p:nvSpPr>
        <p:spPr>
          <a:xfrm>
            <a:off x="960120" y="3364992"/>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NEXT STEP</a:t>
            </a:r>
            <a:endParaRPr lang="en-US" sz="1000" dirty="0"/>
          </a:p>
        </p:txBody>
      </p:sp>
      <p:sp>
        <p:nvSpPr>
          <p:cNvPr id="37" name="Shape 34"/>
          <p:cNvSpPr/>
          <p:nvPr/>
        </p:nvSpPr>
        <p:spPr>
          <a:xfrm>
            <a:off x="2103120" y="3364992"/>
            <a:ext cx="3291840" cy="402336"/>
          </a:xfrm>
          <a:prstGeom prst="rect">
            <a:avLst/>
          </a:prstGeom>
          <a:solidFill>
            <a:srgbClr val="F4F4F6"/>
          </a:solidFill>
          <a:ln/>
        </p:spPr>
        <p:txBody>
          <a:bodyPr/>
          <a:lstStyle/>
          <a:p>
            <a:endParaRPr lang="en-US"/>
          </a:p>
        </p:txBody>
      </p:sp>
      <p:sp>
        <p:nvSpPr>
          <p:cNvPr id="38" name="Text 35"/>
          <p:cNvSpPr/>
          <p:nvPr/>
        </p:nvSpPr>
        <p:spPr>
          <a:xfrm>
            <a:off x="2194560" y="3364992"/>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Lead Q4 distribution network integration as project owner. Monthly shadow with current RM.</a:t>
            </a:r>
            <a:endParaRPr lang="en-US" sz="950" dirty="0"/>
          </a:p>
        </p:txBody>
      </p:sp>
      <p:sp>
        <p:nvSpPr>
          <p:cNvPr id="39" name="Shape 36"/>
          <p:cNvSpPr/>
          <p:nvPr/>
        </p:nvSpPr>
        <p:spPr>
          <a:xfrm>
            <a:off x="365760" y="3813048"/>
            <a:ext cx="457200" cy="402336"/>
          </a:xfrm>
          <a:prstGeom prst="rect">
            <a:avLst/>
          </a:prstGeom>
          <a:solidFill>
            <a:srgbClr val="1A2744"/>
          </a:solidFill>
          <a:ln/>
        </p:spPr>
        <p:txBody>
          <a:bodyPr/>
          <a:lstStyle/>
          <a:p>
            <a:endParaRPr lang="en-US"/>
          </a:p>
        </p:txBody>
      </p:sp>
      <p:sp>
        <p:nvSpPr>
          <p:cNvPr id="40" name="Text 37"/>
          <p:cNvSpPr/>
          <p:nvPr/>
        </p:nvSpPr>
        <p:spPr>
          <a:xfrm>
            <a:off x="365760" y="3813048"/>
            <a:ext cx="457200" cy="402336"/>
          </a:xfrm>
          <a:prstGeom prst="rect">
            <a:avLst/>
          </a:prstGeom>
          <a:noFill/>
          <a:ln/>
        </p:spPr>
        <p:txBody>
          <a:bodyPr wrap="square" lIns="0" tIns="0" rIns="0" bIns="0" rtlCol="0" anchor="ctr"/>
          <a:lstStyle/>
          <a:p>
            <a:pPr marL="0" indent="0" algn="ctr">
              <a:buNone/>
            </a:pPr>
            <a:r>
              <a:rPr lang="en-US" sz="2600" b="1" dirty="0">
                <a:solidFill>
                  <a:srgbClr val="B9913A"/>
                </a:solidFill>
                <a:latin typeface="Calibri" pitchFamily="34" charset="0"/>
                <a:ea typeface="Calibri" pitchFamily="34" charset="-122"/>
                <a:cs typeface="Calibri" pitchFamily="34" charset="-120"/>
              </a:rPr>
              <a:t>T</a:t>
            </a:r>
            <a:endParaRPr lang="en-US" sz="2600" dirty="0"/>
          </a:p>
        </p:txBody>
      </p:sp>
      <p:sp>
        <p:nvSpPr>
          <p:cNvPr id="41" name="Shape 38"/>
          <p:cNvSpPr/>
          <p:nvPr/>
        </p:nvSpPr>
        <p:spPr>
          <a:xfrm>
            <a:off x="868680" y="3813048"/>
            <a:ext cx="1188720" cy="402336"/>
          </a:xfrm>
          <a:prstGeom prst="rect">
            <a:avLst/>
          </a:prstGeom>
          <a:solidFill>
            <a:srgbClr val="F9F4E8"/>
          </a:solidFill>
          <a:ln/>
        </p:spPr>
        <p:txBody>
          <a:bodyPr/>
          <a:lstStyle/>
          <a:p>
            <a:endParaRPr lang="en-US"/>
          </a:p>
        </p:txBody>
      </p:sp>
      <p:sp>
        <p:nvSpPr>
          <p:cNvPr id="42" name="Text 39"/>
          <p:cNvSpPr/>
          <p:nvPr/>
        </p:nvSpPr>
        <p:spPr>
          <a:xfrm>
            <a:off x="960120" y="3813048"/>
            <a:ext cx="1051560" cy="402336"/>
          </a:xfrm>
          <a:prstGeom prst="rect">
            <a:avLst/>
          </a:prstGeom>
          <a:noFill/>
          <a:ln/>
        </p:spPr>
        <p:txBody>
          <a:bodyPr wrap="square" lIns="0" tIns="0" rIns="0" bIns="0" rtlCol="0" anchor="ctr"/>
          <a:lstStyle/>
          <a:p>
            <a:pPr marL="0" indent="0" algn="l">
              <a:buNone/>
            </a:pPr>
            <a:r>
              <a:rPr lang="en-US" sz="1000" b="1" kern="0" spc="300" dirty="0">
                <a:solidFill>
                  <a:srgbClr val="1A2744"/>
                </a:solidFill>
                <a:latin typeface="Calibri" pitchFamily="34" charset="0"/>
                <a:ea typeface="Calibri" pitchFamily="34" charset="-122"/>
                <a:cs typeface="Calibri" pitchFamily="34" charset="-120"/>
              </a:rPr>
              <a:t>TIME</a:t>
            </a:r>
            <a:endParaRPr lang="en-US" sz="1000" dirty="0"/>
          </a:p>
        </p:txBody>
      </p:sp>
      <p:sp>
        <p:nvSpPr>
          <p:cNvPr id="43" name="Shape 40"/>
          <p:cNvSpPr/>
          <p:nvPr/>
        </p:nvSpPr>
        <p:spPr>
          <a:xfrm>
            <a:off x="2103120" y="3813048"/>
            <a:ext cx="3291840" cy="402336"/>
          </a:xfrm>
          <a:prstGeom prst="rect">
            <a:avLst/>
          </a:prstGeom>
          <a:solidFill>
            <a:srgbClr val="F4F4F6"/>
          </a:solidFill>
          <a:ln/>
        </p:spPr>
        <p:txBody>
          <a:bodyPr/>
          <a:lstStyle/>
          <a:p>
            <a:endParaRPr lang="en-US"/>
          </a:p>
        </p:txBody>
      </p:sp>
      <p:sp>
        <p:nvSpPr>
          <p:cNvPr id="44" name="Text 41"/>
          <p:cNvSpPr/>
          <p:nvPr/>
        </p:nvSpPr>
        <p:spPr>
          <a:xfrm>
            <a:off x="2194560" y="3813048"/>
            <a:ext cx="3108960" cy="402336"/>
          </a:xfrm>
          <a:prstGeom prst="rect">
            <a:avLst/>
          </a:prstGeom>
          <a:noFill/>
          <a:ln/>
        </p:spPr>
        <p:txBody>
          <a:bodyPr wrap="square" lIns="0" tIns="0" rIns="0" bIns="0" rtlCol="0" anchor="ctr"/>
          <a:lstStyle/>
          <a:p>
            <a:pPr marL="0" indent="0" algn="l">
              <a:buNone/>
            </a:pPr>
            <a:r>
              <a:rPr lang="en-US" sz="950" dirty="0">
                <a:solidFill>
                  <a:srgbClr val="3E3E42"/>
                </a:solidFill>
                <a:latin typeface="Calibri" pitchFamily="34" charset="0"/>
                <a:ea typeface="Calibri" pitchFamily="34" charset="-122"/>
                <a:cs typeface="Calibri" pitchFamily="34" charset="-120"/>
              </a:rPr>
              <a:t>Initiative kickoff Oct 20. Monthly shadow Thursdays. Progress review Nov 10.</a:t>
            </a:r>
            <a:endParaRPr lang="en-US" sz="950" dirty="0"/>
          </a:p>
        </p:txBody>
      </p:sp>
      <p:sp>
        <p:nvSpPr>
          <p:cNvPr id="45" name="Shape 42"/>
          <p:cNvSpPr/>
          <p:nvPr/>
        </p:nvSpPr>
        <p:spPr>
          <a:xfrm>
            <a:off x="365760" y="4261104"/>
            <a:ext cx="8549640" cy="201168"/>
          </a:xfrm>
          <a:prstGeom prst="rect">
            <a:avLst/>
          </a:prstGeom>
          <a:solidFill>
            <a:srgbClr val="1A2744"/>
          </a:solidFill>
          <a:ln/>
        </p:spPr>
        <p:txBody>
          <a:bodyPr/>
          <a:lstStyle/>
          <a:p>
            <a:endParaRPr lang="en-US"/>
          </a:p>
        </p:txBody>
      </p:sp>
      <p:sp>
        <p:nvSpPr>
          <p:cNvPr id="46" name="Text 43"/>
          <p:cNvSpPr/>
          <p:nvPr/>
        </p:nvSpPr>
        <p:spPr>
          <a:xfrm>
            <a:off x="502920" y="4261104"/>
            <a:ext cx="8229600" cy="201168"/>
          </a:xfrm>
          <a:prstGeom prst="rect">
            <a:avLst/>
          </a:prstGeom>
          <a:noFill/>
          <a:ln/>
        </p:spPr>
        <p:txBody>
          <a:bodyPr wrap="square" lIns="0" tIns="0" rIns="0" bIns="0" rtlCol="0" anchor="ctr"/>
          <a:lstStyle/>
          <a:p>
            <a:pPr marL="0" indent="0" algn="l">
              <a:buNone/>
            </a:pPr>
            <a:r>
              <a:rPr lang="en-US" sz="1000" b="1" kern="0" spc="300" dirty="0">
                <a:solidFill>
                  <a:srgbClr val="B9913A"/>
                </a:solidFill>
                <a:latin typeface="Calibri" pitchFamily="34" charset="0"/>
                <a:ea typeface="Calibri" pitchFamily="34" charset="-122"/>
                <a:cs typeface="Calibri" pitchFamily="34" charset="-120"/>
              </a:rPr>
              <a:t>PROPOSED COMMITMENT:  </a:t>
            </a:r>
            <a:r>
              <a:rPr lang="en-US" sz="1000" i="1" dirty="0">
                <a:solidFill>
                  <a:srgbClr val="FFFFFF"/>
                </a:solidFill>
                <a:latin typeface="Calibri" pitchFamily="34" charset="0"/>
                <a:ea typeface="Calibri" pitchFamily="34" charset="-122"/>
                <a:cs typeface="Calibri" pitchFamily="34" charset="-120"/>
              </a:rPr>
              <a:t>What will you do before our next conversation?</a:t>
            </a:r>
            <a:endParaRPr lang="en-US" sz="1000" dirty="0"/>
          </a:p>
        </p:txBody>
      </p:sp>
      <p:sp>
        <p:nvSpPr>
          <p:cNvPr id="47" name="Shape 44"/>
          <p:cNvSpPr/>
          <p:nvPr/>
        </p:nvSpPr>
        <p:spPr>
          <a:xfrm>
            <a:off x="365760" y="4462272"/>
            <a:ext cx="8549640" cy="201168"/>
          </a:xfrm>
          <a:prstGeom prst="rect">
            <a:avLst/>
          </a:prstGeom>
          <a:solidFill>
            <a:srgbClr val="F4F4F6"/>
          </a:solidFill>
          <a:ln/>
        </p:spPr>
        <p:txBody>
          <a:bodyPr/>
          <a:lstStyle/>
          <a:p>
            <a:endParaRPr lang="en-US"/>
          </a:p>
        </p:txBody>
      </p:sp>
      <p:sp>
        <p:nvSpPr>
          <p:cNvPr id="48" name="Text 45"/>
          <p:cNvSpPr/>
          <p:nvPr/>
        </p:nvSpPr>
        <p:spPr>
          <a:xfrm>
            <a:off x="502920" y="4462272"/>
            <a:ext cx="8229600" cy="201168"/>
          </a:xfrm>
          <a:prstGeom prst="rect">
            <a:avLst/>
          </a:prstGeom>
          <a:noFill/>
          <a:ln/>
        </p:spPr>
        <p:txBody>
          <a:bodyPr wrap="square" lIns="0" tIns="0" rIns="0" bIns="0" rtlCol="0" anchor="ctr"/>
          <a:lstStyle/>
          <a:p>
            <a:pPr marL="0" indent="0" algn="l">
              <a:buNone/>
            </a:pPr>
            <a:r>
              <a:rPr lang="en-US" sz="1050" dirty="0">
                <a:solidFill>
                  <a:srgbClr val="3E3E42"/>
                </a:solidFill>
                <a:latin typeface="Calibri" pitchFamily="34" charset="0"/>
                <a:ea typeface="Calibri" pitchFamily="34" charset="-122"/>
                <a:cs typeface="Calibri" pitchFamily="34" charset="-120"/>
              </a:rPr>
              <a:t>Deliver the Q4 integration initiative on target. Fully ready for the Regional Manager role discussion by Q1.</a:t>
            </a:r>
            <a:endParaRPr lang="en-US" sz="1050" dirty="0"/>
          </a:p>
        </p:txBody>
      </p:sp>
      <p:sp>
        <p:nvSpPr>
          <p:cNvPr id="49" name="Rectangle 48"/>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50" name="Rectangle 49"/>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51" name="Rectangle 50"/>
          <p:cNvSpPr/>
          <p:nvPr/>
        </p:nvSpPr>
        <p:spPr>
          <a:xfrm>
            <a:off x="0" y="0"/>
            <a:ext cx="9144000" cy="502920"/>
          </a:xfrm>
          <a:prstGeom prst="rect">
            <a:avLst/>
          </a:prstGeom>
          <a:solidFill>
            <a:srgbClr val="1A2744"/>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sp>
        <p:nvSpPr>
          <p:cNvPr id="52" name="Rectangle 51"/>
          <p:cNvSpPr/>
          <p:nvPr/>
        </p:nvSpPr>
        <p:spPr>
          <a:xfrm>
            <a:off x="0" y="502920"/>
            <a:ext cx="9144000" cy="36576"/>
          </a:xfrm>
          <a:prstGeom prst="rect">
            <a:avLst/>
          </a:prstGeom>
          <a:solidFill>
            <a:srgbClr val="B9913A"/>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a:p>
        </p:txBody>
      </p:sp>
      <p:pic>
        <p:nvPicPr>
          <p:cNvPr id="53" name="Picture 52" descr="image.png"/>
          <p:cNvPicPr>
            <a:picLocks noChangeAspect="1"/>
          </p:cNvPicPr>
          <p:nvPr/>
        </p:nvPicPr>
        <p:blipFill>
          <a:blip r:embed="rId3"/>
          <a:stretch>
            <a:fillRect/>
          </a:stretch>
        </p:blipFill>
        <p:spPr>
          <a:xfrm>
            <a:off x="6720840" y="91440"/>
            <a:ext cx="2286000" cy="320040"/>
          </a:xfrm>
          <a:prstGeom prst="rect">
            <a:avLst/>
          </a:prstGeom>
        </p:spPr>
      </p:pic>
      <p:sp>
        <p:nvSpPr>
          <p:cNvPr id="54" name="TextBox 53"/>
          <p:cNvSpPr txBox="1"/>
          <p:nvPr/>
        </p:nvSpPr>
        <p:spPr>
          <a:xfrm>
            <a:off x="274320" y="0"/>
            <a:ext cx="6217920" cy="502920"/>
          </a:xfrm>
          <a:prstGeom prst="rect">
            <a:avLst/>
          </a:prstGeom>
          <a:noFill/>
          <a:ln>
            <a:noFill/>
          </a:ln>
        </p:spPr>
        <p:txBody>
          <a:bodyPr wrap="square" lIns="0" tIns="0" rIns="0" bIns="0" anchor="ctr">
            <a:spAutoFit/>
          </a:bodyPr>
          <a:lstStyle/>
          <a:p>
            <a:pPr algn="l"/>
            <a:r>
              <a:rPr sz="2200" b="0" i="0">
                <a:solidFill>
                  <a:srgbClr val="FFFFFF"/>
                </a:solidFill>
                <a:latin typeface="Calibri Light"/>
              </a:rPr>
              <a:t>FRONT in action: James Mitchell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151</TotalTime>
  <Words>1521</Words>
  <Application>Microsoft Office PowerPoint</Application>
  <PresentationFormat>On-screen Show (16:9)</PresentationFormat>
  <Paragraphs>234</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Leadership Standard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Coaching Toolkit</dc:title>
  <dc:subject>A practical coaching system for leaders</dc:subject>
  <dc:creator>Leadership-Tools.com</dc:creator>
  <cp:lastModifiedBy>R TODD GORHAM</cp:lastModifiedBy>
  <cp:revision>3</cp:revision>
  <cp:lastPrinted>2026-04-18T16:48:12Z</cp:lastPrinted>
  <dcterms:created xsi:type="dcterms:W3CDTF">2026-04-18T00:56:15Z</dcterms:created>
  <dcterms:modified xsi:type="dcterms:W3CDTF">2026-04-18T22:13:07Z</dcterms:modified>
</cp:coreProperties>
</file>