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A55E"/>
    <a:srgbClr val="CAD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35" d="100"/>
          <a:sy n="135" d="100"/>
        </p:scale>
        <p:origin x="924"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08816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hyperlink" Target="http://www.leadership-tools.com/" TargetMode="Externa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744"/>
        </a:solidFill>
        <a:effectLst/>
      </p:bgPr>
    </p:bg>
    <p:spTree>
      <p:nvGrpSpPr>
        <p:cNvPr id="1" name=""/>
        <p:cNvGrpSpPr/>
        <p:nvPr/>
      </p:nvGrpSpPr>
      <p:grpSpPr>
        <a:xfrm>
          <a:off x="0" y="0"/>
          <a:ext cx="0" cy="0"/>
          <a:chOff x="0" y="0"/>
          <a:chExt cx="0" cy="0"/>
        </a:xfrm>
      </p:grpSpPr>
      <p:sp>
        <p:nvSpPr>
          <p:cNvPr id="3" name="Shape 0"/>
          <p:cNvSpPr/>
          <p:nvPr/>
        </p:nvSpPr>
        <p:spPr>
          <a:xfrm>
            <a:off x="0" y="0"/>
            <a:ext cx="137160" cy="5143500"/>
          </a:xfrm>
          <a:prstGeom prst="rect">
            <a:avLst/>
          </a:prstGeom>
          <a:solidFill>
            <a:srgbClr val="4A90C2"/>
          </a:solidFill>
          <a:ln w="12700">
            <a:solidFill>
              <a:srgbClr val="4A90C2"/>
            </a:solidFill>
            <a:prstDash val="solid"/>
          </a:ln>
        </p:spPr>
        <p:txBody>
          <a:bodyPr/>
          <a:lstStyle/>
          <a:p>
            <a:endParaRPr lang="en-US"/>
          </a:p>
        </p:txBody>
      </p:sp>
      <p:sp>
        <p:nvSpPr>
          <p:cNvPr id="4" name="Shape 1"/>
          <p:cNvSpPr/>
          <p:nvPr/>
        </p:nvSpPr>
        <p:spPr>
          <a:xfrm>
            <a:off x="0" y="0"/>
            <a:ext cx="9144000" cy="41148"/>
          </a:xfrm>
          <a:prstGeom prst="rect">
            <a:avLst/>
          </a:prstGeom>
          <a:solidFill>
            <a:srgbClr val="B9913A"/>
          </a:solidFill>
          <a:ln w="12700">
            <a:solidFill>
              <a:srgbClr val="B9913A"/>
            </a:solidFill>
            <a:prstDash val="solid"/>
          </a:ln>
        </p:spPr>
        <p:txBody>
          <a:bodyPr/>
          <a:lstStyle/>
          <a:p>
            <a:endParaRPr lang="en-US"/>
          </a:p>
        </p:txBody>
      </p:sp>
      <p:sp>
        <p:nvSpPr>
          <p:cNvPr id="5" name="Text 2"/>
          <p:cNvSpPr/>
          <p:nvPr/>
        </p:nvSpPr>
        <p:spPr>
          <a:xfrm>
            <a:off x="365760" y="1097280"/>
            <a:ext cx="8412480" cy="1005840"/>
          </a:xfrm>
          <a:prstGeom prst="rect">
            <a:avLst/>
          </a:prstGeom>
          <a:noFill/>
          <a:ln/>
        </p:spPr>
        <p:txBody>
          <a:bodyPr wrap="square" lIns="0" tIns="0" rIns="0" bIns="0" rtlCol="0" anchor="ctr"/>
          <a:lstStyle/>
          <a:p>
            <a:pPr marL="0" indent="0">
              <a:buNone/>
            </a:pPr>
            <a:r>
              <a:rPr lang="en-US" sz="4050" dirty="0">
                <a:solidFill>
                  <a:srgbClr val="FFFFFF"/>
                </a:solidFill>
                <a:latin typeface="Calibri Light" pitchFamily="34" charset="0"/>
                <a:ea typeface="Calibri Light" pitchFamily="34" charset="-122"/>
                <a:cs typeface="Calibri Light" pitchFamily="34" charset="-120"/>
              </a:rPr>
              <a:t>Initiative Calendar</a:t>
            </a:r>
            <a:endParaRPr lang="en-US" sz="4050" dirty="0"/>
          </a:p>
        </p:txBody>
      </p:sp>
      <p:sp>
        <p:nvSpPr>
          <p:cNvPr id="6" name="Shape 3"/>
          <p:cNvSpPr/>
          <p:nvPr/>
        </p:nvSpPr>
        <p:spPr>
          <a:xfrm>
            <a:off x="365760" y="1949501"/>
            <a:ext cx="4674413" cy="45720"/>
          </a:xfrm>
          <a:prstGeom prst="rect">
            <a:avLst/>
          </a:prstGeom>
          <a:solidFill>
            <a:srgbClr val="B9913A"/>
          </a:solidFill>
          <a:ln w="12700">
            <a:solidFill>
              <a:srgbClr val="B9913A"/>
            </a:solidFill>
            <a:prstDash val="solid"/>
          </a:ln>
        </p:spPr>
        <p:txBody>
          <a:bodyPr/>
          <a:lstStyle/>
          <a:p>
            <a:endParaRPr lang="en-US"/>
          </a:p>
        </p:txBody>
      </p:sp>
      <p:sp>
        <p:nvSpPr>
          <p:cNvPr id="7" name="Text 4"/>
          <p:cNvSpPr/>
          <p:nvPr/>
        </p:nvSpPr>
        <p:spPr>
          <a:xfrm>
            <a:off x="365760" y="2092147"/>
            <a:ext cx="7498080" cy="731520"/>
          </a:xfrm>
          <a:prstGeom prst="rect">
            <a:avLst/>
          </a:prstGeom>
          <a:noFill/>
          <a:ln/>
        </p:spPr>
        <p:txBody>
          <a:bodyPr wrap="square" lIns="0" tIns="0" rIns="0" bIns="0" rtlCol="0" anchor="ctr"/>
          <a:lstStyle/>
          <a:p>
            <a:pPr marL="0" indent="0">
              <a:buNone/>
            </a:pPr>
            <a:r>
              <a:rPr lang="en-US" sz="1600" i="1" dirty="0">
                <a:solidFill>
                  <a:srgbClr val="CADCFC"/>
                </a:solidFill>
                <a:latin typeface="Calibri Light" pitchFamily="34" charset="0"/>
                <a:ea typeface="Calibri Light" pitchFamily="34" charset="-122"/>
                <a:cs typeface="Calibri Light" pitchFamily="34" charset="-120"/>
              </a:rPr>
              <a:t>A Visual Timeline for Scheduling and</a:t>
            </a:r>
            <a:endParaRPr lang="en-US" sz="1600" i="1" dirty="0">
              <a:solidFill>
                <a:srgbClr val="CADCFC"/>
              </a:solidFill>
            </a:endParaRPr>
          </a:p>
          <a:p>
            <a:pPr marL="0" indent="0">
              <a:buNone/>
            </a:pPr>
            <a:r>
              <a:rPr lang="en-US" sz="1600" i="1" dirty="0">
                <a:solidFill>
                  <a:srgbClr val="CADCFC"/>
                </a:solidFill>
                <a:latin typeface="Calibri Light" pitchFamily="34" charset="0"/>
                <a:ea typeface="Calibri Light" pitchFamily="34" charset="-122"/>
                <a:cs typeface="Calibri Light" pitchFamily="34" charset="-120"/>
              </a:rPr>
              <a:t>Monitoring Progress Across the Year</a:t>
            </a:r>
            <a:endParaRPr lang="en-US" sz="1600" i="1" dirty="0">
              <a:solidFill>
                <a:srgbClr val="CADCFC"/>
              </a:solidFill>
            </a:endParaRPr>
          </a:p>
        </p:txBody>
      </p:sp>
      <p:sp>
        <p:nvSpPr>
          <p:cNvPr id="8" name="Shape 5"/>
          <p:cNvSpPr/>
          <p:nvPr/>
        </p:nvSpPr>
        <p:spPr>
          <a:xfrm>
            <a:off x="365760" y="2954426"/>
            <a:ext cx="1878178" cy="347472"/>
          </a:xfrm>
          <a:prstGeom prst="rect">
            <a:avLst/>
          </a:prstGeom>
          <a:solidFill>
            <a:srgbClr val="4A90C2"/>
          </a:solidFill>
          <a:ln w="12700">
            <a:solidFill>
              <a:srgbClr val="4A90C2"/>
            </a:solidFill>
            <a:prstDash val="solid"/>
          </a:ln>
        </p:spPr>
        <p:txBody>
          <a:bodyPr/>
          <a:lstStyle/>
          <a:p>
            <a:endParaRPr lang="en-US"/>
          </a:p>
        </p:txBody>
      </p:sp>
      <p:sp>
        <p:nvSpPr>
          <p:cNvPr id="9" name="Text 6"/>
          <p:cNvSpPr/>
          <p:nvPr/>
        </p:nvSpPr>
        <p:spPr>
          <a:xfrm>
            <a:off x="365760" y="2954426"/>
            <a:ext cx="1878178" cy="347472"/>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People</a:t>
            </a:r>
            <a:endParaRPr lang="en-US" sz="1000" dirty="0"/>
          </a:p>
        </p:txBody>
      </p:sp>
      <p:sp>
        <p:nvSpPr>
          <p:cNvPr id="10" name="Shape 7"/>
          <p:cNvSpPr/>
          <p:nvPr/>
        </p:nvSpPr>
        <p:spPr>
          <a:xfrm>
            <a:off x="2366467" y="2954426"/>
            <a:ext cx="1878178" cy="347472"/>
          </a:xfrm>
          <a:prstGeom prst="rect">
            <a:avLst/>
          </a:prstGeom>
          <a:solidFill>
            <a:srgbClr val="2E7D4F"/>
          </a:solidFill>
          <a:ln w="12700">
            <a:solidFill>
              <a:srgbClr val="2E7D4F"/>
            </a:solidFill>
            <a:prstDash val="solid"/>
          </a:ln>
        </p:spPr>
        <p:txBody>
          <a:bodyPr/>
          <a:lstStyle/>
          <a:p>
            <a:endParaRPr lang="en-US"/>
          </a:p>
        </p:txBody>
      </p:sp>
      <p:sp>
        <p:nvSpPr>
          <p:cNvPr id="11" name="Text 8"/>
          <p:cNvSpPr/>
          <p:nvPr/>
        </p:nvSpPr>
        <p:spPr>
          <a:xfrm>
            <a:off x="2366467" y="2954426"/>
            <a:ext cx="1878178" cy="347472"/>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Training</a:t>
            </a:r>
            <a:endParaRPr lang="en-US" sz="1000" dirty="0"/>
          </a:p>
        </p:txBody>
      </p:sp>
      <p:sp>
        <p:nvSpPr>
          <p:cNvPr id="12" name="Shape 9"/>
          <p:cNvSpPr/>
          <p:nvPr/>
        </p:nvSpPr>
        <p:spPr>
          <a:xfrm>
            <a:off x="4366260" y="2954426"/>
            <a:ext cx="1878178" cy="347472"/>
          </a:xfrm>
          <a:prstGeom prst="rect">
            <a:avLst/>
          </a:prstGeom>
          <a:solidFill>
            <a:srgbClr val="6B4C9A"/>
          </a:solidFill>
          <a:ln w="12700">
            <a:solidFill>
              <a:srgbClr val="6B4C9A"/>
            </a:solidFill>
            <a:prstDash val="solid"/>
          </a:ln>
        </p:spPr>
        <p:txBody>
          <a:bodyPr/>
          <a:lstStyle/>
          <a:p>
            <a:endParaRPr lang="en-US"/>
          </a:p>
        </p:txBody>
      </p:sp>
      <p:sp>
        <p:nvSpPr>
          <p:cNvPr id="13" name="Text 10"/>
          <p:cNvSpPr/>
          <p:nvPr/>
        </p:nvSpPr>
        <p:spPr>
          <a:xfrm>
            <a:off x="4366260" y="2954426"/>
            <a:ext cx="1878178" cy="347472"/>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Coaching</a:t>
            </a:r>
            <a:endParaRPr lang="en-US" sz="1000" dirty="0"/>
          </a:p>
        </p:txBody>
      </p:sp>
      <p:sp>
        <p:nvSpPr>
          <p:cNvPr id="14" name="Shape 11"/>
          <p:cNvSpPr/>
          <p:nvPr/>
        </p:nvSpPr>
        <p:spPr>
          <a:xfrm>
            <a:off x="365760" y="3427171"/>
            <a:ext cx="1878178" cy="347472"/>
          </a:xfrm>
          <a:prstGeom prst="rect">
            <a:avLst/>
          </a:prstGeom>
          <a:solidFill>
            <a:srgbClr val="1A6B5A"/>
          </a:solidFill>
          <a:ln w="12700">
            <a:solidFill>
              <a:srgbClr val="1A6B5A"/>
            </a:solidFill>
            <a:prstDash val="solid"/>
          </a:ln>
        </p:spPr>
        <p:txBody>
          <a:bodyPr/>
          <a:lstStyle/>
          <a:p>
            <a:endParaRPr lang="en-US"/>
          </a:p>
        </p:txBody>
      </p:sp>
      <p:sp>
        <p:nvSpPr>
          <p:cNvPr id="15" name="Text 12"/>
          <p:cNvSpPr/>
          <p:nvPr/>
        </p:nvSpPr>
        <p:spPr>
          <a:xfrm>
            <a:off x="365760" y="3427171"/>
            <a:ext cx="1878178" cy="347472"/>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Goals &amp; Results</a:t>
            </a:r>
            <a:endParaRPr lang="en-US" sz="1000" dirty="0"/>
          </a:p>
        </p:txBody>
      </p:sp>
      <p:sp>
        <p:nvSpPr>
          <p:cNvPr id="16" name="Shape 13"/>
          <p:cNvSpPr/>
          <p:nvPr/>
        </p:nvSpPr>
        <p:spPr>
          <a:xfrm>
            <a:off x="2366467" y="3427171"/>
            <a:ext cx="1878178" cy="347472"/>
          </a:xfrm>
          <a:prstGeom prst="rect">
            <a:avLst/>
          </a:prstGeom>
          <a:solidFill>
            <a:srgbClr val="B9913A"/>
          </a:solidFill>
          <a:ln w="12700">
            <a:solidFill>
              <a:srgbClr val="B9913A"/>
            </a:solidFill>
            <a:prstDash val="solid"/>
          </a:ln>
        </p:spPr>
        <p:txBody>
          <a:bodyPr/>
          <a:lstStyle/>
          <a:p>
            <a:endParaRPr lang="en-US"/>
          </a:p>
        </p:txBody>
      </p:sp>
      <p:sp>
        <p:nvSpPr>
          <p:cNvPr id="17" name="Text 14"/>
          <p:cNvSpPr/>
          <p:nvPr/>
        </p:nvSpPr>
        <p:spPr>
          <a:xfrm>
            <a:off x="2366467" y="3427171"/>
            <a:ext cx="1878178" cy="347472"/>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Reinforce &amp; Recognize</a:t>
            </a:r>
            <a:endParaRPr lang="en-US" sz="1000" dirty="0"/>
          </a:p>
        </p:txBody>
      </p:sp>
      <p:sp>
        <p:nvSpPr>
          <p:cNvPr id="18" name="Shape 15"/>
          <p:cNvSpPr/>
          <p:nvPr/>
        </p:nvSpPr>
        <p:spPr>
          <a:xfrm>
            <a:off x="4366260" y="3427171"/>
            <a:ext cx="1878178" cy="347472"/>
          </a:xfrm>
          <a:prstGeom prst="rect">
            <a:avLst/>
          </a:prstGeom>
          <a:solidFill>
            <a:srgbClr val="2F5373"/>
          </a:solidFill>
          <a:ln w="12700">
            <a:solidFill>
              <a:srgbClr val="2F5373"/>
            </a:solidFill>
            <a:prstDash val="solid"/>
          </a:ln>
        </p:spPr>
        <p:txBody>
          <a:bodyPr/>
          <a:lstStyle/>
          <a:p>
            <a:endParaRPr lang="en-US"/>
          </a:p>
        </p:txBody>
      </p:sp>
      <p:sp>
        <p:nvSpPr>
          <p:cNvPr id="19" name="Text 16"/>
          <p:cNvSpPr/>
          <p:nvPr/>
        </p:nvSpPr>
        <p:spPr>
          <a:xfrm>
            <a:off x="4366260" y="3427171"/>
            <a:ext cx="1878178" cy="347472"/>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Performance Management</a:t>
            </a:r>
            <a:endParaRPr lang="en-US" sz="1000" dirty="0"/>
          </a:p>
        </p:txBody>
      </p:sp>
      <p:sp>
        <p:nvSpPr>
          <p:cNvPr id="20" name="Text 17"/>
          <p:cNvSpPr/>
          <p:nvPr/>
        </p:nvSpPr>
        <p:spPr>
          <a:xfrm>
            <a:off x="365760" y="4526280"/>
            <a:ext cx="8412480" cy="347472"/>
          </a:xfrm>
          <a:prstGeom prst="rect">
            <a:avLst/>
          </a:prstGeom>
          <a:noFill/>
          <a:ln/>
        </p:spPr>
        <p:txBody>
          <a:bodyPr wrap="square" lIns="0" tIns="0" rIns="0" bIns="0" rtlCol="0" anchor="ctr"/>
          <a:lstStyle/>
          <a:p>
            <a:pPr marL="0" indent="0">
              <a:buNone/>
            </a:pPr>
            <a:r>
              <a:rPr lang="en-US" sz="1100" dirty="0">
                <a:solidFill>
                  <a:srgbClr val="CADCFC"/>
                </a:solidFill>
                <a:latin typeface="Calibri" pitchFamily="34" charset="0"/>
                <a:ea typeface="Calibri" pitchFamily="34" charset="-122"/>
                <a:cs typeface="Calibri" pitchFamily="34" charset="-120"/>
              </a:rPr>
              <a:t>Use this calendar alongside the Initiative Tracker. The tracker captures status and detail. The calendar shows how all your initiatives are distributed across the year and whether the timing makes sense.</a:t>
            </a:r>
            <a:endParaRPr lang="en-US" sz="1100" dirty="0"/>
          </a:p>
        </p:txBody>
      </p:sp>
      <p:pic>
        <p:nvPicPr>
          <p:cNvPr id="22" name="Image 0">
            <a:hlinkClick r:id="rId3"/>
            <a:extLst>
              <a:ext uri="{FF2B5EF4-FFF2-40B4-BE49-F238E27FC236}">
                <a16:creationId xmlns:a16="http://schemas.microsoft.com/office/drawing/2014/main" id="{12CEEC7B-C324-21BB-52D6-257C344B6C94}"/>
              </a:ext>
            </a:extLst>
          </p:cNvPr>
          <p:cNvPicPr>
            <a:picLocks noChangeAspect="1"/>
          </p:cNvPicPr>
          <p:nvPr/>
        </p:nvPicPr>
        <p:blipFill>
          <a:blip r:embed="rId4"/>
          <a:srcRect/>
          <a:stretch/>
        </p:blipFill>
        <p:spPr>
          <a:xfrm>
            <a:off x="6015446" y="250720"/>
            <a:ext cx="2984660" cy="42136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A2744"/>
          </a:solidFill>
          <a:ln w="12700">
            <a:solidFill>
              <a:srgbClr val="1A2744"/>
            </a:solidFill>
            <a:prstDash val="solid"/>
          </a:ln>
        </p:spPr>
        <p:txBody>
          <a:bodyPr/>
          <a:lstStyle/>
          <a:p>
            <a:endParaRPr lang="en-US"/>
          </a:p>
        </p:txBody>
      </p:sp>
      <p:sp>
        <p:nvSpPr>
          <p:cNvPr id="3" name="Shape 1"/>
          <p:cNvSpPr/>
          <p:nvPr/>
        </p:nvSpPr>
        <p:spPr>
          <a:xfrm>
            <a:off x="0" y="594360"/>
            <a:ext cx="9144000" cy="45720"/>
          </a:xfrm>
          <a:prstGeom prst="rect">
            <a:avLst/>
          </a:prstGeom>
          <a:solidFill>
            <a:srgbClr val="B9913A"/>
          </a:solidFill>
          <a:ln w="12700">
            <a:solidFill>
              <a:srgbClr val="B9913A"/>
            </a:solidFill>
            <a:prstDash val="solid"/>
          </a:ln>
        </p:spPr>
        <p:txBody>
          <a:bodyPr/>
          <a:lstStyle/>
          <a:p>
            <a:endParaRPr lang="en-US"/>
          </a:p>
        </p:txBody>
      </p:sp>
      <p:sp>
        <p:nvSpPr>
          <p:cNvPr id="4" name="Text 2"/>
          <p:cNvSpPr/>
          <p:nvPr/>
        </p:nvSpPr>
        <p:spPr>
          <a:xfrm>
            <a:off x="274320" y="73152"/>
            <a:ext cx="6583680" cy="475488"/>
          </a:xfrm>
          <a:prstGeom prst="rect">
            <a:avLst/>
          </a:prstGeom>
          <a:noFill/>
          <a:ln/>
        </p:spPr>
        <p:txBody>
          <a:bodyPr wrap="square" lIns="0" tIns="0" rIns="0" bIns="0" rtlCol="0" anchor="ctr"/>
          <a:lstStyle/>
          <a:p>
            <a:pPr marL="0" indent="0">
              <a:buNone/>
            </a:pPr>
            <a:r>
              <a:rPr lang="en-US" sz="2400" dirty="0">
                <a:solidFill>
                  <a:srgbClr val="FFFFFF"/>
                </a:solidFill>
                <a:latin typeface="Calibri Light" pitchFamily="34" charset="0"/>
                <a:ea typeface="Calibri Light" pitchFamily="34" charset="-122"/>
                <a:cs typeface="Calibri Light" pitchFamily="34" charset="-120"/>
              </a:rPr>
              <a:t>How to Use This Template</a:t>
            </a:r>
            <a:endParaRPr lang="en-US" sz="2400" dirty="0"/>
          </a:p>
        </p:txBody>
      </p:sp>
      <p:sp>
        <p:nvSpPr>
          <p:cNvPr id="6" name="Text 3"/>
          <p:cNvSpPr/>
          <p:nvPr/>
        </p:nvSpPr>
        <p:spPr>
          <a:xfrm>
            <a:off x="274320" y="740664"/>
            <a:ext cx="8595360" cy="219456"/>
          </a:xfrm>
          <a:prstGeom prst="rect">
            <a:avLst/>
          </a:prstGeom>
          <a:noFill/>
          <a:ln/>
        </p:spPr>
        <p:txBody>
          <a:bodyPr wrap="square" lIns="0" tIns="0" rIns="0" bIns="0" rtlCol="0" anchor="ctr"/>
          <a:lstStyle/>
          <a:p>
            <a:pPr marL="0" indent="0">
              <a:buNone/>
            </a:pPr>
            <a:r>
              <a:rPr lang="en-US" sz="1000" i="1" dirty="0">
                <a:solidFill>
                  <a:srgbClr val="666666"/>
                </a:solidFill>
                <a:latin typeface="Calibri" pitchFamily="34" charset="0"/>
                <a:ea typeface="Calibri" pitchFamily="34" charset="-122"/>
                <a:cs typeface="Calibri" pitchFamily="34" charset="-120"/>
              </a:rPr>
              <a:t>Six steps to build and maintain a calendar that keeps your full year of initiatives visible at a glance.</a:t>
            </a:r>
            <a:endParaRPr lang="en-US" sz="1000" dirty="0"/>
          </a:p>
        </p:txBody>
      </p:sp>
      <p:sp>
        <p:nvSpPr>
          <p:cNvPr id="7" name="Shape 4"/>
          <p:cNvSpPr/>
          <p:nvPr/>
        </p:nvSpPr>
        <p:spPr>
          <a:xfrm>
            <a:off x="256032" y="1069848"/>
            <a:ext cx="4224528" cy="1078992"/>
          </a:xfrm>
          <a:prstGeom prst="rect">
            <a:avLst/>
          </a:prstGeom>
          <a:solidFill>
            <a:srgbClr val="FFFFFF"/>
          </a:solidFill>
          <a:ln w="12700">
            <a:solidFill>
              <a:srgbClr val="E8E4DD"/>
            </a:solidFill>
            <a:prstDash val="solid"/>
          </a:ln>
          <a:effectLst>
            <a:outerShdw blurRad="50800" dist="12700" dir="8100000" algn="bl" rotWithShape="0">
              <a:srgbClr val="000000">
                <a:alpha val="8000"/>
              </a:srgbClr>
            </a:outerShdw>
          </a:effectLst>
        </p:spPr>
        <p:txBody>
          <a:bodyPr/>
          <a:lstStyle/>
          <a:p>
            <a:endParaRPr lang="en-US"/>
          </a:p>
        </p:txBody>
      </p:sp>
      <p:sp>
        <p:nvSpPr>
          <p:cNvPr id="8" name="Shape 5"/>
          <p:cNvSpPr/>
          <p:nvPr/>
        </p:nvSpPr>
        <p:spPr>
          <a:xfrm>
            <a:off x="256032" y="1069848"/>
            <a:ext cx="292608" cy="1078992"/>
          </a:xfrm>
          <a:prstGeom prst="rect">
            <a:avLst/>
          </a:prstGeom>
          <a:solidFill>
            <a:srgbClr val="1A2744"/>
          </a:solidFill>
          <a:ln w="12700">
            <a:solidFill>
              <a:srgbClr val="1A2744"/>
            </a:solidFill>
            <a:prstDash val="solid"/>
          </a:ln>
        </p:spPr>
        <p:txBody>
          <a:bodyPr/>
          <a:lstStyle/>
          <a:p>
            <a:endParaRPr lang="en-US"/>
          </a:p>
        </p:txBody>
      </p:sp>
      <p:sp>
        <p:nvSpPr>
          <p:cNvPr id="9" name="Text 6"/>
          <p:cNvSpPr/>
          <p:nvPr/>
        </p:nvSpPr>
        <p:spPr>
          <a:xfrm>
            <a:off x="256032" y="1069848"/>
            <a:ext cx="292608" cy="1078992"/>
          </a:xfrm>
          <a:prstGeom prst="rect">
            <a:avLst/>
          </a:prstGeom>
          <a:noFill/>
          <a:ln/>
        </p:spPr>
        <p:txBody>
          <a:bodyPr wrap="square" lIns="0" tIns="0" rIns="0" bIns="0" rtlCol="0" anchor="ctr"/>
          <a:lstStyle/>
          <a:p>
            <a:pPr marL="0" indent="0" algn="ctr">
              <a:buNone/>
            </a:pPr>
            <a:r>
              <a:rPr lang="en-US" sz="1400" b="1" dirty="0">
                <a:solidFill>
                  <a:srgbClr val="C5A55E"/>
                </a:solidFill>
                <a:latin typeface="Calibri" pitchFamily="34" charset="0"/>
                <a:ea typeface="Calibri" pitchFamily="34" charset="-122"/>
                <a:cs typeface="Calibri" pitchFamily="34" charset="-120"/>
              </a:rPr>
              <a:t>1</a:t>
            </a:r>
            <a:endParaRPr lang="en-US" sz="1400" dirty="0">
              <a:solidFill>
                <a:srgbClr val="C5A55E"/>
              </a:solidFill>
            </a:endParaRPr>
          </a:p>
        </p:txBody>
      </p:sp>
      <p:sp>
        <p:nvSpPr>
          <p:cNvPr id="10" name="Text 7"/>
          <p:cNvSpPr/>
          <p:nvPr/>
        </p:nvSpPr>
        <p:spPr>
          <a:xfrm>
            <a:off x="621792" y="1133856"/>
            <a:ext cx="3767328" cy="256032"/>
          </a:xfrm>
          <a:prstGeom prst="rect">
            <a:avLst/>
          </a:prstGeom>
          <a:noFill/>
          <a:ln/>
        </p:spPr>
        <p:txBody>
          <a:bodyPr wrap="square" lIns="0" tIns="0" rIns="0" bIns="0" rtlCol="0" anchor="t"/>
          <a:lstStyle/>
          <a:p>
            <a:pPr marL="0" indent="0">
              <a:buNone/>
            </a:pPr>
            <a:r>
              <a:rPr lang="en-US" sz="1100" b="1" dirty="0">
                <a:solidFill>
                  <a:srgbClr val="1A2744"/>
                </a:solidFill>
                <a:latin typeface="Calibri" pitchFamily="34" charset="0"/>
                <a:ea typeface="Calibri" pitchFamily="34" charset="-122"/>
                <a:cs typeface="Calibri" pitchFamily="34" charset="-120"/>
              </a:rPr>
              <a:t>Start With Your Growth Roadmap</a:t>
            </a:r>
            <a:endParaRPr lang="en-US" sz="1100" dirty="0"/>
          </a:p>
        </p:txBody>
      </p:sp>
      <p:sp>
        <p:nvSpPr>
          <p:cNvPr id="11" name="Text 8"/>
          <p:cNvSpPr/>
          <p:nvPr/>
        </p:nvSpPr>
        <p:spPr>
          <a:xfrm>
            <a:off x="621792" y="1389888"/>
            <a:ext cx="3767328" cy="694944"/>
          </a:xfrm>
          <a:prstGeom prst="rect">
            <a:avLst/>
          </a:prstGeom>
          <a:noFill/>
          <a:ln/>
        </p:spPr>
        <p:txBody>
          <a:bodyPr wrap="square" lIns="0" tIns="0" rIns="0" bIns="0" rtlCol="0" anchor="t"/>
          <a:lstStyle/>
          <a:p>
            <a:pPr marL="0" indent="0">
              <a:buNone/>
            </a:pPr>
            <a:r>
              <a:rPr lang="en-US" sz="950" dirty="0">
                <a:solidFill>
                  <a:srgbClr val="444444"/>
                </a:solidFill>
                <a:latin typeface="Calibri" pitchFamily="34" charset="0"/>
                <a:ea typeface="Calibri" pitchFamily="34" charset="-122"/>
                <a:cs typeface="Calibri" pitchFamily="34" charset="-120"/>
              </a:rPr>
              <a:t>Pull your prioritized initiatives from the Growth Roadmap and D.A.R.T. analysis. Only include initiatives that are actively moving forward.</a:t>
            </a:r>
            <a:endParaRPr lang="en-US" sz="950" dirty="0"/>
          </a:p>
        </p:txBody>
      </p:sp>
      <p:sp>
        <p:nvSpPr>
          <p:cNvPr id="12" name="Shape 9"/>
          <p:cNvSpPr/>
          <p:nvPr/>
        </p:nvSpPr>
        <p:spPr>
          <a:xfrm>
            <a:off x="256032" y="2322576"/>
            <a:ext cx="4224528" cy="1078992"/>
          </a:xfrm>
          <a:prstGeom prst="rect">
            <a:avLst/>
          </a:prstGeom>
          <a:solidFill>
            <a:srgbClr val="FFFFFF"/>
          </a:solidFill>
          <a:ln w="12700">
            <a:solidFill>
              <a:srgbClr val="E8E4DD"/>
            </a:solidFill>
            <a:prstDash val="solid"/>
          </a:ln>
          <a:effectLst>
            <a:outerShdw blurRad="50800" dist="12700" dir="8100000" algn="bl" rotWithShape="0">
              <a:srgbClr val="000000">
                <a:alpha val="8000"/>
              </a:srgbClr>
            </a:outerShdw>
          </a:effectLst>
        </p:spPr>
        <p:txBody>
          <a:bodyPr/>
          <a:lstStyle/>
          <a:p>
            <a:endParaRPr lang="en-US"/>
          </a:p>
        </p:txBody>
      </p:sp>
      <p:sp>
        <p:nvSpPr>
          <p:cNvPr id="13" name="Shape 10"/>
          <p:cNvSpPr/>
          <p:nvPr/>
        </p:nvSpPr>
        <p:spPr>
          <a:xfrm>
            <a:off x="256032" y="2322576"/>
            <a:ext cx="292608" cy="1078992"/>
          </a:xfrm>
          <a:prstGeom prst="rect">
            <a:avLst/>
          </a:prstGeom>
          <a:solidFill>
            <a:srgbClr val="1A2744"/>
          </a:solidFill>
          <a:ln w="12700">
            <a:solidFill>
              <a:srgbClr val="1A2744"/>
            </a:solidFill>
            <a:prstDash val="solid"/>
          </a:ln>
        </p:spPr>
        <p:txBody>
          <a:bodyPr/>
          <a:lstStyle/>
          <a:p>
            <a:endParaRPr lang="en-US"/>
          </a:p>
        </p:txBody>
      </p:sp>
      <p:sp>
        <p:nvSpPr>
          <p:cNvPr id="14" name="Text 11"/>
          <p:cNvSpPr/>
          <p:nvPr/>
        </p:nvSpPr>
        <p:spPr>
          <a:xfrm>
            <a:off x="256032" y="2322576"/>
            <a:ext cx="292608" cy="1078992"/>
          </a:xfrm>
          <a:prstGeom prst="rect">
            <a:avLst/>
          </a:prstGeom>
          <a:noFill/>
          <a:ln/>
        </p:spPr>
        <p:txBody>
          <a:bodyPr wrap="square" lIns="0" tIns="0" rIns="0" bIns="0" rtlCol="0" anchor="ctr"/>
          <a:lstStyle/>
          <a:p>
            <a:pPr marL="0" indent="0" algn="ctr">
              <a:buNone/>
            </a:pPr>
            <a:r>
              <a:rPr lang="en-US" sz="1400" b="1" dirty="0">
                <a:solidFill>
                  <a:srgbClr val="C5A55E"/>
                </a:solidFill>
                <a:latin typeface="Calibri" pitchFamily="34" charset="0"/>
                <a:ea typeface="Calibri" pitchFamily="34" charset="-122"/>
                <a:cs typeface="Calibri" pitchFamily="34" charset="-120"/>
              </a:rPr>
              <a:t>2</a:t>
            </a:r>
            <a:endParaRPr lang="en-US" sz="1400" dirty="0">
              <a:solidFill>
                <a:srgbClr val="C5A55E"/>
              </a:solidFill>
            </a:endParaRPr>
          </a:p>
        </p:txBody>
      </p:sp>
      <p:sp>
        <p:nvSpPr>
          <p:cNvPr id="15" name="Text 12"/>
          <p:cNvSpPr/>
          <p:nvPr/>
        </p:nvSpPr>
        <p:spPr>
          <a:xfrm>
            <a:off x="621792" y="2386584"/>
            <a:ext cx="3767328" cy="256032"/>
          </a:xfrm>
          <a:prstGeom prst="rect">
            <a:avLst/>
          </a:prstGeom>
          <a:noFill/>
          <a:ln/>
        </p:spPr>
        <p:txBody>
          <a:bodyPr wrap="square" lIns="0" tIns="0" rIns="0" bIns="0" rtlCol="0" anchor="t"/>
          <a:lstStyle/>
          <a:p>
            <a:pPr marL="0" indent="0">
              <a:buNone/>
            </a:pPr>
            <a:r>
              <a:rPr lang="en-US" sz="1100" b="1" dirty="0">
                <a:solidFill>
                  <a:srgbClr val="1A2744"/>
                </a:solidFill>
                <a:latin typeface="Calibri" pitchFamily="34" charset="0"/>
                <a:ea typeface="Calibri" pitchFamily="34" charset="-122"/>
                <a:cs typeface="Calibri" pitchFamily="34" charset="-120"/>
              </a:rPr>
              <a:t>Group Initiatives by Category</a:t>
            </a:r>
            <a:endParaRPr lang="en-US" sz="1100" dirty="0"/>
          </a:p>
        </p:txBody>
      </p:sp>
      <p:sp>
        <p:nvSpPr>
          <p:cNvPr id="16" name="Text 13"/>
          <p:cNvSpPr/>
          <p:nvPr/>
        </p:nvSpPr>
        <p:spPr>
          <a:xfrm>
            <a:off x="621792" y="2642616"/>
            <a:ext cx="3767328" cy="694944"/>
          </a:xfrm>
          <a:prstGeom prst="rect">
            <a:avLst/>
          </a:prstGeom>
          <a:noFill/>
          <a:ln/>
        </p:spPr>
        <p:txBody>
          <a:bodyPr wrap="square" lIns="0" tIns="0" rIns="0" bIns="0" rtlCol="0" anchor="t"/>
          <a:lstStyle/>
          <a:p>
            <a:pPr marL="0" indent="0">
              <a:buNone/>
            </a:pPr>
            <a:r>
              <a:rPr lang="en-US" sz="950" dirty="0">
                <a:solidFill>
                  <a:srgbClr val="444444"/>
                </a:solidFill>
                <a:latin typeface="Calibri" pitchFamily="34" charset="0"/>
                <a:ea typeface="Calibri" pitchFamily="34" charset="-122"/>
                <a:cs typeface="Calibri" pitchFamily="34" charset="-120"/>
              </a:rPr>
              <a:t>Organize initiatives under their Growth Roadmap category. This keeps the calendar easy to scan and connects directly back to your strategy.</a:t>
            </a:r>
            <a:endParaRPr lang="en-US" sz="950" dirty="0"/>
          </a:p>
        </p:txBody>
      </p:sp>
      <p:sp>
        <p:nvSpPr>
          <p:cNvPr id="17" name="Shape 14"/>
          <p:cNvSpPr/>
          <p:nvPr/>
        </p:nvSpPr>
        <p:spPr>
          <a:xfrm>
            <a:off x="256032" y="3575304"/>
            <a:ext cx="4224528" cy="1078992"/>
          </a:xfrm>
          <a:prstGeom prst="rect">
            <a:avLst/>
          </a:prstGeom>
          <a:solidFill>
            <a:srgbClr val="FFFFFF"/>
          </a:solidFill>
          <a:ln w="12700">
            <a:solidFill>
              <a:srgbClr val="E8E4DD"/>
            </a:solidFill>
            <a:prstDash val="solid"/>
          </a:ln>
          <a:effectLst>
            <a:outerShdw blurRad="50800" dist="12700" dir="8100000" algn="bl" rotWithShape="0">
              <a:srgbClr val="000000">
                <a:alpha val="8000"/>
              </a:srgbClr>
            </a:outerShdw>
          </a:effectLst>
        </p:spPr>
        <p:txBody>
          <a:bodyPr/>
          <a:lstStyle/>
          <a:p>
            <a:endParaRPr lang="en-US"/>
          </a:p>
        </p:txBody>
      </p:sp>
      <p:sp>
        <p:nvSpPr>
          <p:cNvPr id="18" name="Shape 15"/>
          <p:cNvSpPr/>
          <p:nvPr/>
        </p:nvSpPr>
        <p:spPr>
          <a:xfrm>
            <a:off x="256032" y="3575304"/>
            <a:ext cx="292608" cy="1078992"/>
          </a:xfrm>
          <a:prstGeom prst="rect">
            <a:avLst/>
          </a:prstGeom>
          <a:solidFill>
            <a:srgbClr val="1A2744"/>
          </a:solidFill>
          <a:ln w="12700">
            <a:solidFill>
              <a:srgbClr val="1A2744"/>
            </a:solidFill>
            <a:prstDash val="solid"/>
          </a:ln>
        </p:spPr>
        <p:txBody>
          <a:bodyPr/>
          <a:lstStyle/>
          <a:p>
            <a:endParaRPr lang="en-US"/>
          </a:p>
        </p:txBody>
      </p:sp>
      <p:sp>
        <p:nvSpPr>
          <p:cNvPr id="19" name="Text 16"/>
          <p:cNvSpPr/>
          <p:nvPr/>
        </p:nvSpPr>
        <p:spPr>
          <a:xfrm>
            <a:off x="256032" y="3575304"/>
            <a:ext cx="292608" cy="1078992"/>
          </a:xfrm>
          <a:prstGeom prst="rect">
            <a:avLst/>
          </a:prstGeom>
          <a:noFill/>
          <a:ln/>
        </p:spPr>
        <p:txBody>
          <a:bodyPr wrap="square" lIns="0" tIns="0" rIns="0" bIns="0" rtlCol="0" anchor="ctr"/>
          <a:lstStyle/>
          <a:p>
            <a:pPr marL="0" indent="0" algn="ctr">
              <a:buNone/>
            </a:pPr>
            <a:r>
              <a:rPr lang="en-US" sz="1400" b="1" dirty="0">
                <a:solidFill>
                  <a:srgbClr val="C5A55E"/>
                </a:solidFill>
                <a:latin typeface="Calibri" pitchFamily="34" charset="0"/>
                <a:ea typeface="Calibri" pitchFamily="34" charset="-122"/>
                <a:cs typeface="Calibri" pitchFamily="34" charset="-120"/>
              </a:rPr>
              <a:t>3</a:t>
            </a:r>
            <a:endParaRPr lang="en-US" sz="1400" dirty="0">
              <a:solidFill>
                <a:srgbClr val="C5A55E"/>
              </a:solidFill>
            </a:endParaRPr>
          </a:p>
        </p:txBody>
      </p:sp>
      <p:sp>
        <p:nvSpPr>
          <p:cNvPr id="20" name="Text 17"/>
          <p:cNvSpPr/>
          <p:nvPr/>
        </p:nvSpPr>
        <p:spPr>
          <a:xfrm>
            <a:off x="621792" y="3639312"/>
            <a:ext cx="3767328" cy="256032"/>
          </a:xfrm>
          <a:prstGeom prst="rect">
            <a:avLst/>
          </a:prstGeom>
          <a:noFill/>
          <a:ln/>
        </p:spPr>
        <p:txBody>
          <a:bodyPr wrap="square" lIns="0" tIns="0" rIns="0" bIns="0" rtlCol="0" anchor="t"/>
          <a:lstStyle/>
          <a:p>
            <a:pPr marL="0" indent="0">
              <a:buNone/>
            </a:pPr>
            <a:r>
              <a:rPr lang="en-US" sz="1100" b="1" dirty="0">
                <a:solidFill>
                  <a:srgbClr val="1A2744"/>
                </a:solidFill>
                <a:latin typeface="Calibri" pitchFamily="34" charset="0"/>
                <a:ea typeface="Calibri" pitchFamily="34" charset="-122"/>
                <a:cs typeface="Calibri" pitchFamily="34" charset="-120"/>
              </a:rPr>
              <a:t>Assign a Timeline to Each Initiative</a:t>
            </a:r>
            <a:endParaRPr lang="en-US" sz="1100" dirty="0"/>
          </a:p>
        </p:txBody>
      </p:sp>
      <p:sp>
        <p:nvSpPr>
          <p:cNvPr id="21" name="Text 18"/>
          <p:cNvSpPr/>
          <p:nvPr/>
        </p:nvSpPr>
        <p:spPr>
          <a:xfrm>
            <a:off x="621792" y="3895344"/>
            <a:ext cx="3767328" cy="694944"/>
          </a:xfrm>
          <a:prstGeom prst="rect">
            <a:avLst/>
          </a:prstGeom>
          <a:noFill/>
          <a:ln/>
        </p:spPr>
        <p:txBody>
          <a:bodyPr wrap="square" lIns="0" tIns="0" rIns="0" bIns="0" rtlCol="0" anchor="t"/>
          <a:lstStyle/>
          <a:p>
            <a:pPr marL="0" indent="0">
              <a:buNone/>
            </a:pPr>
            <a:r>
              <a:rPr lang="en-US" sz="950" dirty="0">
                <a:solidFill>
                  <a:srgbClr val="444444"/>
                </a:solidFill>
                <a:latin typeface="Calibri" pitchFamily="34" charset="0"/>
                <a:ea typeface="Calibri" pitchFamily="34" charset="-122"/>
                <a:cs typeface="Calibri" pitchFamily="34" charset="-120"/>
              </a:rPr>
              <a:t>Draw a bar (or copy and paste from the example) across the months when active work is expected. Use the bar label to describe the phase: Build, Launch, Rollout, or Review.</a:t>
            </a:r>
            <a:endParaRPr lang="en-US" sz="950" dirty="0"/>
          </a:p>
        </p:txBody>
      </p:sp>
      <p:sp>
        <p:nvSpPr>
          <p:cNvPr id="22" name="Shape 19"/>
          <p:cNvSpPr/>
          <p:nvPr/>
        </p:nvSpPr>
        <p:spPr>
          <a:xfrm>
            <a:off x="4700016" y="1069848"/>
            <a:ext cx="4224528" cy="1078992"/>
          </a:xfrm>
          <a:prstGeom prst="rect">
            <a:avLst/>
          </a:prstGeom>
          <a:solidFill>
            <a:srgbClr val="FFFFFF"/>
          </a:solidFill>
          <a:ln w="12700">
            <a:solidFill>
              <a:srgbClr val="E8E4DD"/>
            </a:solidFill>
            <a:prstDash val="solid"/>
          </a:ln>
          <a:effectLst>
            <a:outerShdw blurRad="50800" dist="12700" dir="8100000" algn="bl" rotWithShape="0">
              <a:srgbClr val="000000">
                <a:alpha val="8000"/>
              </a:srgbClr>
            </a:outerShdw>
          </a:effectLst>
        </p:spPr>
        <p:txBody>
          <a:bodyPr/>
          <a:lstStyle/>
          <a:p>
            <a:endParaRPr lang="en-US"/>
          </a:p>
        </p:txBody>
      </p:sp>
      <p:sp>
        <p:nvSpPr>
          <p:cNvPr id="23" name="Shape 20"/>
          <p:cNvSpPr/>
          <p:nvPr/>
        </p:nvSpPr>
        <p:spPr>
          <a:xfrm>
            <a:off x="4700016" y="1069848"/>
            <a:ext cx="292608" cy="1078992"/>
          </a:xfrm>
          <a:prstGeom prst="rect">
            <a:avLst/>
          </a:prstGeom>
          <a:solidFill>
            <a:srgbClr val="1A2744"/>
          </a:solidFill>
          <a:ln w="12700">
            <a:solidFill>
              <a:srgbClr val="1A2744"/>
            </a:solidFill>
            <a:prstDash val="solid"/>
          </a:ln>
        </p:spPr>
        <p:txBody>
          <a:bodyPr/>
          <a:lstStyle/>
          <a:p>
            <a:endParaRPr lang="en-US"/>
          </a:p>
        </p:txBody>
      </p:sp>
      <p:sp>
        <p:nvSpPr>
          <p:cNvPr id="24" name="Text 21"/>
          <p:cNvSpPr/>
          <p:nvPr/>
        </p:nvSpPr>
        <p:spPr>
          <a:xfrm>
            <a:off x="4700016" y="1069848"/>
            <a:ext cx="292608" cy="1078992"/>
          </a:xfrm>
          <a:prstGeom prst="rect">
            <a:avLst/>
          </a:prstGeom>
          <a:noFill/>
          <a:ln/>
        </p:spPr>
        <p:txBody>
          <a:bodyPr wrap="square" lIns="0" tIns="0" rIns="0" bIns="0" rtlCol="0" anchor="ctr"/>
          <a:lstStyle/>
          <a:p>
            <a:pPr marL="0" indent="0" algn="ctr">
              <a:buNone/>
            </a:pPr>
            <a:r>
              <a:rPr lang="en-US" sz="1400" b="1" dirty="0">
                <a:solidFill>
                  <a:srgbClr val="C5A55E"/>
                </a:solidFill>
                <a:latin typeface="Calibri" pitchFamily="34" charset="0"/>
                <a:ea typeface="Calibri" pitchFamily="34" charset="-122"/>
                <a:cs typeface="Calibri" pitchFamily="34" charset="-120"/>
              </a:rPr>
              <a:t>4</a:t>
            </a:r>
            <a:endParaRPr lang="en-US" sz="1400" dirty="0">
              <a:solidFill>
                <a:srgbClr val="C5A55E"/>
              </a:solidFill>
            </a:endParaRPr>
          </a:p>
        </p:txBody>
      </p:sp>
      <p:sp>
        <p:nvSpPr>
          <p:cNvPr id="25" name="Text 22"/>
          <p:cNvSpPr/>
          <p:nvPr/>
        </p:nvSpPr>
        <p:spPr>
          <a:xfrm>
            <a:off x="5065776" y="1133856"/>
            <a:ext cx="3767328" cy="256032"/>
          </a:xfrm>
          <a:prstGeom prst="rect">
            <a:avLst/>
          </a:prstGeom>
          <a:noFill/>
          <a:ln/>
        </p:spPr>
        <p:txBody>
          <a:bodyPr wrap="square" lIns="0" tIns="0" rIns="0" bIns="0" rtlCol="0" anchor="t"/>
          <a:lstStyle/>
          <a:p>
            <a:pPr marL="0" indent="0">
              <a:buNone/>
            </a:pPr>
            <a:r>
              <a:rPr lang="en-US" sz="1100" b="1" dirty="0">
                <a:solidFill>
                  <a:srgbClr val="1A2744"/>
                </a:solidFill>
                <a:latin typeface="Calibri" pitchFamily="34" charset="0"/>
                <a:ea typeface="Calibri" pitchFamily="34" charset="-122"/>
                <a:cs typeface="Calibri" pitchFamily="34" charset="-120"/>
              </a:rPr>
              <a:t>Add Milestones and Key Dates</a:t>
            </a:r>
            <a:endParaRPr lang="en-US" sz="1100" dirty="0"/>
          </a:p>
        </p:txBody>
      </p:sp>
      <p:sp>
        <p:nvSpPr>
          <p:cNvPr id="26" name="Text 23"/>
          <p:cNvSpPr/>
          <p:nvPr/>
        </p:nvSpPr>
        <p:spPr>
          <a:xfrm>
            <a:off x="5065776" y="1389888"/>
            <a:ext cx="3767328" cy="694944"/>
          </a:xfrm>
          <a:prstGeom prst="rect">
            <a:avLst/>
          </a:prstGeom>
          <a:noFill/>
          <a:ln/>
        </p:spPr>
        <p:txBody>
          <a:bodyPr wrap="square" lIns="0" tIns="0" rIns="0" bIns="0" rtlCol="0" anchor="t"/>
          <a:lstStyle/>
          <a:p>
            <a:pPr marL="0" indent="0">
              <a:buNone/>
            </a:pPr>
            <a:r>
              <a:rPr lang="en-US" sz="950" dirty="0">
                <a:solidFill>
                  <a:srgbClr val="444444"/>
                </a:solidFill>
                <a:latin typeface="Calibri" pitchFamily="34" charset="0"/>
                <a:ea typeface="Calibri" pitchFamily="34" charset="-122"/>
                <a:cs typeface="Calibri" pitchFamily="34" charset="-120"/>
              </a:rPr>
              <a:t>Note hard deadlines, review checkpoints, or completion targets. Milestones help the team see where the work is headed and when it must be done.</a:t>
            </a:r>
            <a:endParaRPr lang="en-US" sz="950" dirty="0"/>
          </a:p>
        </p:txBody>
      </p:sp>
      <p:sp>
        <p:nvSpPr>
          <p:cNvPr id="27" name="Shape 24"/>
          <p:cNvSpPr/>
          <p:nvPr/>
        </p:nvSpPr>
        <p:spPr>
          <a:xfrm>
            <a:off x="4700016" y="2322576"/>
            <a:ext cx="4224528" cy="1078992"/>
          </a:xfrm>
          <a:prstGeom prst="rect">
            <a:avLst/>
          </a:prstGeom>
          <a:solidFill>
            <a:srgbClr val="FFFFFF"/>
          </a:solidFill>
          <a:ln w="12700">
            <a:solidFill>
              <a:srgbClr val="E8E4DD"/>
            </a:solidFill>
            <a:prstDash val="solid"/>
          </a:ln>
          <a:effectLst>
            <a:outerShdw blurRad="50800" dist="12700" dir="8100000" algn="bl" rotWithShape="0">
              <a:srgbClr val="000000">
                <a:alpha val="8000"/>
              </a:srgbClr>
            </a:outerShdw>
          </a:effectLst>
        </p:spPr>
        <p:txBody>
          <a:bodyPr/>
          <a:lstStyle/>
          <a:p>
            <a:endParaRPr lang="en-US"/>
          </a:p>
        </p:txBody>
      </p:sp>
      <p:sp>
        <p:nvSpPr>
          <p:cNvPr id="28" name="Shape 25"/>
          <p:cNvSpPr/>
          <p:nvPr/>
        </p:nvSpPr>
        <p:spPr>
          <a:xfrm>
            <a:off x="4700016" y="2322576"/>
            <a:ext cx="292608" cy="1078992"/>
          </a:xfrm>
          <a:prstGeom prst="rect">
            <a:avLst/>
          </a:prstGeom>
          <a:solidFill>
            <a:srgbClr val="1A2744"/>
          </a:solidFill>
          <a:ln w="12700">
            <a:solidFill>
              <a:srgbClr val="1A2744"/>
            </a:solidFill>
            <a:prstDash val="solid"/>
          </a:ln>
        </p:spPr>
        <p:txBody>
          <a:bodyPr/>
          <a:lstStyle/>
          <a:p>
            <a:endParaRPr lang="en-US"/>
          </a:p>
        </p:txBody>
      </p:sp>
      <p:sp>
        <p:nvSpPr>
          <p:cNvPr id="29" name="Text 26"/>
          <p:cNvSpPr/>
          <p:nvPr/>
        </p:nvSpPr>
        <p:spPr>
          <a:xfrm>
            <a:off x="4700016" y="2322576"/>
            <a:ext cx="292608" cy="1078992"/>
          </a:xfrm>
          <a:prstGeom prst="rect">
            <a:avLst/>
          </a:prstGeom>
          <a:noFill/>
          <a:ln/>
        </p:spPr>
        <p:txBody>
          <a:bodyPr wrap="square" lIns="0" tIns="0" rIns="0" bIns="0" rtlCol="0" anchor="ctr"/>
          <a:lstStyle/>
          <a:p>
            <a:pPr marL="0" indent="0" algn="ctr">
              <a:buNone/>
            </a:pPr>
            <a:r>
              <a:rPr lang="en-US" sz="1400" b="1" dirty="0">
                <a:solidFill>
                  <a:srgbClr val="C5A55E"/>
                </a:solidFill>
                <a:latin typeface="Calibri" pitchFamily="34" charset="0"/>
                <a:ea typeface="Calibri" pitchFamily="34" charset="-122"/>
                <a:cs typeface="Calibri" pitchFamily="34" charset="-120"/>
              </a:rPr>
              <a:t>5</a:t>
            </a:r>
            <a:endParaRPr lang="en-US" sz="1400" dirty="0">
              <a:solidFill>
                <a:srgbClr val="C5A55E"/>
              </a:solidFill>
            </a:endParaRPr>
          </a:p>
        </p:txBody>
      </p:sp>
      <p:sp>
        <p:nvSpPr>
          <p:cNvPr id="30" name="Text 27"/>
          <p:cNvSpPr/>
          <p:nvPr/>
        </p:nvSpPr>
        <p:spPr>
          <a:xfrm>
            <a:off x="5065776" y="2386584"/>
            <a:ext cx="3767328" cy="256032"/>
          </a:xfrm>
          <a:prstGeom prst="rect">
            <a:avLst/>
          </a:prstGeom>
          <a:noFill/>
          <a:ln/>
        </p:spPr>
        <p:txBody>
          <a:bodyPr wrap="square" lIns="0" tIns="0" rIns="0" bIns="0" rtlCol="0" anchor="t"/>
          <a:lstStyle/>
          <a:p>
            <a:pPr marL="0" indent="0">
              <a:buNone/>
            </a:pPr>
            <a:r>
              <a:rPr lang="en-US" sz="1100" b="1" dirty="0">
                <a:solidFill>
                  <a:srgbClr val="1A2744"/>
                </a:solidFill>
                <a:latin typeface="Calibri" pitchFamily="34" charset="0"/>
                <a:ea typeface="Calibri" pitchFamily="34" charset="-122"/>
                <a:cs typeface="Calibri" pitchFamily="34" charset="-120"/>
              </a:rPr>
              <a:t>Look for Overlap and Overload</a:t>
            </a:r>
            <a:endParaRPr lang="en-US" sz="1100" dirty="0"/>
          </a:p>
        </p:txBody>
      </p:sp>
      <p:sp>
        <p:nvSpPr>
          <p:cNvPr id="31" name="Text 28"/>
          <p:cNvSpPr/>
          <p:nvPr/>
        </p:nvSpPr>
        <p:spPr>
          <a:xfrm>
            <a:off x="5065776" y="2642616"/>
            <a:ext cx="3767328" cy="694944"/>
          </a:xfrm>
          <a:prstGeom prst="rect">
            <a:avLst/>
          </a:prstGeom>
          <a:noFill/>
          <a:ln/>
        </p:spPr>
        <p:txBody>
          <a:bodyPr wrap="square" lIns="0" tIns="0" rIns="0" bIns="0" rtlCol="0" anchor="t"/>
          <a:lstStyle/>
          <a:p>
            <a:pPr marL="0" indent="0">
              <a:buNone/>
            </a:pPr>
            <a:r>
              <a:rPr lang="en-US" sz="950" dirty="0">
                <a:solidFill>
                  <a:srgbClr val="444444"/>
                </a:solidFill>
                <a:latin typeface="Calibri" pitchFamily="34" charset="0"/>
                <a:ea typeface="Calibri" pitchFamily="34" charset="-122"/>
                <a:cs typeface="Calibri" pitchFamily="34" charset="-120"/>
              </a:rPr>
              <a:t>Scan for months where too many initiatives are active at once. Consistent overload signals a planning problem worth addressing before it becomes an execution problem.</a:t>
            </a:r>
            <a:endParaRPr lang="en-US" sz="950" dirty="0"/>
          </a:p>
        </p:txBody>
      </p:sp>
      <p:sp>
        <p:nvSpPr>
          <p:cNvPr id="32" name="Shape 29"/>
          <p:cNvSpPr/>
          <p:nvPr/>
        </p:nvSpPr>
        <p:spPr>
          <a:xfrm>
            <a:off x="4700016" y="3575304"/>
            <a:ext cx="4224528" cy="1078992"/>
          </a:xfrm>
          <a:prstGeom prst="rect">
            <a:avLst/>
          </a:prstGeom>
          <a:solidFill>
            <a:srgbClr val="FFFFFF"/>
          </a:solidFill>
          <a:ln w="12700">
            <a:solidFill>
              <a:srgbClr val="E8E4DD"/>
            </a:solidFill>
            <a:prstDash val="solid"/>
          </a:ln>
          <a:effectLst>
            <a:outerShdw blurRad="50800" dist="12700" dir="8100000" algn="bl" rotWithShape="0">
              <a:srgbClr val="000000">
                <a:alpha val="8000"/>
              </a:srgbClr>
            </a:outerShdw>
          </a:effectLst>
        </p:spPr>
        <p:txBody>
          <a:bodyPr/>
          <a:lstStyle/>
          <a:p>
            <a:endParaRPr lang="en-US"/>
          </a:p>
        </p:txBody>
      </p:sp>
      <p:sp>
        <p:nvSpPr>
          <p:cNvPr id="33" name="Shape 30"/>
          <p:cNvSpPr/>
          <p:nvPr/>
        </p:nvSpPr>
        <p:spPr>
          <a:xfrm>
            <a:off x="4700016" y="3575304"/>
            <a:ext cx="292608" cy="1078992"/>
          </a:xfrm>
          <a:prstGeom prst="rect">
            <a:avLst/>
          </a:prstGeom>
          <a:solidFill>
            <a:srgbClr val="1A2744"/>
          </a:solidFill>
          <a:ln w="12700">
            <a:solidFill>
              <a:srgbClr val="1A2744"/>
            </a:solidFill>
            <a:prstDash val="solid"/>
          </a:ln>
        </p:spPr>
        <p:txBody>
          <a:bodyPr/>
          <a:lstStyle/>
          <a:p>
            <a:endParaRPr lang="en-US"/>
          </a:p>
        </p:txBody>
      </p:sp>
      <p:sp>
        <p:nvSpPr>
          <p:cNvPr id="34" name="Text 31"/>
          <p:cNvSpPr/>
          <p:nvPr/>
        </p:nvSpPr>
        <p:spPr>
          <a:xfrm>
            <a:off x="4700016" y="3575304"/>
            <a:ext cx="292608" cy="1078992"/>
          </a:xfrm>
          <a:prstGeom prst="rect">
            <a:avLst/>
          </a:prstGeom>
          <a:noFill/>
          <a:ln/>
        </p:spPr>
        <p:txBody>
          <a:bodyPr wrap="square" lIns="0" tIns="0" rIns="0" bIns="0" rtlCol="0" anchor="ctr"/>
          <a:lstStyle/>
          <a:p>
            <a:pPr marL="0" indent="0" algn="ctr">
              <a:buNone/>
            </a:pPr>
            <a:r>
              <a:rPr lang="en-US" sz="1400" b="1" dirty="0">
                <a:solidFill>
                  <a:srgbClr val="C5A55E"/>
                </a:solidFill>
                <a:latin typeface="Calibri" pitchFamily="34" charset="0"/>
                <a:ea typeface="Calibri" pitchFamily="34" charset="-122"/>
                <a:cs typeface="Calibri" pitchFamily="34" charset="-120"/>
              </a:rPr>
              <a:t>6</a:t>
            </a:r>
            <a:endParaRPr lang="en-US" sz="1400" dirty="0">
              <a:solidFill>
                <a:srgbClr val="C5A55E"/>
              </a:solidFill>
            </a:endParaRPr>
          </a:p>
        </p:txBody>
      </p:sp>
      <p:sp>
        <p:nvSpPr>
          <p:cNvPr id="35" name="Text 32"/>
          <p:cNvSpPr/>
          <p:nvPr/>
        </p:nvSpPr>
        <p:spPr>
          <a:xfrm>
            <a:off x="5065776" y="3639312"/>
            <a:ext cx="3767328" cy="256032"/>
          </a:xfrm>
          <a:prstGeom prst="rect">
            <a:avLst/>
          </a:prstGeom>
          <a:noFill/>
          <a:ln/>
        </p:spPr>
        <p:txBody>
          <a:bodyPr wrap="square" lIns="0" tIns="0" rIns="0" bIns="0" rtlCol="0" anchor="t"/>
          <a:lstStyle/>
          <a:p>
            <a:pPr marL="0" indent="0">
              <a:buNone/>
            </a:pPr>
            <a:r>
              <a:rPr lang="en-US" sz="1100" b="1" dirty="0">
                <a:solidFill>
                  <a:srgbClr val="1A2744"/>
                </a:solidFill>
                <a:latin typeface="Calibri" pitchFamily="34" charset="0"/>
                <a:ea typeface="Calibri" pitchFamily="34" charset="-122"/>
                <a:cs typeface="Calibri" pitchFamily="34" charset="-120"/>
              </a:rPr>
              <a:t>Review and Update Monthly</a:t>
            </a:r>
            <a:endParaRPr lang="en-US" sz="1100" dirty="0"/>
          </a:p>
        </p:txBody>
      </p:sp>
      <p:sp>
        <p:nvSpPr>
          <p:cNvPr id="36" name="Text 33"/>
          <p:cNvSpPr/>
          <p:nvPr/>
        </p:nvSpPr>
        <p:spPr>
          <a:xfrm>
            <a:off x="5065776" y="3895344"/>
            <a:ext cx="3767328" cy="694944"/>
          </a:xfrm>
          <a:prstGeom prst="rect">
            <a:avLst/>
          </a:prstGeom>
          <a:noFill/>
          <a:ln/>
        </p:spPr>
        <p:txBody>
          <a:bodyPr wrap="square" lIns="0" tIns="0" rIns="0" bIns="0" rtlCol="0" anchor="t"/>
          <a:lstStyle/>
          <a:p>
            <a:pPr marL="0" indent="0">
              <a:buNone/>
            </a:pPr>
            <a:r>
              <a:rPr lang="en-US" sz="950" dirty="0">
                <a:solidFill>
                  <a:srgbClr val="444444"/>
                </a:solidFill>
                <a:latin typeface="Calibri" pitchFamily="34" charset="0"/>
                <a:ea typeface="Calibri" pitchFamily="34" charset="-122"/>
                <a:cs typeface="Calibri" pitchFamily="34" charset="-120"/>
              </a:rPr>
              <a:t>Update bars and dates when timelines shift. Share the calendar with leadership as your progress reporting tool. A current calendar is a credibility tool. While </a:t>
            </a:r>
            <a:r>
              <a:rPr lang="en-US" sz="950" dirty="0" err="1">
                <a:solidFill>
                  <a:srgbClr val="444444"/>
                </a:solidFill>
                <a:latin typeface="Calibri" pitchFamily="34" charset="0"/>
                <a:ea typeface="Calibri" pitchFamily="34" charset="-122"/>
                <a:cs typeface="Calibri" pitchFamily="34" charset="-120"/>
              </a:rPr>
              <a:t>Powerpoint</a:t>
            </a:r>
            <a:r>
              <a:rPr lang="en-US" sz="950" dirty="0">
                <a:solidFill>
                  <a:srgbClr val="444444"/>
                </a:solidFill>
                <a:latin typeface="Calibri" pitchFamily="34" charset="0"/>
                <a:ea typeface="Calibri" pitchFamily="34" charset="-122"/>
                <a:cs typeface="Calibri" pitchFamily="34" charset="-120"/>
              </a:rPr>
              <a:t> works well for presentations, you will find the Excel version of this tool to be more useful for regular team updates.</a:t>
            </a:r>
            <a:endParaRPr lang="en-US" sz="950" dirty="0"/>
          </a:p>
        </p:txBody>
      </p:sp>
      <p:sp>
        <p:nvSpPr>
          <p:cNvPr id="37" name="Text 34"/>
          <p:cNvSpPr/>
          <p:nvPr/>
        </p:nvSpPr>
        <p:spPr>
          <a:xfrm>
            <a:off x="256032" y="4736592"/>
            <a:ext cx="8631936" cy="274320"/>
          </a:xfrm>
          <a:prstGeom prst="rect">
            <a:avLst/>
          </a:prstGeom>
          <a:noFill/>
          <a:ln/>
        </p:spPr>
        <p:txBody>
          <a:bodyPr wrap="square" lIns="0" tIns="0" rIns="0" bIns="0" rtlCol="0" anchor="ctr"/>
          <a:lstStyle/>
          <a:p>
            <a:pPr marL="0" indent="0">
              <a:buNone/>
            </a:pPr>
            <a:r>
              <a:rPr lang="en-US" sz="900" i="1" dirty="0">
                <a:solidFill>
                  <a:srgbClr val="666666"/>
                </a:solidFill>
                <a:latin typeface="Calibri" pitchFamily="34" charset="0"/>
                <a:ea typeface="Calibri" pitchFamily="34" charset="-122"/>
                <a:cs typeface="Calibri" pitchFamily="34" charset="-120"/>
              </a:rPr>
              <a:t>Tip: The Initiative Calendar and Initiative Tracker are companion tools. Review them together in your weekly or monthly leadership meeting.</a:t>
            </a:r>
            <a:endParaRPr lang="en-US" sz="900" dirty="0"/>
          </a:p>
        </p:txBody>
      </p:sp>
      <p:pic>
        <p:nvPicPr>
          <p:cNvPr id="40" name="Image 0">
            <a:hlinkClick r:id="rId3"/>
            <a:extLst>
              <a:ext uri="{FF2B5EF4-FFF2-40B4-BE49-F238E27FC236}">
                <a16:creationId xmlns:a16="http://schemas.microsoft.com/office/drawing/2014/main" id="{65A4C64F-3BB6-BEC2-D1B4-40321B4A1CDB}"/>
              </a:ext>
            </a:extLst>
          </p:cNvPr>
          <p:cNvPicPr>
            <a:picLocks noChangeAspect="1"/>
          </p:cNvPicPr>
          <p:nvPr/>
        </p:nvPicPr>
        <p:blipFill>
          <a:blip r:embed="rId4"/>
          <a:srcRect/>
          <a:stretch/>
        </p:blipFill>
        <p:spPr>
          <a:xfrm>
            <a:off x="7137219" y="219169"/>
            <a:ext cx="1878197" cy="26515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A2744"/>
          </a:solidFill>
          <a:ln w="12700">
            <a:solidFill>
              <a:srgbClr val="1A2744"/>
            </a:solidFill>
            <a:prstDash val="solid"/>
          </a:ln>
        </p:spPr>
        <p:txBody>
          <a:bodyPr/>
          <a:lstStyle/>
          <a:p>
            <a:endParaRPr lang="en-US"/>
          </a:p>
        </p:txBody>
      </p:sp>
      <p:sp>
        <p:nvSpPr>
          <p:cNvPr id="3" name="Shape 1"/>
          <p:cNvSpPr/>
          <p:nvPr/>
        </p:nvSpPr>
        <p:spPr>
          <a:xfrm>
            <a:off x="0" y="594360"/>
            <a:ext cx="9144000" cy="45720"/>
          </a:xfrm>
          <a:prstGeom prst="rect">
            <a:avLst/>
          </a:prstGeom>
          <a:solidFill>
            <a:srgbClr val="B9913A"/>
          </a:solidFill>
          <a:ln w="12700">
            <a:solidFill>
              <a:srgbClr val="B9913A"/>
            </a:solidFill>
            <a:prstDash val="solid"/>
          </a:ln>
        </p:spPr>
        <p:txBody>
          <a:bodyPr/>
          <a:lstStyle/>
          <a:p>
            <a:endParaRPr lang="en-US"/>
          </a:p>
        </p:txBody>
      </p:sp>
      <p:sp>
        <p:nvSpPr>
          <p:cNvPr id="4" name="Text 2"/>
          <p:cNvSpPr/>
          <p:nvPr/>
        </p:nvSpPr>
        <p:spPr>
          <a:xfrm>
            <a:off x="274320" y="73152"/>
            <a:ext cx="6583680" cy="475488"/>
          </a:xfrm>
          <a:prstGeom prst="rect">
            <a:avLst/>
          </a:prstGeom>
          <a:noFill/>
          <a:ln/>
        </p:spPr>
        <p:txBody>
          <a:bodyPr wrap="square" lIns="0" tIns="0" rIns="0" bIns="0" rtlCol="0" anchor="ctr"/>
          <a:lstStyle/>
          <a:p>
            <a:pPr marL="0" indent="0">
              <a:buNone/>
            </a:pPr>
            <a:r>
              <a:rPr lang="en-US" sz="2400" dirty="0">
                <a:solidFill>
                  <a:srgbClr val="FFFFFF"/>
                </a:solidFill>
                <a:latin typeface="Calibri Light" pitchFamily="34" charset="0"/>
                <a:ea typeface="Calibri Light" pitchFamily="34" charset="-122"/>
                <a:cs typeface="Calibri Light" pitchFamily="34" charset="-120"/>
              </a:rPr>
              <a:t>Initiative Calendar</a:t>
            </a:r>
            <a:endParaRPr lang="en-US" sz="2400" dirty="0"/>
          </a:p>
        </p:txBody>
      </p:sp>
      <p:sp>
        <p:nvSpPr>
          <p:cNvPr id="6" name="Text 3"/>
          <p:cNvSpPr/>
          <p:nvPr/>
        </p:nvSpPr>
        <p:spPr>
          <a:xfrm>
            <a:off x="274320" y="676656"/>
            <a:ext cx="8595360" cy="219456"/>
          </a:xfrm>
          <a:prstGeom prst="rect">
            <a:avLst/>
          </a:prstGeom>
          <a:noFill/>
          <a:ln/>
        </p:spPr>
        <p:txBody>
          <a:bodyPr wrap="square" lIns="0" tIns="0" rIns="0" bIns="0" rtlCol="0" anchor="ctr"/>
          <a:lstStyle/>
          <a:p>
            <a:pPr marL="0" indent="0">
              <a:buNone/>
            </a:pPr>
            <a:r>
              <a:rPr lang="en-US" sz="1000" i="1" dirty="0">
                <a:solidFill>
                  <a:srgbClr val="666666"/>
                </a:solidFill>
                <a:latin typeface="Calibri" pitchFamily="34" charset="0"/>
                <a:ea typeface="Calibri" pitchFamily="34" charset="-122"/>
                <a:cs typeface="Calibri" pitchFamily="34" charset="-120"/>
              </a:rPr>
              <a:t>Enter your initiatives by category. Draw a bar across the months when active work is expected. Add a short label describing the phase.</a:t>
            </a:r>
            <a:endParaRPr lang="en-US" sz="1000" dirty="0"/>
          </a:p>
        </p:txBody>
      </p:sp>
      <p:sp>
        <p:nvSpPr>
          <p:cNvPr id="7" name="Shape 4"/>
          <p:cNvSpPr/>
          <p:nvPr/>
        </p:nvSpPr>
        <p:spPr>
          <a:xfrm>
            <a:off x="274320" y="932688"/>
            <a:ext cx="1847088" cy="219456"/>
          </a:xfrm>
          <a:prstGeom prst="rect">
            <a:avLst/>
          </a:prstGeom>
          <a:solidFill>
            <a:srgbClr val="1A2744"/>
          </a:solidFill>
          <a:ln w="12700">
            <a:solidFill>
              <a:srgbClr val="1A2744"/>
            </a:solidFill>
            <a:prstDash val="solid"/>
          </a:ln>
        </p:spPr>
        <p:txBody>
          <a:bodyPr/>
          <a:lstStyle/>
          <a:p>
            <a:endParaRPr lang="en-US"/>
          </a:p>
        </p:txBody>
      </p:sp>
      <p:sp>
        <p:nvSpPr>
          <p:cNvPr id="8" name="Shape 5"/>
          <p:cNvSpPr/>
          <p:nvPr/>
        </p:nvSpPr>
        <p:spPr>
          <a:xfrm>
            <a:off x="2121408" y="932688"/>
            <a:ext cx="562356" cy="219456"/>
          </a:xfrm>
          <a:prstGeom prst="rect">
            <a:avLst/>
          </a:prstGeom>
          <a:solidFill>
            <a:srgbClr val="1A2744"/>
          </a:solidFill>
          <a:ln w="6350">
            <a:solidFill>
              <a:srgbClr val="293D66"/>
            </a:solidFill>
            <a:prstDash val="solid"/>
          </a:ln>
        </p:spPr>
        <p:txBody>
          <a:bodyPr/>
          <a:lstStyle/>
          <a:p>
            <a:endParaRPr lang="en-US"/>
          </a:p>
        </p:txBody>
      </p:sp>
      <p:sp>
        <p:nvSpPr>
          <p:cNvPr id="9" name="Text 6"/>
          <p:cNvSpPr/>
          <p:nvPr/>
        </p:nvSpPr>
        <p:spPr>
          <a:xfrm>
            <a:off x="2121408"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Jan</a:t>
            </a:r>
            <a:endParaRPr lang="en-US" sz="800" dirty="0"/>
          </a:p>
        </p:txBody>
      </p:sp>
      <p:sp>
        <p:nvSpPr>
          <p:cNvPr id="10" name="Shape 7"/>
          <p:cNvSpPr/>
          <p:nvPr/>
        </p:nvSpPr>
        <p:spPr>
          <a:xfrm>
            <a:off x="2683764" y="932688"/>
            <a:ext cx="562356" cy="219456"/>
          </a:xfrm>
          <a:prstGeom prst="rect">
            <a:avLst/>
          </a:prstGeom>
          <a:solidFill>
            <a:srgbClr val="233461"/>
          </a:solidFill>
          <a:ln w="6350">
            <a:solidFill>
              <a:srgbClr val="293D66"/>
            </a:solidFill>
            <a:prstDash val="solid"/>
          </a:ln>
        </p:spPr>
        <p:txBody>
          <a:bodyPr/>
          <a:lstStyle/>
          <a:p>
            <a:endParaRPr lang="en-US"/>
          </a:p>
        </p:txBody>
      </p:sp>
      <p:sp>
        <p:nvSpPr>
          <p:cNvPr id="11" name="Text 8"/>
          <p:cNvSpPr/>
          <p:nvPr/>
        </p:nvSpPr>
        <p:spPr>
          <a:xfrm>
            <a:off x="2683764"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Feb</a:t>
            </a:r>
            <a:endParaRPr lang="en-US" sz="800" dirty="0"/>
          </a:p>
        </p:txBody>
      </p:sp>
      <p:sp>
        <p:nvSpPr>
          <p:cNvPr id="12" name="Shape 9"/>
          <p:cNvSpPr/>
          <p:nvPr/>
        </p:nvSpPr>
        <p:spPr>
          <a:xfrm>
            <a:off x="3246120" y="932688"/>
            <a:ext cx="562356" cy="219456"/>
          </a:xfrm>
          <a:prstGeom prst="rect">
            <a:avLst/>
          </a:prstGeom>
          <a:solidFill>
            <a:srgbClr val="1A2744"/>
          </a:solidFill>
          <a:ln w="6350">
            <a:solidFill>
              <a:srgbClr val="293D66"/>
            </a:solidFill>
            <a:prstDash val="solid"/>
          </a:ln>
        </p:spPr>
        <p:txBody>
          <a:bodyPr/>
          <a:lstStyle/>
          <a:p>
            <a:endParaRPr lang="en-US"/>
          </a:p>
        </p:txBody>
      </p:sp>
      <p:sp>
        <p:nvSpPr>
          <p:cNvPr id="13" name="Text 10"/>
          <p:cNvSpPr/>
          <p:nvPr/>
        </p:nvSpPr>
        <p:spPr>
          <a:xfrm>
            <a:off x="3246120"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Mar</a:t>
            </a:r>
            <a:endParaRPr lang="en-US" sz="800" dirty="0"/>
          </a:p>
        </p:txBody>
      </p:sp>
      <p:sp>
        <p:nvSpPr>
          <p:cNvPr id="14" name="Shape 11"/>
          <p:cNvSpPr/>
          <p:nvPr/>
        </p:nvSpPr>
        <p:spPr>
          <a:xfrm>
            <a:off x="3808476" y="932688"/>
            <a:ext cx="562356" cy="219456"/>
          </a:xfrm>
          <a:prstGeom prst="rect">
            <a:avLst/>
          </a:prstGeom>
          <a:solidFill>
            <a:srgbClr val="233461"/>
          </a:solidFill>
          <a:ln w="6350">
            <a:solidFill>
              <a:srgbClr val="293D66"/>
            </a:solidFill>
            <a:prstDash val="solid"/>
          </a:ln>
        </p:spPr>
        <p:txBody>
          <a:bodyPr/>
          <a:lstStyle/>
          <a:p>
            <a:endParaRPr lang="en-US"/>
          </a:p>
        </p:txBody>
      </p:sp>
      <p:sp>
        <p:nvSpPr>
          <p:cNvPr id="15" name="Text 12"/>
          <p:cNvSpPr/>
          <p:nvPr/>
        </p:nvSpPr>
        <p:spPr>
          <a:xfrm>
            <a:off x="3808476"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Apr</a:t>
            </a:r>
            <a:endParaRPr lang="en-US" sz="800" dirty="0"/>
          </a:p>
        </p:txBody>
      </p:sp>
      <p:sp>
        <p:nvSpPr>
          <p:cNvPr id="16" name="Shape 13"/>
          <p:cNvSpPr/>
          <p:nvPr/>
        </p:nvSpPr>
        <p:spPr>
          <a:xfrm>
            <a:off x="4370832" y="932688"/>
            <a:ext cx="562356" cy="219456"/>
          </a:xfrm>
          <a:prstGeom prst="rect">
            <a:avLst/>
          </a:prstGeom>
          <a:solidFill>
            <a:srgbClr val="1A2744"/>
          </a:solidFill>
          <a:ln w="6350">
            <a:solidFill>
              <a:srgbClr val="293D66"/>
            </a:solidFill>
            <a:prstDash val="solid"/>
          </a:ln>
        </p:spPr>
        <p:txBody>
          <a:bodyPr/>
          <a:lstStyle/>
          <a:p>
            <a:endParaRPr lang="en-US"/>
          </a:p>
        </p:txBody>
      </p:sp>
      <p:sp>
        <p:nvSpPr>
          <p:cNvPr id="17" name="Text 14"/>
          <p:cNvSpPr/>
          <p:nvPr/>
        </p:nvSpPr>
        <p:spPr>
          <a:xfrm>
            <a:off x="4370832"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May</a:t>
            </a:r>
            <a:endParaRPr lang="en-US" sz="800" dirty="0"/>
          </a:p>
        </p:txBody>
      </p:sp>
      <p:sp>
        <p:nvSpPr>
          <p:cNvPr id="18" name="Shape 15"/>
          <p:cNvSpPr/>
          <p:nvPr/>
        </p:nvSpPr>
        <p:spPr>
          <a:xfrm>
            <a:off x="4933188" y="932688"/>
            <a:ext cx="562356" cy="219456"/>
          </a:xfrm>
          <a:prstGeom prst="rect">
            <a:avLst/>
          </a:prstGeom>
          <a:solidFill>
            <a:srgbClr val="233461"/>
          </a:solidFill>
          <a:ln w="6350">
            <a:solidFill>
              <a:srgbClr val="293D66"/>
            </a:solidFill>
            <a:prstDash val="solid"/>
          </a:ln>
        </p:spPr>
        <p:txBody>
          <a:bodyPr/>
          <a:lstStyle/>
          <a:p>
            <a:endParaRPr lang="en-US"/>
          </a:p>
        </p:txBody>
      </p:sp>
      <p:sp>
        <p:nvSpPr>
          <p:cNvPr id="19" name="Text 16"/>
          <p:cNvSpPr/>
          <p:nvPr/>
        </p:nvSpPr>
        <p:spPr>
          <a:xfrm>
            <a:off x="4933188"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Jun</a:t>
            </a:r>
            <a:endParaRPr lang="en-US" sz="800" dirty="0"/>
          </a:p>
        </p:txBody>
      </p:sp>
      <p:sp>
        <p:nvSpPr>
          <p:cNvPr id="20" name="Shape 17"/>
          <p:cNvSpPr/>
          <p:nvPr/>
        </p:nvSpPr>
        <p:spPr>
          <a:xfrm>
            <a:off x="5495544" y="932688"/>
            <a:ext cx="562356" cy="219456"/>
          </a:xfrm>
          <a:prstGeom prst="rect">
            <a:avLst/>
          </a:prstGeom>
          <a:solidFill>
            <a:srgbClr val="1A2744"/>
          </a:solidFill>
          <a:ln w="6350">
            <a:solidFill>
              <a:srgbClr val="293D66"/>
            </a:solidFill>
            <a:prstDash val="solid"/>
          </a:ln>
        </p:spPr>
        <p:txBody>
          <a:bodyPr/>
          <a:lstStyle/>
          <a:p>
            <a:endParaRPr lang="en-US"/>
          </a:p>
        </p:txBody>
      </p:sp>
      <p:sp>
        <p:nvSpPr>
          <p:cNvPr id="21" name="Text 18"/>
          <p:cNvSpPr/>
          <p:nvPr/>
        </p:nvSpPr>
        <p:spPr>
          <a:xfrm>
            <a:off x="5495544"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Jul</a:t>
            </a:r>
            <a:endParaRPr lang="en-US" sz="800" dirty="0"/>
          </a:p>
        </p:txBody>
      </p:sp>
      <p:sp>
        <p:nvSpPr>
          <p:cNvPr id="22" name="Shape 19"/>
          <p:cNvSpPr/>
          <p:nvPr/>
        </p:nvSpPr>
        <p:spPr>
          <a:xfrm>
            <a:off x="6057900" y="932688"/>
            <a:ext cx="562356" cy="219456"/>
          </a:xfrm>
          <a:prstGeom prst="rect">
            <a:avLst/>
          </a:prstGeom>
          <a:solidFill>
            <a:srgbClr val="233461"/>
          </a:solidFill>
          <a:ln w="6350">
            <a:solidFill>
              <a:srgbClr val="293D66"/>
            </a:solidFill>
            <a:prstDash val="solid"/>
          </a:ln>
        </p:spPr>
        <p:txBody>
          <a:bodyPr/>
          <a:lstStyle/>
          <a:p>
            <a:endParaRPr lang="en-US"/>
          </a:p>
        </p:txBody>
      </p:sp>
      <p:sp>
        <p:nvSpPr>
          <p:cNvPr id="23" name="Text 20"/>
          <p:cNvSpPr/>
          <p:nvPr/>
        </p:nvSpPr>
        <p:spPr>
          <a:xfrm>
            <a:off x="6057900"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Aug</a:t>
            </a:r>
            <a:endParaRPr lang="en-US" sz="800" dirty="0"/>
          </a:p>
        </p:txBody>
      </p:sp>
      <p:sp>
        <p:nvSpPr>
          <p:cNvPr id="24" name="Shape 21"/>
          <p:cNvSpPr/>
          <p:nvPr/>
        </p:nvSpPr>
        <p:spPr>
          <a:xfrm>
            <a:off x="6620256" y="932688"/>
            <a:ext cx="562356" cy="219456"/>
          </a:xfrm>
          <a:prstGeom prst="rect">
            <a:avLst/>
          </a:prstGeom>
          <a:solidFill>
            <a:srgbClr val="1A2744"/>
          </a:solidFill>
          <a:ln w="6350">
            <a:solidFill>
              <a:srgbClr val="293D66"/>
            </a:solidFill>
            <a:prstDash val="solid"/>
          </a:ln>
        </p:spPr>
        <p:txBody>
          <a:bodyPr/>
          <a:lstStyle/>
          <a:p>
            <a:endParaRPr lang="en-US"/>
          </a:p>
        </p:txBody>
      </p:sp>
      <p:sp>
        <p:nvSpPr>
          <p:cNvPr id="25" name="Text 22"/>
          <p:cNvSpPr/>
          <p:nvPr/>
        </p:nvSpPr>
        <p:spPr>
          <a:xfrm>
            <a:off x="6620256"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Sep</a:t>
            </a:r>
            <a:endParaRPr lang="en-US" sz="800" dirty="0"/>
          </a:p>
        </p:txBody>
      </p:sp>
      <p:sp>
        <p:nvSpPr>
          <p:cNvPr id="26" name="Shape 23"/>
          <p:cNvSpPr/>
          <p:nvPr/>
        </p:nvSpPr>
        <p:spPr>
          <a:xfrm>
            <a:off x="7182612" y="932688"/>
            <a:ext cx="562356" cy="219456"/>
          </a:xfrm>
          <a:prstGeom prst="rect">
            <a:avLst/>
          </a:prstGeom>
          <a:solidFill>
            <a:srgbClr val="233461"/>
          </a:solidFill>
          <a:ln w="6350">
            <a:solidFill>
              <a:srgbClr val="293D66"/>
            </a:solidFill>
            <a:prstDash val="solid"/>
          </a:ln>
        </p:spPr>
        <p:txBody>
          <a:bodyPr/>
          <a:lstStyle/>
          <a:p>
            <a:endParaRPr lang="en-US"/>
          </a:p>
        </p:txBody>
      </p:sp>
      <p:sp>
        <p:nvSpPr>
          <p:cNvPr id="27" name="Text 24"/>
          <p:cNvSpPr/>
          <p:nvPr/>
        </p:nvSpPr>
        <p:spPr>
          <a:xfrm>
            <a:off x="7182612"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Oct</a:t>
            </a:r>
            <a:endParaRPr lang="en-US" sz="800" dirty="0"/>
          </a:p>
        </p:txBody>
      </p:sp>
      <p:sp>
        <p:nvSpPr>
          <p:cNvPr id="28" name="Shape 25"/>
          <p:cNvSpPr/>
          <p:nvPr/>
        </p:nvSpPr>
        <p:spPr>
          <a:xfrm>
            <a:off x="7744968" y="932688"/>
            <a:ext cx="562356" cy="219456"/>
          </a:xfrm>
          <a:prstGeom prst="rect">
            <a:avLst/>
          </a:prstGeom>
          <a:solidFill>
            <a:srgbClr val="1A2744"/>
          </a:solidFill>
          <a:ln w="6350">
            <a:solidFill>
              <a:srgbClr val="293D66"/>
            </a:solidFill>
            <a:prstDash val="solid"/>
          </a:ln>
        </p:spPr>
        <p:txBody>
          <a:bodyPr/>
          <a:lstStyle/>
          <a:p>
            <a:endParaRPr lang="en-US"/>
          </a:p>
        </p:txBody>
      </p:sp>
      <p:sp>
        <p:nvSpPr>
          <p:cNvPr id="29" name="Text 26"/>
          <p:cNvSpPr/>
          <p:nvPr/>
        </p:nvSpPr>
        <p:spPr>
          <a:xfrm>
            <a:off x="7744968"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Nov</a:t>
            </a:r>
            <a:endParaRPr lang="en-US" sz="800" dirty="0"/>
          </a:p>
        </p:txBody>
      </p:sp>
      <p:sp>
        <p:nvSpPr>
          <p:cNvPr id="30" name="Shape 27"/>
          <p:cNvSpPr/>
          <p:nvPr/>
        </p:nvSpPr>
        <p:spPr>
          <a:xfrm>
            <a:off x="8307324" y="932688"/>
            <a:ext cx="562356" cy="219456"/>
          </a:xfrm>
          <a:prstGeom prst="rect">
            <a:avLst/>
          </a:prstGeom>
          <a:solidFill>
            <a:srgbClr val="233461"/>
          </a:solidFill>
          <a:ln w="6350">
            <a:solidFill>
              <a:srgbClr val="293D66"/>
            </a:solidFill>
            <a:prstDash val="solid"/>
          </a:ln>
        </p:spPr>
        <p:txBody>
          <a:bodyPr/>
          <a:lstStyle/>
          <a:p>
            <a:endParaRPr lang="en-US"/>
          </a:p>
        </p:txBody>
      </p:sp>
      <p:sp>
        <p:nvSpPr>
          <p:cNvPr id="31" name="Text 28"/>
          <p:cNvSpPr/>
          <p:nvPr/>
        </p:nvSpPr>
        <p:spPr>
          <a:xfrm>
            <a:off x="8307324"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Dec</a:t>
            </a:r>
            <a:endParaRPr lang="en-US" sz="800" dirty="0"/>
          </a:p>
        </p:txBody>
      </p:sp>
      <p:sp>
        <p:nvSpPr>
          <p:cNvPr id="32" name="Shape 29"/>
          <p:cNvSpPr/>
          <p:nvPr/>
        </p:nvSpPr>
        <p:spPr>
          <a:xfrm>
            <a:off x="274320" y="1152144"/>
            <a:ext cx="530352" cy="603504"/>
          </a:xfrm>
          <a:prstGeom prst="rect">
            <a:avLst/>
          </a:prstGeom>
          <a:solidFill>
            <a:srgbClr val="4A90C2"/>
          </a:solidFill>
          <a:ln w="12700">
            <a:solidFill>
              <a:srgbClr val="4A90C2"/>
            </a:solidFill>
            <a:prstDash val="solid"/>
          </a:ln>
        </p:spPr>
        <p:txBody>
          <a:bodyPr/>
          <a:lstStyle/>
          <a:p>
            <a:endParaRPr lang="en-US"/>
          </a:p>
        </p:txBody>
      </p:sp>
      <p:sp>
        <p:nvSpPr>
          <p:cNvPr id="33" name="Text 30"/>
          <p:cNvSpPr/>
          <p:nvPr/>
        </p:nvSpPr>
        <p:spPr>
          <a:xfrm>
            <a:off x="274320" y="1152144"/>
            <a:ext cx="530352" cy="603504"/>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People</a:t>
            </a:r>
            <a:endParaRPr lang="en-US" sz="700" dirty="0"/>
          </a:p>
        </p:txBody>
      </p:sp>
      <p:sp>
        <p:nvSpPr>
          <p:cNvPr id="34" name="Shape 31"/>
          <p:cNvSpPr/>
          <p:nvPr/>
        </p:nvSpPr>
        <p:spPr>
          <a:xfrm>
            <a:off x="804672" y="1152144"/>
            <a:ext cx="1316736" cy="201168"/>
          </a:xfrm>
          <a:prstGeom prst="rect">
            <a:avLst/>
          </a:prstGeom>
          <a:solidFill>
            <a:srgbClr val="EEF4FB"/>
          </a:solidFill>
          <a:ln w="3810">
            <a:solidFill>
              <a:srgbClr val="E2DED8"/>
            </a:solidFill>
            <a:prstDash val="solid"/>
          </a:ln>
        </p:spPr>
        <p:txBody>
          <a:bodyPr/>
          <a:lstStyle/>
          <a:p>
            <a:endParaRPr lang="en-US"/>
          </a:p>
        </p:txBody>
      </p:sp>
      <p:sp>
        <p:nvSpPr>
          <p:cNvPr id="35" name="Text 32"/>
          <p:cNvSpPr/>
          <p:nvPr/>
        </p:nvSpPr>
        <p:spPr>
          <a:xfrm>
            <a:off x="841248" y="1152144"/>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Initiative or Milestone</a:t>
            </a:r>
            <a:endParaRPr lang="en-US" sz="750" dirty="0"/>
          </a:p>
        </p:txBody>
      </p:sp>
      <p:sp>
        <p:nvSpPr>
          <p:cNvPr id="36" name="Shape 33"/>
          <p:cNvSpPr/>
          <p:nvPr/>
        </p:nvSpPr>
        <p:spPr>
          <a:xfrm>
            <a:off x="2121408"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37" name="Shape 34"/>
          <p:cNvSpPr/>
          <p:nvPr/>
        </p:nvSpPr>
        <p:spPr>
          <a:xfrm>
            <a:off x="2683764"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38" name="Shape 35"/>
          <p:cNvSpPr/>
          <p:nvPr/>
        </p:nvSpPr>
        <p:spPr>
          <a:xfrm>
            <a:off x="3246120"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39" name="Shape 36"/>
          <p:cNvSpPr/>
          <p:nvPr/>
        </p:nvSpPr>
        <p:spPr>
          <a:xfrm>
            <a:off x="3808476"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40" name="Shape 37"/>
          <p:cNvSpPr/>
          <p:nvPr/>
        </p:nvSpPr>
        <p:spPr>
          <a:xfrm>
            <a:off x="4370832"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41" name="Shape 38"/>
          <p:cNvSpPr/>
          <p:nvPr/>
        </p:nvSpPr>
        <p:spPr>
          <a:xfrm>
            <a:off x="4933188"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42" name="Shape 39"/>
          <p:cNvSpPr/>
          <p:nvPr/>
        </p:nvSpPr>
        <p:spPr>
          <a:xfrm>
            <a:off x="5495544"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43" name="Shape 40"/>
          <p:cNvSpPr/>
          <p:nvPr/>
        </p:nvSpPr>
        <p:spPr>
          <a:xfrm>
            <a:off x="6057900"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44" name="Shape 41"/>
          <p:cNvSpPr/>
          <p:nvPr/>
        </p:nvSpPr>
        <p:spPr>
          <a:xfrm>
            <a:off x="6620256"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45" name="Shape 42"/>
          <p:cNvSpPr/>
          <p:nvPr/>
        </p:nvSpPr>
        <p:spPr>
          <a:xfrm>
            <a:off x="7182612"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46" name="Shape 43"/>
          <p:cNvSpPr/>
          <p:nvPr/>
        </p:nvSpPr>
        <p:spPr>
          <a:xfrm>
            <a:off x="7744968"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47" name="Shape 44"/>
          <p:cNvSpPr/>
          <p:nvPr/>
        </p:nvSpPr>
        <p:spPr>
          <a:xfrm>
            <a:off x="8307324"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48" name="Shape 45"/>
          <p:cNvSpPr/>
          <p:nvPr/>
        </p:nvSpPr>
        <p:spPr>
          <a:xfrm>
            <a:off x="804672" y="1353312"/>
            <a:ext cx="1316736" cy="201168"/>
          </a:xfrm>
          <a:prstGeom prst="rect">
            <a:avLst/>
          </a:prstGeom>
          <a:solidFill>
            <a:srgbClr val="EEF4FB"/>
          </a:solidFill>
          <a:ln w="3810">
            <a:solidFill>
              <a:srgbClr val="E2DED8"/>
            </a:solidFill>
            <a:prstDash val="solid"/>
          </a:ln>
        </p:spPr>
        <p:txBody>
          <a:bodyPr/>
          <a:lstStyle/>
          <a:p>
            <a:endParaRPr lang="en-US"/>
          </a:p>
        </p:txBody>
      </p:sp>
      <p:sp>
        <p:nvSpPr>
          <p:cNvPr id="49" name="Text 46"/>
          <p:cNvSpPr/>
          <p:nvPr/>
        </p:nvSpPr>
        <p:spPr>
          <a:xfrm>
            <a:off x="841248" y="1353312"/>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Initiative or Milestone</a:t>
            </a:r>
            <a:endParaRPr lang="en-US" sz="750" dirty="0"/>
          </a:p>
        </p:txBody>
      </p:sp>
      <p:sp>
        <p:nvSpPr>
          <p:cNvPr id="50" name="Shape 47"/>
          <p:cNvSpPr/>
          <p:nvPr/>
        </p:nvSpPr>
        <p:spPr>
          <a:xfrm>
            <a:off x="2121408"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51" name="Shape 48"/>
          <p:cNvSpPr/>
          <p:nvPr/>
        </p:nvSpPr>
        <p:spPr>
          <a:xfrm>
            <a:off x="2683764"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52" name="Shape 49"/>
          <p:cNvSpPr/>
          <p:nvPr/>
        </p:nvSpPr>
        <p:spPr>
          <a:xfrm>
            <a:off x="3246120"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53" name="Shape 50"/>
          <p:cNvSpPr/>
          <p:nvPr/>
        </p:nvSpPr>
        <p:spPr>
          <a:xfrm>
            <a:off x="3808476"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54" name="Shape 51"/>
          <p:cNvSpPr/>
          <p:nvPr/>
        </p:nvSpPr>
        <p:spPr>
          <a:xfrm>
            <a:off x="4370832"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55" name="Shape 52"/>
          <p:cNvSpPr/>
          <p:nvPr/>
        </p:nvSpPr>
        <p:spPr>
          <a:xfrm>
            <a:off x="4933188"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56" name="Shape 53"/>
          <p:cNvSpPr/>
          <p:nvPr/>
        </p:nvSpPr>
        <p:spPr>
          <a:xfrm>
            <a:off x="5495544"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57" name="Shape 54"/>
          <p:cNvSpPr/>
          <p:nvPr/>
        </p:nvSpPr>
        <p:spPr>
          <a:xfrm>
            <a:off x="6057900"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58" name="Shape 55"/>
          <p:cNvSpPr/>
          <p:nvPr/>
        </p:nvSpPr>
        <p:spPr>
          <a:xfrm>
            <a:off x="6620256"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59" name="Shape 56"/>
          <p:cNvSpPr/>
          <p:nvPr/>
        </p:nvSpPr>
        <p:spPr>
          <a:xfrm>
            <a:off x="7182612"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60" name="Shape 57"/>
          <p:cNvSpPr/>
          <p:nvPr/>
        </p:nvSpPr>
        <p:spPr>
          <a:xfrm>
            <a:off x="7744968"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61" name="Shape 58"/>
          <p:cNvSpPr/>
          <p:nvPr/>
        </p:nvSpPr>
        <p:spPr>
          <a:xfrm>
            <a:off x="8307324"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62" name="Shape 59"/>
          <p:cNvSpPr/>
          <p:nvPr/>
        </p:nvSpPr>
        <p:spPr>
          <a:xfrm>
            <a:off x="804672" y="1554480"/>
            <a:ext cx="1316736" cy="201168"/>
          </a:xfrm>
          <a:prstGeom prst="rect">
            <a:avLst/>
          </a:prstGeom>
          <a:solidFill>
            <a:srgbClr val="EEF4FB"/>
          </a:solidFill>
          <a:ln w="3810">
            <a:solidFill>
              <a:srgbClr val="E2DED8"/>
            </a:solidFill>
            <a:prstDash val="solid"/>
          </a:ln>
        </p:spPr>
        <p:txBody>
          <a:bodyPr/>
          <a:lstStyle/>
          <a:p>
            <a:endParaRPr lang="en-US"/>
          </a:p>
        </p:txBody>
      </p:sp>
      <p:sp>
        <p:nvSpPr>
          <p:cNvPr id="63" name="Text 60"/>
          <p:cNvSpPr/>
          <p:nvPr/>
        </p:nvSpPr>
        <p:spPr>
          <a:xfrm>
            <a:off x="841248" y="1554480"/>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Initiative or Milestone</a:t>
            </a:r>
            <a:endParaRPr lang="en-US" sz="750" dirty="0"/>
          </a:p>
        </p:txBody>
      </p:sp>
      <p:sp>
        <p:nvSpPr>
          <p:cNvPr id="64" name="Shape 61"/>
          <p:cNvSpPr/>
          <p:nvPr/>
        </p:nvSpPr>
        <p:spPr>
          <a:xfrm>
            <a:off x="2121408"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65" name="Shape 62"/>
          <p:cNvSpPr/>
          <p:nvPr/>
        </p:nvSpPr>
        <p:spPr>
          <a:xfrm>
            <a:off x="2683764"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66" name="Shape 63"/>
          <p:cNvSpPr/>
          <p:nvPr/>
        </p:nvSpPr>
        <p:spPr>
          <a:xfrm>
            <a:off x="3246120"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67" name="Shape 64"/>
          <p:cNvSpPr/>
          <p:nvPr/>
        </p:nvSpPr>
        <p:spPr>
          <a:xfrm>
            <a:off x="3808476"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68" name="Shape 65"/>
          <p:cNvSpPr/>
          <p:nvPr/>
        </p:nvSpPr>
        <p:spPr>
          <a:xfrm>
            <a:off x="4370832"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69" name="Shape 66"/>
          <p:cNvSpPr/>
          <p:nvPr/>
        </p:nvSpPr>
        <p:spPr>
          <a:xfrm>
            <a:off x="4933188"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70" name="Shape 67"/>
          <p:cNvSpPr/>
          <p:nvPr/>
        </p:nvSpPr>
        <p:spPr>
          <a:xfrm>
            <a:off x="5495544"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71" name="Shape 68"/>
          <p:cNvSpPr/>
          <p:nvPr/>
        </p:nvSpPr>
        <p:spPr>
          <a:xfrm>
            <a:off x="6057900"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72" name="Shape 69"/>
          <p:cNvSpPr/>
          <p:nvPr/>
        </p:nvSpPr>
        <p:spPr>
          <a:xfrm>
            <a:off x="6620256"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73" name="Shape 70"/>
          <p:cNvSpPr/>
          <p:nvPr/>
        </p:nvSpPr>
        <p:spPr>
          <a:xfrm>
            <a:off x="7182612"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74" name="Shape 71"/>
          <p:cNvSpPr/>
          <p:nvPr/>
        </p:nvSpPr>
        <p:spPr>
          <a:xfrm>
            <a:off x="7744968"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75" name="Shape 72"/>
          <p:cNvSpPr/>
          <p:nvPr/>
        </p:nvSpPr>
        <p:spPr>
          <a:xfrm>
            <a:off x="8307324"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76" name="Shape 73"/>
          <p:cNvSpPr/>
          <p:nvPr/>
        </p:nvSpPr>
        <p:spPr>
          <a:xfrm>
            <a:off x="274320" y="1744675"/>
            <a:ext cx="8595360" cy="12802"/>
          </a:xfrm>
          <a:prstGeom prst="rect">
            <a:avLst/>
          </a:prstGeom>
          <a:solidFill>
            <a:srgbClr val="1A2744"/>
          </a:solidFill>
          <a:ln w="12700">
            <a:solidFill>
              <a:srgbClr val="1A2744"/>
            </a:solidFill>
            <a:prstDash val="solid"/>
          </a:ln>
        </p:spPr>
        <p:txBody>
          <a:bodyPr/>
          <a:lstStyle/>
          <a:p>
            <a:endParaRPr lang="en-US"/>
          </a:p>
        </p:txBody>
      </p:sp>
      <p:sp>
        <p:nvSpPr>
          <p:cNvPr id="77" name="Shape 74"/>
          <p:cNvSpPr/>
          <p:nvPr/>
        </p:nvSpPr>
        <p:spPr>
          <a:xfrm>
            <a:off x="274320" y="1755648"/>
            <a:ext cx="530352" cy="603504"/>
          </a:xfrm>
          <a:prstGeom prst="rect">
            <a:avLst/>
          </a:prstGeom>
          <a:solidFill>
            <a:srgbClr val="2E7D4F"/>
          </a:solidFill>
          <a:ln w="12700">
            <a:solidFill>
              <a:srgbClr val="2E7D4F"/>
            </a:solidFill>
            <a:prstDash val="solid"/>
          </a:ln>
        </p:spPr>
        <p:txBody>
          <a:bodyPr/>
          <a:lstStyle/>
          <a:p>
            <a:endParaRPr lang="en-US"/>
          </a:p>
        </p:txBody>
      </p:sp>
      <p:sp>
        <p:nvSpPr>
          <p:cNvPr id="78" name="Text 75"/>
          <p:cNvSpPr/>
          <p:nvPr/>
        </p:nvSpPr>
        <p:spPr>
          <a:xfrm>
            <a:off x="274320" y="1755648"/>
            <a:ext cx="530352" cy="603504"/>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Training</a:t>
            </a:r>
            <a:endParaRPr lang="en-US" sz="700" dirty="0"/>
          </a:p>
        </p:txBody>
      </p:sp>
      <p:sp>
        <p:nvSpPr>
          <p:cNvPr id="79" name="Shape 76"/>
          <p:cNvSpPr/>
          <p:nvPr/>
        </p:nvSpPr>
        <p:spPr>
          <a:xfrm>
            <a:off x="804672" y="1755648"/>
            <a:ext cx="1316736" cy="201168"/>
          </a:xfrm>
          <a:prstGeom prst="rect">
            <a:avLst/>
          </a:prstGeom>
          <a:solidFill>
            <a:srgbClr val="EBF5EB"/>
          </a:solidFill>
          <a:ln w="3810">
            <a:solidFill>
              <a:srgbClr val="E2DED8"/>
            </a:solidFill>
            <a:prstDash val="solid"/>
          </a:ln>
        </p:spPr>
        <p:txBody>
          <a:bodyPr/>
          <a:lstStyle/>
          <a:p>
            <a:endParaRPr lang="en-US"/>
          </a:p>
        </p:txBody>
      </p:sp>
      <p:sp>
        <p:nvSpPr>
          <p:cNvPr id="80" name="Text 77"/>
          <p:cNvSpPr/>
          <p:nvPr/>
        </p:nvSpPr>
        <p:spPr>
          <a:xfrm>
            <a:off x="841248" y="1755648"/>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Initiative or Milestone</a:t>
            </a:r>
            <a:endParaRPr lang="en-US" sz="750" dirty="0"/>
          </a:p>
        </p:txBody>
      </p:sp>
      <p:sp>
        <p:nvSpPr>
          <p:cNvPr id="81" name="Shape 78"/>
          <p:cNvSpPr/>
          <p:nvPr/>
        </p:nvSpPr>
        <p:spPr>
          <a:xfrm>
            <a:off x="2121408"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82" name="Shape 79"/>
          <p:cNvSpPr/>
          <p:nvPr/>
        </p:nvSpPr>
        <p:spPr>
          <a:xfrm>
            <a:off x="2683764"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83" name="Shape 80"/>
          <p:cNvSpPr/>
          <p:nvPr/>
        </p:nvSpPr>
        <p:spPr>
          <a:xfrm>
            <a:off x="3246120"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84" name="Shape 81"/>
          <p:cNvSpPr/>
          <p:nvPr/>
        </p:nvSpPr>
        <p:spPr>
          <a:xfrm>
            <a:off x="3808476"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85" name="Shape 82"/>
          <p:cNvSpPr/>
          <p:nvPr/>
        </p:nvSpPr>
        <p:spPr>
          <a:xfrm>
            <a:off x="4370832"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86" name="Shape 83"/>
          <p:cNvSpPr/>
          <p:nvPr/>
        </p:nvSpPr>
        <p:spPr>
          <a:xfrm>
            <a:off x="4933188"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87" name="Shape 84"/>
          <p:cNvSpPr/>
          <p:nvPr/>
        </p:nvSpPr>
        <p:spPr>
          <a:xfrm>
            <a:off x="5495544"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88" name="Shape 85"/>
          <p:cNvSpPr/>
          <p:nvPr/>
        </p:nvSpPr>
        <p:spPr>
          <a:xfrm>
            <a:off x="6057900"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89" name="Shape 86"/>
          <p:cNvSpPr/>
          <p:nvPr/>
        </p:nvSpPr>
        <p:spPr>
          <a:xfrm>
            <a:off x="6620256"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90" name="Shape 87"/>
          <p:cNvSpPr/>
          <p:nvPr/>
        </p:nvSpPr>
        <p:spPr>
          <a:xfrm>
            <a:off x="7182612"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91" name="Shape 88"/>
          <p:cNvSpPr/>
          <p:nvPr/>
        </p:nvSpPr>
        <p:spPr>
          <a:xfrm>
            <a:off x="7744968"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92" name="Shape 89"/>
          <p:cNvSpPr/>
          <p:nvPr/>
        </p:nvSpPr>
        <p:spPr>
          <a:xfrm>
            <a:off x="8307324"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93" name="Shape 90"/>
          <p:cNvSpPr/>
          <p:nvPr/>
        </p:nvSpPr>
        <p:spPr>
          <a:xfrm>
            <a:off x="804672" y="1956816"/>
            <a:ext cx="1316736" cy="201168"/>
          </a:xfrm>
          <a:prstGeom prst="rect">
            <a:avLst/>
          </a:prstGeom>
          <a:solidFill>
            <a:srgbClr val="EBF5EB"/>
          </a:solidFill>
          <a:ln w="3810">
            <a:solidFill>
              <a:srgbClr val="E2DED8"/>
            </a:solidFill>
            <a:prstDash val="solid"/>
          </a:ln>
        </p:spPr>
        <p:txBody>
          <a:bodyPr/>
          <a:lstStyle/>
          <a:p>
            <a:endParaRPr lang="en-US"/>
          </a:p>
        </p:txBody>
      </p:sp>
      <p:sp>
        <p:nvSpPr>
          <p:cNvPr id="94" name="Text 91"/>
          <p:cNvSpPr/>
          <p:nvPr/>
        </p:nvSpPr>
        <p:spPr>
          <a:xfrm>
            <a:off x="841248" y="1956816"/>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Initiative or Milestone</a:t>
            </a:r>
            <a:endParaRPr lang="en-US" sz="750" dirty="0"/>
          </a:p>
        </p:txBody>
      </p:sp>
      <p:sp>
        <p:nvSpPr>
          <p:cNvPr id="95" name="Shape 92"/>
          <p:cNvSpPr/>
          <p:nvPr/>
        </p:nvSpPr>
        <p:spPr>
          <a:xfrm>
            <a:off x="2121408"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96" name="Shape 93"/>
          <p:cNvSpPr/>
          <p:nvPr/>
        </p:nvSpPr>
        <p:spPr>
          <a:xfrm>
            <a:off x="2683764"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97" name="Shape 94"/>
          <p:cNvSpPr/>
          <p:nvPr/>
        </p:nvSpPr>
        <p:spPr>
          <a:xfrm>
            <a:off x="3246120"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98" name="Shape 95"/>
          <p:cNvSpPr/>
          <p:nvPr/>
        </p:nvSpPr>
        <p:spPr>
          <a:xfrm>
            <a:off x="3808476"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99" name="Shape 96"/>
          <p:cNvSpPr/>
          <p:nvPr/>
        </p:nvSpPr>
        <p:spPr>
          <a:xfrm>
            <a:off x="4370832"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00" name="Shape 97"/>
          <p:cNvSpPr/>
          <p:nvPr/>
        </p:nvSpPr>
        <p:spPr>
          <a:xfrm>
            <a:off x="4933188"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01" name="Shape 98"/>
          <p:cNvSpPr/>
          <p:nvPr/>
        </p:nvSpPr>
        <p:spPr>
          <a:xfrm>
            <a:off x="5495544"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02" name="Shape 99"/>
          <p:cNvSpPr/>
          <p:nvPr/>
        </p:nvSpPr>
        <p:spPr>
          <a:xfrm>
            <a:off x="6057900"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03" name="Shape 100"/>
          <p:cNvSpPr/>
          <p:nvPr/>
        </p:nvSpPr>
        <p:spPr>
          <a:xfrm>
            <a:off x="6620256"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04" name="Shape 101"/>
          <p:cNvSpPr/>
          <p:nvPr/>
        </p:nvSpPr>
        <p:spPr>
          <a:xfrm>
            <a:off x="7182612"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05" name="Shape 102"/>
          <p:cNvSpPr/>
          <p:nvPr/>
        </p:nvSpPr>
        <p:spPr>
          <a:xfrm>
            <a:off x="7744968"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06" name="Shape 103"/>
          <p:cNvSpPr/>
          <p:nvPr/>
        </p:nvSpPr>
        <p:spPr>
          <a:xfrm>
            <a:off x="8307324"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07" name="Shape 104"/>
          <p:cNvSpPr/>
          <p:nvPr/>
        </p:nvSpPr>
        <p:spPr>
          <a:xfrm>
            <a:off x="804672" y="2157984"/>
            <a:ext cx="1316736" cy="201168"/>
          </a:xfrm>
          <a:prstGeom prst="rect">
            <a:avLst/>
          </a:prstGeom>
          <a:solidFill>
            <a:srgbClr val="EBF5EB"/>
          </a:solidFill>
          <a:ln w="3810">
            <a:solidFill>
              <a:srgbClr val="E2DED8"/>
            </a:solidFill>
            <a:prstDash val="solid"/>
          </a:ln>
        </p:spPr>
        <p:txBody>
          <a:bodyPr/>
          <a:lstStyle/>
          <a:p>
            <a:endParaRPr lang="en-US"/>
          </a:p>
        </p:txBody>
      </p:sp>
      <p:sp>
        <p:nvSpPr>
          <p:cNvPr id="108" name="Text 105"/>
          <p:cNvSpPr/>
          <p:nvPr/>
        </p:nvSpPr>
        <p:spPr>
          <a:xfrm>
            <a:off x="841248" y="2157984"/>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Initiative or Milestone</a:t>
            </a:r>
            <a:endParaRPr lang="en-US" sz="750" dirty="0"/>
          </a:p>
        </p:txBody>
      </p:sp>
      <p:sp>
        <p:nvSpPr>
          <p:cNvPr id="109" name="Shape 106"/>
          <p:cNvSpPr/>
          <p:nvPr/>
        </p:nvSpPr>
        <p:spPr>
          <a:xfrm>
            <a:off x="2121408"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10" name="Shape 107"/>
          <p:cNvSpPr/>
          <p:nvPr/>
        </p:nvSpPr>
        <p:spPr>
          <a:xfrm>
            <a:off x="2683764"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11" name="Shape 108"/>
          <p:cNvSpPr/>
          <p:nvPr/>
        </p:nvSpPr>
        <p:spPr>
          <a:xfrm>
            <a:off x="3246120"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12" name="Shape 109"/>
          <p:cNvSpPr/>
          <p:nvPr/>
        </p:nvSpPr>
        <p:spPr>
          <a:xfrm>
            <a:off x="3808476"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13" name="Shape 110"/>
          <p:cNvSpPr/>
          <p:nvPr/>
        </p:nvSpPr>
        <p:spPr>
          <a:xfrm>
            <a:off x="4370832"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14" name="Shape 111"/>
          <p:cNvSpPr/>
          <p:nvPr/>
        </p:nvSpPr>
        <p:spPr>
          <a:xfrm>
            <a:off x="4933188"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15" name="Shape 112"/>
          <p:cNvSpPr/>
          <p:nvPr/>
        </p:nvSpPr>
        <p:spPr>
          <a:xfrm>
            <a:off x="5495544"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16" name="Shape 113"/>
          <p:cNvSpPr/>
          <p:nvPr/>
        </p:nvSpPr>
        <p:spPr>
          <a:xfrm>
            <a:off x="6057900"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17" name="Shape 114"/>
          <p:cNvSpPr/>
          <p:nvPr/>
        </p:nvSpPr>
        <p:spPr>
          <a:xfrm>
            <a:off x="6620256"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18" name="Shape 115"/>
          <p:cNvSpPr/>
          <p:nvPr/>
        </p:nvSpPr>
        <p:spPr>
          <a:xfrm>
            <a:off x="7182612"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19" name="Shape 116"/>
          <p:cNvSpPr/>
          <p:nvPr/>
        </p:nvSpPr>
        <p:spPr>
          <a:xfrm>
            <a:off x="7744968"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20" name="Shape 117"/>
          <p:cNvSpPr/>
          <p:nvPr/>
        </p:nvSpPr>
        <p:spPr>
          <a:xfrm>
            <a:off x="8307324"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21" name="Shape 118"/>
          <p:cNvSpPr/>
          <p:nvPr/>
        </p:nvSpPr>
        <p:spPr>
          <a:xfrm>
            <a:off x="274320" y="2348179"/>
            <a:ext cx="8595360" cy="12802"/>
          </a:xfrm>
          <a:prstGeom prst="rect">
            <a:avLst/>
          </a:prstGeom>
          <a:solidFill>
            <a:srgbClr val="1A2744"/>
          </a:solidFill>
          <a:ln w="12700">
            <a:solidFill>
              <a:srgbClr val="1A2744"/>
            </a:solidFill>
            <a:prstDash val="solid"/>
          </a:ln>
        </p:spPr>
        <p:txBody>
          <a:bodyPr/>
          <a:lstStyle/>
          <a:p>
            <a:endParaRPr lang="en-US"/>
          </a:p>
        </p:txBody>
      </p:sp>
      <p:sp>
        <p:nvSpPr>
          <p:cNvPr id="122" name="Shape 119"/>
          <p:cNvSpPr/>
          <p:nvPr/>
        </p:nvSpPr>
        <p:spPr>
          <a:xfrm>
            <a:off x="274320" y="2359152"/>
            <a:ext cx="530352" cy="603504"/>
          </a:xfrm>
          <a:prstGeom prst="rect">
            <a:avLst/>
          </a:prstGeom>
          <a:solidFill>
            <a:srgbClr val="6B4C9A"/>
          </a:solidFill>
          <a:ln w="12700">
            <a:solidFill>
              <a:srgbClr val="6B4C9A"/>
            </a:solidFill>
            <a:prstDash val="solid"/>
          </a:ln>
        </p:spPr>
        <p:txBody>
          <a:bodyPr/>
          <a:lstStyle/>
          <a:p>
            <a:endParaRPr lang="en-US"/>
          </a:p>
        </p:txBody>
      </p:sp>
      <p:sp>
        <p:nvSpPr>
          <p:cNvPr id="123" name="Text 120"/>
          <p:cNvSpPr/>
          <p:nvPr/>
        </p:nvSpPr>
        <p:spPr>
          <a:xfrm>
            <a:off x="274320" y="2359152"/>
            <a:ext cx="530352" cy="603504"/>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Coaching</a:t>
            </a:r>
            <a:endParaRPr lang="en-US" sz="700" dirty="0"/>
          </a:p>
        </p:txBody>
      </p:sp>
      <p:sp>
        <p:nvSpPr>
          <p:cNvPr id="124" name="Shape 121"/>
          <p:cNvSpPr/>
          <p:nvPr/>
        </p:nvSpPr>
        <p:spPr>
          <a:xfrm>
            <a:off x="804672" y="2359152"/>
            <a:ext cx="1316736" cy="201168"/>
          </a:xfrm>
          <a:prstGeom prst="rect">
            <a:avLst/>
          </a:prstGeom>
          <a:solidFill>
            <a:srgbClr val="F3EEF9"/>
          </a:solidFill>
          <a:ln w="3810">
            <a:solidFill>
              <a:srgbClr val="E2DED8"/>
            </a:solidFill>
            <a:prstDash val="solid"/>
          </a:ln>
        </p:spPr>
        <p:txBody>
          <a:bodyPr/>
          <a:lstStyle/>
          <a:p>
            <a:endParaRPr lang="en-US"/>
          </a:p>
        </p:txBody>
      </p:sp>
      <p:sp>
        <p:nvSpPr>
          <p:cNvPr id="125" name="Text 122"/>
          <p:cNvSpPr/>
          <p:nvPr/>
        </p:nvSpPr>
        <p:spPr>
          <a:xfrm>
            <a:off x="841248" y="2359152"/>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Initiative or Milestone</a:t>
            </a:r>
            <a:endParaRPr lang="en-US" sz="750" dirty="0"/>
          </a:p>
        </p:txBody>
      </p:sp>
      <p:sp>
        <p:nvSpPr>
          <p:cNvPr id="126" name="Shape 123"/>
          <p:cNvSpPr/>
          <p:nvPr/>
        </p:nvSpPr>
        <p:spPr>
          <a:xfrm>
            <a:off x="2121408"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27" name="Shape 124"/>
          <p:cNvSpPr/>
          <p:nvPr/>
        </p:nvSpPr>
        <p:spPr>
          <a:xfrm>
            <a:off x="2683764"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28" name="Shape 125"/>
          <p:cNvSpPr/>
          <p:nvPr/>
        </p:nvSpPr>
        <p:spPr>
          <a:xfrm>
            <a:off x="3246120"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29" name="Shape 126"/>
          <p:cNvSpPr/>
          <p:nvPr/>
        </p:nvSpPr>
        <p:spPr>
          <a:xfrm>
            <a:off x="3808476"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30" name="Shape 127"/>
          <p:cNvSpPr/>
          <p:nvPr/>
        </p:nvSpPr>
        <p:spPr>
          <a:xfrm>
            <a:off x="4370832"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31" name="Shape 128"/>
          <p:cNvSpPr/>
          <p:nvPr/>
        </p:nvSpPr>
        <p:spPr>
          <a:xfrm>
            <a:off x="4933188"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32" name="Shape 129"/>
          <p:cNvSpPr/>
          <p:nvPr/>
        </p:nvSpPr>
        <p:spPr>
          <a:xfrm>
            <a:off x="5495544"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33" name="Shape 130"/>
          <p:cNvSpPr/>
          <p:nvPr/>
        </p:nvSpPr>
        <p:spPr>
          <a:xfrm>
            <a:off x="6057900"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34" name="Shape 131"/>
          <p:cNvSpPr/>
          <p:nvPr/>
        </p:nvSpPr>
        <p:spPr>
          <a:xfrm>
            <a:off x="6620256"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35" name="Shape 132"/>
          <p:cNvSpPr/>
          <p:nvPr/>
        </p:nvSpPr>
        <p:spPr>
          <a:xfrm>
            <a:off x="7182612"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36" name="Shape 133"/>
          <p:cNvSpPr/>
          <p:nvPr/>
        </p:nvSpPr>
        <p:spPr>
          <a:xfrm>
            <a:off x="7744968"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37" name="Shape 134"/>
          <p:cNvSpPr/>
          <p:nvPr/>
        </p:nvSpPr>
        <p:spPr>
          <a:xfrm>
            <a:off x="8307324"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38" name="Shape 135"/>
          <p:cNvSpPr/>
          <p:nvPr/>
        </p:nvSpPr>
        <p:spPr>
          <a:xfrm>
            <a:off x="804672" y="2560320"/>
            <a:ext cx="1316736" cy="201168"/>
          </a:xfrm>
          <a:prstGeom prst="rect">
            <a:avLst/>
          </a:prstGeom>
          <a:solidFill>
            <a:srgbClr val="F3EEF9"/>
          </a:solidFill>
          <a:ln w="3810">
            <a:solidFill>
              <a:srgbClr val="E2DED8"/>
            </a:solidFill>
            <a:prstDash val="solid"/>
          </a:ln>
        </p:spPr>
        <p:txBody>
          <a:bodyPr/>
          <a:lstStyle/>
          <a:p>
            <a:endParaRPr lang="en-US"/>
          </a:p>
        </p:txBody>
      </p:sp>
      <p:sp>
        <p:nvSpPr>
          <p:cNvPr id="139" name="Text 136"/>
          <p:cNvSpPr/>
          <p:nvPr/>
        </p:nvSpPr>
        <p:spPr>
          <a:xfrm>
            <a:off x="841248" y="2560320"/>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Initiative or Milestone</a:t>
            </a:r>
            <a:endParaRPr lang="en-US" sz="750" dirty="0"/>
          </a:p>
        </p:txBody>
      </p:sp>
      <p:sp>
        <p:nvSpPr>
          <p:cNvPr id="140" name="Shape 137"/>
          <p:cNvSpPr/>
          <p:nvPr/>
        </p:nvSpPr>
        <p:spPr>
          <a:xfrm>
            <a:off x="2121408"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41" name="Shape 138"/>
          <p:cNvSpPr/>
          <p:nvPr/>
        </p:nvSpPr>
        <p:spPr>
          <a:xfrm>
            <a:off x="2683764"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42" name="Shape 139"/>
          <p:cNvSpPr/>
          <p:nvPr/>
        </p:nvSpPr>
        <p:spPr>
          <a:xfrm>
            <a:off x="3246120"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43" name="Shape 140"/>
          <p:cNvSpPr/>
          <p:nvPr/>
        </p:nvSpPr>
        <p:spPr>
          <a:xfrm>
            <a:off x="3808476"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44" name="Shape 141"/>
          <p:cNvSpPr/>
          <p:nvPr/>
        </p:nvSpPr>
        <p:spPr>
          <a:xfrm>
            <a:off x="4370832"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45" name="Shape 142"/>
          <p:cNvSpPr/>
          <p:nvPr/>
        </p:nvSpPr>
        <p:spPr>
          <a:xfrm>
            <a:off x="4933188"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46" name="Shape 143"/>
          <p:cNvSpPr/>
          <p:nvPr/>
        </p:nvSpPr>
        <p:spPr>
          <a:xfrm>
            <a:off x="5495544"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47" name="Shape 144"/>
          <p:cNvSpPr/>
          <p:nvPr/>
        </p:nvSpPr>
        <p:spPr>
          <a:xfrm>
            <a:off x="6057900"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48" name="Shape 145"/>
          <p:cNvSpPr/>
          <p:nvPr/>
        </p:nvSpPr>
        <p:spPr>
          <a:xfrm>
            <a:off x="6620256"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49" name="Shape 146"/>
          <p:cNvSpPr/>
          <p:nvPr/>
        </p:nvSpPr>
        <p:spPr>
          <a:xfrm>
            <a:off x="7182612"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50" name="Shape 147"/>
          <p:cNvSpPr/>
          <p:nvPr/>
        </p:nvSpPr>
        <p:spPr>
          <a:xfrm>
            <a:off x="7744968"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51" name="Shape 148"/>
          <p:cNvSpPr/>
          <p:nvPr/>
        </p:nvSpPr>
        <p:spPr>
          <a:xfrm>
            <a:off x="8307324"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52" name="Shape 149"/>
          <p:cNvSpPr/>
          <p:nvPr/>
        </p:nvSpPr>
        <p:spPr>
          <a:xfrm>
            <a:off x="804672" y="2761488"/>
            <a:ext cx="1316736" cy="201168"/>
          </a:xfrm>
          <a:prstGeom prst="rect">
            <a:avLst/>
          </a:prstGeom>
          <a:solidFill>
            <a:srgbClr val="F3EEF9"/>
          </a:solidFill>
          <a:ln w="3810">
            <a:solidFill>
              <a:srgbClr val="E2DED8"/>
            </a:solidFill>
            <a:prstDash val="solid"/>
          </a:ln>
        </p:spPr>
        <p:txBody>
          <a:bodyPr/>
          <a:lstStyle/>
          <a:p>
            <a:endParaRPr lang="en-US"/>
          </a:p>
        </p:txBody>
      </p:sp>
      <p:sp>
        <p:nvSpPr>
          <p:cNvPr id="153" name="Text 150"/>
          <p:cNvSpPr/>
          <p:nvPr/>
        </p:nvSpPr>
        <p:spPr>
          <a:xfrm>
            <a:off x="841248" y="2761488"/>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Initiative or Milestone</a:t>
            </a:r>
            <a:endParaRPr lang="en-US" sz="750" dirty="0"/>
          </a:p>
        </p:txBody>
      </p:sp>
      <p:sp>
        <p:nvSpPr>
          <p:cNvPr id="154" name="Shape 151"/>
          <p:cNvSpPr/>
          <p:nvPr/>
        </p:nvSpPr>
        <p:spPr>
          <a:xfrm>
            <a:off x="2121408"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55" name="Shape 152"/>
          <p:cNvSpPr/>
          <p:nvPr/>
        </p:nvSpPr>
        <p:spPr>
          <a:xfrm>
            <a:off x="2683764"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56" name="Shape 153"/>
          <p:cNvSpPr/>
          <p:nvPr/>
        </p:nvSpPr>
        <p:spPr>
          <a:xfrm>
            <a:off x="3246120"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57" name="Shape 154"/>
          <p:cNvSpPr/>
          <p:nvPr/>
        </p:nvSpPr>
        <p:spPr>
          <a:xfrm>
            <a:off x="3808476"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58" name="Shape 155"/>
          <p:cNvSpPr/>
          <p:nvPr/>
        </p:nvSpPr>
        <p:spPr>
          <a:xfrm>
            <a:off x="4370832"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59" name="Shape 156"/>
          <p:cNvSpPr/>
          <p:nvPr/>
        </p:nvSpPr>
        <p:spPr>
          <a:xfrm>
            <a:off x="4933188"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60" name="Shape 157"/>
          <p:cNvSpPr/>
          <p:nvPr/>
        </p:nvSpPr>
        <p:spPr>
          <a:xfrm>
            <a:off x="5495544"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61" name="Shape 158"/>
          <p:cNvSpPr/>
          <p:nvPr/>
        </p:nvSpPr>
        <p:spPr>
          <a:xfrm>
            <a:off x="6057900"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62" name="Shape 159"/>
          <p:cNvSpPr/>
          <p:nvPr/>
        </p:nvSpPr>
        <p:spPr>
          <a:xfrm>
            <a:off x="6620256"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63" name="Shape 160"/>
          <p:cNvSpPr/>
          <p:nvPr/>
        </p:nvSpPr>
        <p:spPr>
          <a:xfrm>
            <a:off x="7182612"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64" name="Shape 161"/>
          <p:cNvSpPr/>
          <p:nvPr/>
        </p:nvSpPr>
        <p:spPr>
          <a:xfrm>
            <a:off x="7744968"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65" name="Shape 162"/>
          <p:cNvSpPr/>
          <p:nvPr/>
        </p:nvSpPr>
        <p:spPr>
          <a:xfrm>
            <a:off x="8307324"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66" name="Shape 163"/>
          <p:cNvSpPr/>
          <p:nvPr/>
        </p:nvSpPr>
        <p:spPr>
          <a:xfrm>
            <a:off x="274320" y="2951683"/>
            <a:ext cx="8595360" cy="12802"/>
          </a:xfrm>
          <a:prstGeom prst="rect">
            <a:avLst/>
          </a:prstGeom>
          <a:solidFill>
            <a:srgbClr val="1A2744"/>
          </a:solidFill>
          <a:ln w="12700">
            <a:solidFill>
              <a:srgbClr val="1A2744"/>
            </a:solidFill>
            <a:prstDash val="solid"/>
          </a:ln>
        </p:spPr>
        <p:txBody>
          <a:bodyPr/>
          <a:lstStyle/>
          <a:p>
            <a:endParaRPr lang="en-US"/>
          </a:p>
        </p:txBody>
      </p:sp>
      <p:sp>
        <p:nvSpPr>
          <p:cNvPr id="167" name="Shape 164"/>
          <p:cNvSpPr/>
          <p:nvPr/>
        </p:nvSpPr>
        <p:spPr>
          <a:xfrm>
            <a:off x="274320" y="2962656"/>
            <a:ext cx="530352" cy="603504"/>
          </a:xfrm>
          <a:prstGeom prst="rect">
            <a:avLst/>
          </a:prstGeom>
          <a:solidFill>
            <a:srgbClr val="1A6B5A"/>
          </a:solidFill>
          <a:ln w="12700">
            <a:solidFill>
              <a:srgbClr val="1A6B5A"/>
            </a:solidFill>
            <a:prstDash val="solid"/>
          </a:ln>
        </p:spPr>
        <p:txBody>
          <a:bodyPr/>
          <a:lstStyle/>
          <a:p>
            <a:endParaRPr lang="en-US"/>
          </a:p>
        </p:txBody>
      </p:sp>
      <p:sp>
        <p:nvSpPr>
          <p:cNvPr id="168" name="Text 165"/>
          <p:cNvSpPr/>
          <p:nvPr/>
        </p:nvSpPr>
        <p:spPr>
          <a:xfrm>
            <a:off x="274320" y="2962656"/>
            <a:ext cx="530352" cy="603504"/>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Goals &amp; Results</a:t>
            </a:r>
            <a:endParaRPr lang="en-US" sz="700" dirty="0"/>
          </a:p>
        </p:txBody>
      </p:sp>
      <p:sp>
        <p:nvSpPr>
          <p:cNvPr id="169" name="Shape 166"/>
          <p:cNvSpPr/>
          <p:nvPr/>
        </p:nvSpPr>
        <p:spPr>
          <a:xfrm>
            <a:off x="804672" y="2962656"/>
            <a:ext cx="1316736" cy="201168"/>
          </a:xfrm>
          <a:prstGeom prst="rect">
            <a:avLst/>
          </a:prstGeom>
          <a:solidFill>
            <a:srgbClr val="EBF4F2"/>
          </a:solidFill>
          <a:ln w="3810">
            <a:solidFill>
              <a:srgbClr val="E2DED8"/>
            </a:solidFill>
            <a:prstDash val="solid"/>
          </a:ln>
        </p:spPr>
        <p:txBody>
          <a:bodyPr/>
          <a:lstStyle/>
          <a:p>
            <a:endParaRPr lang="en-US"/>
          </a:p>
        </p:txBody>
      </p:sp>
      <p:sp>
        <p:nvSpPr>
          <p:cNvPr id="170" name="Text 167"/>
          <p:cNvSpPr/>
          <p:nvPr/>
        </p:nvSpPr>
        <p:spPr>
          <a:xfrm>
            <a:off x="841248" y="2962656"/>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Initiative or Milestone</a:t>
            </a:r>
            <a:endParaRPr lang="en-US" sz="750" dirty="0"/>
          </a:p>
        </p:txBody>
      </p:sp>
      <p:sp>
        <p:nvSpPr>
          <p:cNvPr id="171" name="Shape 168"/>
          <p:cNvSpPr/>
          <p:nvPr/>
        </p:nvSpPr>
        <p:spPr>
          <a:xfrm>
            <a:off x="2121408"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172" name="Shape 169"/>
          <p:cNvSpPr/>
          <p:nvPr/>
        </p:nvSpPr>
        <p:spPr>
          <a:xfrm>
            <a:off x="2683764"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173" name="Shape 170"/>
          <p:cNvSpPr/>
          <p:nvPr/>
        </p:nvSpPr>
        <p:spPr>
          <a:xfrm>
            <a:off x="3246120"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174" name="Shape 171"/>
          <p:cNvSpPr/>
          <p:nvPr/>
        </p:nvSpPr>
        <p:spPr>
          <a:xfrm>
            <a:off x="3808476"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175" name="Shape 172"/>
          <p:cNvSpPr/>
          <p:nvPr/>
        </p:nvSpPr>
        <p:spPr>
          <a:xfrm>
            <a:off x="4370832"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176" name="Shape 173"/>
          <p:cNvSpPr/>
          <p:nvPr/>
        </p:nvSpPr>
        <p:spPr>
          <a:xfrm>
            <a:off x="4933188"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177" name="Shape 174"/>
          <p:cNvSpPr/>
          <p:nvPr/>
        </p:nvSpPr>
        <p:spPr>
          <a:xfrm>
            <a:off x="5495544"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178" name="Shape 175"/>
          <p:cNvSpPr/>
          <p:nvPr/>
        </p:nvSpPr>
        <p:spPr>
          <a:xfrm>
            <a:off x="6057900"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179" name="Shape 176"/>
          <p:cNvSpPr/>
          <p:nvPr/>
        </p:nvSpPr>
        <p:spPr>
          <a:xfrm>
            <a:off x="6620256"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180" name="Shape 177"/>
          <p:cNvSpPr/>
          <p:nvPr/>
        </p:nvSpPr>
        <p:spPr>
          <a:xfrm>
            <a:off x="7182612"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181" name="Shape 178"/>
          <p:cNvSpPr/>
          <p:nvPr/>
        </p:nvSpPr>
        <p:spPr>
          <a:xfrm>
            <a:off x="7744968"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182" name="Shape 179"/>
          <p:cNvSpPr/>
          <p:nvPr/>
        </p:nvSpPr>
        <p:spPr>
          <a:xfrm>
            <a:off x="8307324"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183" name="Shape 180"/>
          <p:cNvSpPr/>
          <p:nvPr/>
        </p:nvSpPr>
        <p:spPr>
          <a:xfrm>
            <a:off x="804672" y="3163824"/>
            <a:ext cx="1316736" cy="201168"/>
          </a:xfrm>
          <a:prstGeom prst="rect">
            <a:avLst/>
          </a:prstGeom>
          <a:solidFill>
            <a:srgbClr val="EBF4F2"/>
          </a:solidFill>
          <a:ln w="3810">
            <a:solidFill>
              <a:srgbClr val="E2DED8"/>
            </a:solidFill>
            <a:prstDash val="solid"/>
          </a:ln>
        </p:spPr>
        <p:txBody>
          <a:bodyPr/>
          <a:lstStyle/>
          <a:p>
            <a:endParaRPr lang="en-US"/>
          </a:p>
        </p:txBody>
      </p:sp>
      <p:sp>
        <p:nvSpPr>
          <p:cNvPr id="184" name="Text 181"/>
          <p:cNvSpPr/>
          <p:nvPr/>
        </p:nvSpPr>
        <p:spPr>
          <a:xfrm>
            <a:off x="841248" y="3163824"/>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Initiative or Milestone</a:t>
            </a:r>
            <a:endParaRPr lang="en-US" sz="750" dirty="0"/>
          </a:p>
        </p:txBody>
      </p:sp>
      <p:sp>
        <p:nvSpPr>
          <p:cNvPr id="185" name="Shape 182"/>
          <p:cNvSpPr/>
          <p:nvPr/>
        </p:nvSpPr>
        <p:spPr>
          <a:xfrm>
            <a:off x="2121408"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186" name="Shape 183"/>
          <p:cNvSpPr/>
          <p:nvPr/>
        </p:nvSpPr>
        <p:spPr>
          <a:xfrm>
            <a:off x="2683764"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187" name="Shape 184"/>
          <p:cNvSpPr/>
          <p:nvPr/>
        </p:nvSpPr>
        <p:spPr>
          <a:xfrm>
            <a:off x="3246120"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188" name="Shape 185"/>
          <p:cNvSpPr/>
          <p:nvPr/>
        </p:nvSpPr>
        <p:spPr>
          <a:xfrm>
            <a:off x="3808476"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189" name="Shape 186"/>
          <p:cNvSpPr/>
          <p:nvPr/>
        </p:nvSpPr>
        <p:spPr>
          <a:xfrm>
            <a:off x="4370832"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190" name="Shape 187"/>
          <p:cNvSpPr/>
          <p:nvPr/>
        </p:nvSpPr>
        <p:spPr>
          <a:xfrm>
            <a:off x="4933188"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191" name="Shape 188"/>
          <p:cNvSpPr/>
          <p:nvPr/>
        </p:nvSpPr>
        <p:spPr>
          <a:xfrm>
            <a:off x="5495544"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192" name="Shape 189"/>
          <p:cNvSpPr/>
          <p:nvPr/>
        </p:nvSpPr>
        <p:spPr>
          <a:xfrm>
            <a:off x="6057900"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193" name="Shape 190"/>
          <p:cNvSpPr/>
          <p:nvPr/>
        </p:nvSpPr>
        <p:spPr>
          <a:xfrm>
            <a:off x="6620256"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194" name="Shape 191"/>
          <p:cNvSpPr/>
          <p:nvPr/>
        </p:nvSpPr>
        <p:spPr>
          <a:xfrm>
            <a:off x="7182612"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195" name="Shape 192"/>
          <p:cNvSpPr/>
          <p:nvPr/>
        </p:nvSpPr>
        <p:spPr>
          <a:xfrm>
            <a:off x="7744968"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196" name="Shape 193"/>
          <p:cNvSpPr/>
          <p:nvPr/>
        </p:nvSpPr>
        <p:spPr>
          <a:xfrm>
            <a:off x="8307324"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197" name="Shape 194"/>
          <p:cNvSpPr/>
          <p:nvPr/>
        </p:nvSpPr>
        <p:spPr>
          <a:xfrm>
            <a:off x="804672" y="3364992"/>
            <a:ext cx="1316736" cy="201168"/>
          </a:xfrm>
          <a:prstGeom prst="rect">
            <a:avLst/>
          </a:prstGeom>
          <a:solidFill>
            <a:srgbClr val="EBF4F2"/>
          </a:solidFill>
          <a:ln w="3810">
            <a:solidFill>
              <a:srgbClr val="E2DED8"/>
            </a:solidFill>
            <a:prstDash val="solid"/>
          </a:ln>
        </p:spPr>
        <p:txBody>
          <a:bodyPr/>
          <a:lstStyle/>
          <a:p>
            <a:endParaRPr lang="en-US"/>
          </a:p>
        </p:txBody>
      </p:sp>
      <p:sp>
        <p:nvSpPr>
          <p:cNvPr id="198" name="Text 195"/>
          <p:cNvSpPr/>
          <p:nvPr/>
        </p:nvSpPr>
        <p:spPr>
          <a:xfrm>
            <a:off x="841248" y="3364992"/>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Initiative or Milestone</a:t>
            </a:r>
            <a:endParaRPr lang="en-US" sz="750" dirty="0"/>
          </a:p>
        </p:txBody>
      </p:sp>
      <p:sp>
        <p:nvSpPr>
          <p:cNvPr id="199" name="Shape 196"/>
          <p:cNvSpPr/>
          <p:nvPr/>
        </p:nvSpPr>
        <p:spPr>
          <a:xfrm>
            <a:off x="2121408"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00" name="Shape 197"/>
          <p:cNvSpPr/>
          <p:nvPr/>
        </p:nvSpPr>
        <p:spPr>
          <a:xfrm>
            <a:off x="2683764"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01" name="Shape 198"/>
          <p:cNvSpPr/>
          <p:nvPr/>
        </p:nvSpPr>
        <p:spPr>
          <a:xfrm>
            <a:off x="3246120"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02" name="Shape 199"/>
          <p:cNvSpPr/>
          <p:nvPr/>
        </p:nvSpPr>
        <p:spPr>
          <a:xfrm>
            <a:off x="3808476"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03" name="Shape 200"/>
          <p:cNvSpPr/>
          <p:nvPr/>
        </p:nvSpPr>
        <p:spPr>
          <a:xfrm>
            <a:off x="4370832"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04" name="Shape 201"/>
          <p:cNvSpPr/>
          <p:nvPr/>
        </p:nvSpPr>
        <p:spPr>
          <a:xfrm>
            <a:off x="4933188"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05" name="Shape 202"/>
          <p:cNvSpPr/>
          <p:nvPr/>
        </p:nvSpPr>
        <p:spPr>
          <a:xfrm>
            <a:off x="5495544"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06" name="Shape 203"/>
          <p:cNvSpPr/>
          <p:nvPr/>
        </p:nvSpPr>
        <p:spPr>
          <a:xfrm>
            <a:off x="6057900"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07" name="Shape 204"/>
          <p:cNvSpPr/>
          <p:nvPr/>
        </p:nvSpPr>
        <p:spPr>
          <a:xfrm>
            <a:off x="6620256"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08" name="Shape 205"/>
          <p:cNvSpPr/>
          <p:nvPr/>
        </p:nvSpPr>
        <p:spPr>
          <a:xfrm>
            <a:off x="7182612"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09" name="Shape 206"/>
          <p:cNvSpPr/>
          <p:nvPr/>
        </p:nvSpPr>
        <p:spPr>
          <a:xfrm>
            <a:off x="7744968"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10" name="Shape 207"/>
          <p:cNvSpPr/>
          <p:nvPr/>
        </p:nvSpPr>
        <p:spPr>
          <a:xfrm>
            <a:off x="8307324"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12" name="Shape 209"/>
          <p:cNvSpPr/>
          <p:nvPr/>
        </p:nvSpPr>
        <p:spPr>
          <a:xfrm>
            <a:off x="274320" y="3566160"/>
            <a:ext cx="530352" cy="603504"/>
          </a:xfrm>
          <a:prstGeom prst="rect">
            <a:avLst/>
          </a:prstGeom>
          <a:solidFill>
            <a:srgbClr val="B9913A"/>
          </a:solidFill>
          <a:ln w="12700">
            <a:solidFill>
              <a:srgbClr val="B9913A"/>
            </a:solidFill>
            <a:prstDash val="solid"/>
          </a:ln>
        </p:spPr>
        <p:txBody>
          <a:bodyPr/>
          <a:lstStyle/>
          <a:p>
            <a:endParaRPr lang="en-US"/>
          </a:p>
        </p:txBody>
      </p:sp>
      <p:sp>
        <p:nvSpPr>
          <p:cNvPr id="213" name="Text 210"/>
          <p:cNvSpPr/>
          <p:nvPr/>
        </p:nvSpPr>
        <p:spPr>
          <a:xfrm>
            <a:off x="274320" y="3566160"/>
            <a:ext cx="530352" cy="603504"/>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Reinforce &amp; Recognize</a:t>
            </a:r>
            <a:endParaRPr lang="en-US" sz="700" dirty="0"/>
          </a:p>
        </p:txBody>
      </p:sp>
      <p:sp>
        <p:nvSpPr>
          <p:cNvPr id="214" name="Shape 211"/>
          <p:cNvSpPr/>
          <p:nvPr/>
        </p:nvSpPr>
        <p:spPr>
          <a:xfrm>
            <a:off x="804672" y="3566160"/>
            <a:ext cx="1316736" cy="201168"/>
          </a:xfrm>
          <a:prstGeom prst="rect">
            <a:avLst/>
          </a:prstGeom>
          <a:solidFill>
            <a:srgbClr val="FDF6E7"/>
          </a:solidFill>
          <a:ln w="3810">
            <a:solidFill>
              <a:srgbClr val="E2DED8"/>
            </a:solidFill>
            <a:prstDash val="solid"/>
          </a:ln>
        </p:spPr>
        <p:txBody>
          <a:bodyPr/>
          <a:lstStyle/>
          <a:p>
            <a:endParaRPr lang="en-US"/>
          </a:p>
        </p:txBody>
      </p:sp>
      <p:sp>
        <p:nvSpPr>
          <p:cNvPr id="215" name="Text 212"/>
          <p:cNvSpPr/>
          <p:nvPr/>
        </p:nvSpPr>
        <p:spPr>
          <a:xfrm>
            <a:off x="841248" y="3566160"/>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Initiative or Milestone</a:t>
            </a:r>
            <a:endParaRPr lang="en-US" sz="750" dirty="0"/>
          </a:p>
        </p:txBody>
      </p:sp>
      <p:sp>
        <p:nvSpPr>
          <p:cNvPr id="216" name="Shape 213"/>
          <p:cNvSpPr/>
          <p:nvPr/>
        </p:nvSpPr>
        <p:spPr>
          <a:xfrm>
            <a:off x="2121408"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17" name="Shape 214"/>
          <p:cNvSpPr/>
          <p:nvPr/>
        </p:nvSpPr>
        <p:spPr>
          <a:xfrm>
            <a:off x="2683764"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18" name="Shape 215"/>
          <p:cNvSpPr/>
          <p:nvPr/>
        </p:nvSpPr>
        <p:spPr>
          <a:xfrm>
            <a:off x="3246120"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19" name="Shape 216"/>
          <p:cNvSpPr/>
          <p:nvPr/>
        </p:nvSpPr>
        <p:spPr>
          <a:xfrm>
            <a:off x="3808476"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20" name="Shape 217"/>
          <p:cNvSpPr/>
          <p:nvPr/>
        </p:nvSpPr>
        <p:spPr>
          <a:xfrm>
            <a:off x="4370832"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21" name="Shape 218"/>
          <p:cNvSpPr/>
          <p:nvPr/>
        </p:nvSpPr>
        <p:spPr>
          <a:xfrm>
            <a:off x="4933188"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22" name="Shape 219"/>
          <p:cNvSpPr/>
          <p:nvPr/>
        </p:nvSpPr>
        <p:spPr>
          <a:xfrm>
            <a:off x="5495544"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23" name="Shape 220"/>
          <p:cNvSpPr/>
          <p:nvPr/>
        </p:nvSpPr>
        <p:spPr>
          <a:xfrm>
            <a:off x="6057900"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24" name="Shape 221"/>
          <p:cNvSpPr/>
          <p:nvPr/>
        </p:nvSpPr>
        <p:spPr>
          <a:xfrm>
            <a:off x="6620256"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25" name="Shape 222"/>
          <p:cNvSpPr/>
          <p:nvPr/>
        </p:nvSpPr>
        <p:spPr>
          <a:xfrm>
            <a:off x="7182612"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26" name="Shape 223"/>
          <p:cNvSpPr/>
          <p:nvPr/>
        </p:nvSpPr>
        <p:spPr>
          <a:xfrm>
            <a:off x="7744968"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27" name="Shape 224"/>
          <p:cNvSpPr/>
          <p:nvPr/>
        </p:nvSpPr>
        <p:spPr>
          <a:xfrm>
            <a:off x="8307324"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28" name="Shape 225"/>
          <p:cNvSpPr/>
          <p:nvPr/>
        </p:nvSpPr>
        <p:spPr>
          <a:xfrm>
            <a:off x="804672" y="3767328"/>
            <a:ext cx="1316736" cy="201168"/>
          </a:xfrm>
          <a:prstGeom prst="rect">
            <a:avLst/>
          </a:prstGeom>
          <a:solidFill>
            <a:srgbClr val="FDF6E7"/>
          </a:solidFill>
          <a:ln w="3810">
            <a:solidFill>
              <a:srgbClr val="E2DED8"/>
            </a:solidFill>
            <a:prstDash val="solid"/>
          </a:ln>
        </p:spPr>
        <p:txBody>
          <a:bodyPr/>
          <a:lstStyle/>
          <a:p>
            <a:endParaRPr lang="en-US"/>
          </a:p>
        </p:txBody>
      </p:sp>
      <p:sp>
        <p:nvSpPr>
          <p:cNvPr id="229" name="Text 226"/>
          <p:cNvSpPr/>
          <p:nvPr/>
        </p:nvSpPr>
        <p:spPr>
          <a:xfrm>
            <a:off x="841248" y="3767328"/>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Initiative or Milestone</a:t>
            </a:r>
            <a:endParaRPr lang="en-US" sz="750" dirty="0"/>
          </a:p>
        </p:txBody>
      </p:sp>
      <p:sp>
        <p:nvSpPr>
          <p:cNvPr id="230" name="Shape 227"/>
          <p:cNvSpPr/>
          <p:nvPr/>
        </p:nvSpPr>
        <p:spPr>
          <a:xfrm>
            <a:off x="2121408"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31" name="Shape 228"/>
          <p:cNvSpPr/>
          <p:nvPr/>
        </p:nvSpPr>
        <p:spPr>
          <a:xfrm>
            <a:off x="2683764"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32" name="Shape 229"/>
          <p:cNvSpPr/>
          <p:nvPr/>
        </p:nvSpPr>
        <p:spPr>
          <a:xfrm>
            <a:off x="3246120"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33" name="Shape 230"/>
          <p:cNvSpPr/>
          <p:nvPr/>
        </p:nvSpPr>
        <p:spPr>
          <a:xfrm>
            <a:off x="3808476"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34" name="Shape 231"/>
          <p:cNvSpPr/>
          <p:nvPr/>
        </p:nvSpPr>
        <p:spPr>
          <a:xfrm>
            <a:off x="4370832"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35" name="Shape 232"/>
          <p:cNvSpPr/>
          <p:nvPr/>
        </p:nvSpPr>
        <p:spPr>
          <a:xfrm>
            <a:off x="4933188"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36" name="Shape 233"/>
          <p:cNvSpPr/>
          <p:nvPr/>
        </p:nvSpPr>
        <p:spPr>
          <a:xfrm>
            <a:off x="5495544"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37" name="Shape 234"/>
          <p:cNvSpPr/>
          <p:nvPr/>
        </p:nvSpPr>
        <p:spPr>
          <a:xfrm>
            <a:off x="6057900"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38" name="Shape 235"/>
          <p:cNvSpPr/>
          <p:nvPr/>
        </p:nvSpPr>
        <p:spPr>
          <a:xfrm>
            <a:off x="6620256"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39" name="Shape 236"/>
          <p:cNvSpPr/>
          <p:nvPr/>
        </p:nvSpPr>
        <p:spPr>
          <a:xfrm>
            <a:off x="7182612"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40" name="Shape 237"/>
          <p:cNvSpPr/>
          <p:nvPr/>
        </p:nvSpPr>
        <p:spPr>
          <a:xfrm>
            <a:off x="7744968"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41" name="Shape 238"/>
          <p:cNvSpPr/>
          <p:nvPr/>
        </p:nvSpPr>
        <p:spPr>
          <a:xfrm>
            <a:off x="8307324"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42" name="Shape 239"/>
          <p:cNvSpPr/>
          <p:nvPr/>
        </p:nvSpPr>
        <p:spPr>
          <a:xfrm>
            <a:off x="804672" y="3968496"/>
            <a:ext cx="1316736" cy="201168"/>
          </a:xfrm>
          <a:prstGeom prst="rect">
            <a:avLst/>
          </a:prstGeom>
          <a:solidFill>
            <a:srgbClr val="FDF6E7"/>
          </a:solidFill>
          <a:ln w="3810">
            <a:solidFill>
              <a:srgbClr val="E2DED8"/>
            </a:solidFill>
            <a:prstDash val="solid"/>
          </a:ln>
        </p:spPr>
        <p:txBody>
          <a:bodyPr/>
          <a:lstStyle/>
          <a:p>
            <a:endParaRPr lang="en-US"/>
          </a:p>
        </p:txBody>
      </p:sp>
      <p:sp>
        <p:nvSpPr>
          <p:cNvPr id="243" name="Text 240"/>
          <p:cNvSpPr/>
          <p:nvPr/>
        </p:nvSpPr>
        <p:spPr>
          <a:xfrm>
            <a:off x="841248" y="3968496"/>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Initiative or Milestone</a:t>
            </a:r>
            <a:endParaRPr lang="en-US" sz="750" dirty="0"/>
          </a:p>
        </p:txBody>
      </p:sp>
      <p:sp>
        <p:nvSpPr>
          <p:cNvPr id="244" name="Shape 241"/>
          <p:cNvSpPr/>
          <p:nvPr/>
        </p:nvSpPr>
        <p:spPr>
          <a:xfrm>
            <a:off x="2121408"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45" name="Shape 242"/>
          <p:cNvSpPr/>
          <p:nvPr/>
        </p:nvSpPr>
        <p:spPr>
          <a:xfrm>
            <a:off x="2683764"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46" name="Shape 243"/>
          <p:cNvSpPr/>
          <p:nvPr/>
        </p:nvSpPr>
        <p:spPr>
          <a:xfrm>
            <a:off x="3246120"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47" name="Shape 244"/>
          <p:cNvSpPr/>
          <p:nvPr/>
        </p:nvSpPr>
        <p:spPr>
          <a:xfrm>
            <a:off x="3808476"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48" name="Shape 245"/>
          <p:cNvSpPr/>
          <p:nvPr/>
        </p:nvSpPr>
        <p:spPr>
          <a:xfrm>
            <a:off x="4370832"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49" name="Shape 246"/>
          <p:cNvSpPr/>
          <p:nvPr/>
        </p:nvSpPr>
        <p:spPr>
          <a:xfrm>
            <a:off x="4933188"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50" name="Shape 247"/>
          <p:cNvSpPr/>
          <p:nvPr/>
        </p:nvSpPr>
        <p:spPr>
          <a:xfrm>
            <a:off x="5495544"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51" name="Shape 248"/>
          <p:cNvSpPr/>
          <p:nvPr/>
        </p:nvSpPr>
        <p:spPr>
          <a:xfrm>
            <a:off x="6057900"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52" name="Shape 249"/>
          <p:cNvSpPr/>
          <p:nvPr/>
        </p:nvSpPr>
        <p:spPr>
          <a:xfrm>
            <a:off x="6620256"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53" name="Shape 250"/>
          <p:cNvSpPr/>
          <p:nvPr/>
        </p:nvSpPr>
        <p:spPr>
          <a:xfrm>
            <a:off x="7182612"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54" name="Shape 251"/>
          <p:cNvSpPr/>
          <p:nvPr/>
        </p:nvSpPr>
        <p:spPr>
          <a:xfrm>
            <a:off x="7744968"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55" name="Shape 252"/>
          <p:cNvSpPr/>
          <p:nvPr/>
        </p:nvSpPr>
        <p:spPr>
          <a:xfrm>
            <a:off x="8307324"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57" name="Shape 254"/>
          <p:cNvSpPr/>
          <p:nvPr/>
        </p:nvSpPr>
        <p:spPr>
          <a:xfrm>
            <a:off x="274320" y="4169664"/>
            <a:ext cx="530352" cy="603504"/>
          </a:xfrm>
          <a:prstGeom prst="rect">
            <a:avLst/>
          </a:prstGeom>
          <a:solidFill>
            <a:srgbClr val="2F5373"/>
          </a:solidFill>
          <a:ln w="12700">
            <a:solidFill>
              <a:srgbClr val="2F5373"/>
            </a:solidFill>
            <a:prstDash val="solid"/>
          </a:ln>
        </p:spPr>
        <p:txBody>
          <a:bodyPr/>
          <a:lstStyle/>
          <a:p>
            <a:endParaRPr lang="en-US"/>
          </a:p>
        </p:txBody>
      </p:sp>
      <p:sp>
        <p:nvSpPr>
          <p:cNvPr id="258" name="Text 255"/>
          <p:cNvSpPr/>
          <p:nvPr/>
        </p:nvSpPr>
        <p:spPr>
          <a:xfrm>
            <a:off x="274320" y="4169664"/>
            <a:ext cx="530352" cy="603504"/>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Performance Management</a:t>
            </a:r>
            <a:endParaRPr lang="en-US" sz="700" dirty="0"/>
          </a:p>
        </p:txBody>
      </p:sp>
      <p:sp>
        <p:nvSpPr>
          <p:cNvPr id="259" name="Shape 256"/>
          <p:cNvSpPr/>
          <p:nvPr/>
        </p:nvSpPr>
        <p:spPr>
          <a:xfrm>
            <a:off x="804672" y="4169664"/>
            <a:ext cx="1316736" cy="201168"/>
          </a:xfrm>
          <a:prstGeom prst="rect">
            <a:avLst/>
          </a:prstGeom>
          <a:solidFill>
            <a:srgbClr val="EEF2F5"/>
          </a:solidFill>
          <a:ln w="3810">
            <a:solidFill>
              <a:srgbClr val="E2DED8"/>
            </a:solidFill>
            <a:prstDash val="solid"/>
          </a:ln>
        </p:spPr>
        <p:txBody>
          <a:bodyPr/>
          <a:lstStyle/>
          <a:p>
            <a:endParaRPr lang="en-US"/>
          </a:p>
        </p:txBody>
      </p:sp>
      <p:sp>
        <p:nvSpPr>
          <p:cNvPr id="260" name="Text 257"/>
          <p:cNvSpPr/>
          <p:nvPr/>
        </p:nvSpPr>
        <p:spPr>
          <a:xfrm>
            <a:off x="841248" y="4169664"/>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Initiative or Milestone</a:t>
            </a:r>
            <a:endParaRPr lang="en-US" sz="750" dirty="0"/>
          </a:p>
        </p:txBody>
      </p:sp>
      <p:sp>
        <p:nvSpPr>
          <p:cNvPr id="261" name="Shape 258"/>
          <p:cNvSpPr/>
          <p:nvPr/>
        </p:nvSpPr>
        <p:spPr>
          <a:xfrm>
            <a:off x="2121408"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262" name="Shape 259"/>
          <p:cNvSpPr/>
          <p:nvPr/>
        </p:nvSpPr>
        <p:spPr>
          <a:xfrm>
            <a:off x="2683764"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263" name="Shape 260"/>
          <p:cNvSpPr/>
          <p:nvPr/>
        </p:nvSpPr>
        <p:spPr>
          <a:xfrm>
            <a:off x="3246120"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264" name="Shape 261"/>
          <p:cNvSpPr/>
          <p:nvPr/>
        </p:nvSpPr>
        <p:spPr>
          <a:xfrm>
            <a:off x="3808476"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265" name="Shape 262"/>
          <p:cNvSpPr/>
          <p:nvPr/>
        </p:nvSpPr>
        <p:spPr>
          <a:xfrm>
            <a:off x="4370832"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266" name="Shape 263"/>
          <p:cNvSpPr/>
          <p:nvPr/>
        </p:nvSpPr>
        <p:spPr>
          <a:xfrm>
            <a:off x="4933188"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267" name="Shape 264"/>
          <p:cNvSpPr/>
          <p:nvPr/>
        </p:nvSpPr>
        <p:spPr>
          <a:xfrm>
            <a:off x="5495544"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268" name="Shape 265"/>
          <p:cNvSpPr/>
          <p:nvPr/>
        </p:nvSpPr>
        <p:spPr>
          <a:xfrm>
            <a:off x="6057900"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269" name="Shape 266"/>
          <p:cNvSpPr/>
          <p:nvPr/>
        </p:nvSpPr>
        <p:spPr>
          <a:xfrm>
            <a:off x="6620256"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270" name="Shape 267"/>
          <p:cNvSpPr/>
          <p:nvPr/>
        </p:nvSpPr>
        <p:spPr>
          <a:xfrm>
            <a:off x="7182612"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271" name="Shape 268"/>
          <p:cNvSpPr/>
          <p:nvPr/>
        </p:nvSpPr>
        <p:spPr>
          <a:xfrm>
            <a:off x="7744968"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272" name="Shape 269"/>
          <p:cNvSpPr/>
          <p:nvPr/>
        </p:nvSpPr>
        <p:spPr>
          <a:xfrm>
            <a:off x="8307324"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273" name="Shape 270"/>
          <p:cNvSpPr/>
          <p:nvPr/>
        </p:nvSpPr>
        <p:spPr>
          <a:xfrm>
            <a:off x="804672" y="4370832"/>
            <a:ext cx="1316736" cy="201168"/>
          </a:xfrm>
          <a:prstGeom prst="rect">
            <a:avLst/>
          </a:prstGeom>
          <a:solidFill>
            <a:srgbClr val="EEF2F5"/>
          </a:solidFill>
          <a:ln w="3810">
            <a:solidFill>
              <a:srgbClr val="E2DED8"/>
            </a:solidFill>
            <a:prstDash val="solid"/>
          </a:ln>
        </p:spPr>
        <p:txBody>
          <a:bodyPr/>
          <a:lstStyle/>
          <a:p>
            <a:endParaRPr lang="en-US"/>
          </a:p>
        </p:txBody>
      </p:sp>
      <p:sp>
        <p:nvSpPr>
          <p:cNvPr id="274" name="Text 271"/>
          <p:cNvSpPr/>
          <p:nvPr/>
        </p:nvSpPr>
        <p:spPr>
          <a:xfrm>
            <a:off x="841248" y="4370832"/>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Initiative or Milestone</a:t>
            </a:r>
            <a:endParaRPr lang="en-US" sz="750" dirty="0"/>
          </a:p>
        </p:txBody>
      </p:sp>
      <p:sp>
        <p:nvSpPr>
          <p:cNvPr id="275" name="Shape 272"/>
          <p:cNvSpPr/>
          <p:nvPr/>
        </p:nvSpPr>
        <p:spPr>
          <a:xfrm>
            <a:off x="2121408"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276" name="Shape 273"/>
          <p:cNvSpPr/>
          <p:nvPr/>
        </p:nvSpPr>
        <p:spPr>
          <a:xfrm>
            <a:off x="2683764"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277" name="Shape 274"/>
          <p:cNvSpPr/>
          <p:nvPr/>
        </p:nvSpPr>
        <p:spPr>
          <a:xfrm>
            <a:off x="3246120"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278" name="Shape 275"/>
          <p:cNvSpPr/>
          <p:nvPr/>
        </p:nvSpPr>
        <p:spPr>
          <a:xfrm>
            <a:off x="3808476"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279" name="Shape 276"/>
          <p:cNvSpPr/>
          <p:nvPr/>
        </p:nvSpPr>
        <p:spPr>
          <a:xfrm>
            <a:off x="4370832"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280" name="Shape 277"/>
          <p:cNvSpPr/>
          <p:nvPr/>
        </p:nvSpPr>
        <p:spPr>
          <a:xfrm>
            <a:off x="4933188"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281" name="Shape 278"/>
          <p:cNvSpPr/>
          <p:nvPr/>
        </p:nvSpPr>
        <p:spPr>
          <a:xfrm>
            <a:off x="5495544"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282" name="Shape 279"/>
          <p:cNvSpPr/>
          <p:nvPr/>
        </p:nvSpPr>
        <p:spPr>
          <a:xfrm>
            <a:off x="6057900"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283" name="Shape 280"/>
          <p:cNvSpPr/>
          <p:nvPr/>
        </p:nvSpPr>
        <p:spPr>
          <a:xfrm>
            <a:off x="6620256"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284" name="Shape 281"/>
          <p:cNvSpPr/>
          <p:nvPr/>
        </p:nvSpPr>
        <p:spPr>
          <a:xfrm>
            <a:off x="7182612"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285" name="Shape 282"/>
          <p:cNvSpPr/>
          <p:nvPr/>
        </p:nvSpPr>
        <p:spPr>
          <a:xfrm>
            <a:off x="7744968"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286" name="Shape 283"/>
          <p:cNvSpPr/>
          <p:nvPr/>
        </p:nvSpPr>
        <p:spPr>
          <a:xfrm>
            <a:off x="8307324"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287" name="Shape 284"/>
          <p:cNvSpPr/>
          <p:nvPr/>
        </p:nvSpPr>
        <p:spPr>
          <a:xfrm>
            <a:off x="804672" y="4572000"/>
            <a:ext cx="1316736" cy="201168"/>
          </a:xfrm>
          <a:prstGeom prst="rect">
            <a:avLst/>
          </a:prstGeom>
          <a:solidFill>
            <a:srgbClr val="EEF2F5"/>
          </a:solidFill>
          <a:ln w="3810">
            <a:solidFill>
              <a:srgbClr val="E2DED8"/>
            </a:solidFill>
            <a:prstDash val="solid"/>
          </a:ln>
        </p:spPr>
        <p:txBody>
          <a:bodyPr/>
          <a:lstStyle/>
          <a:p>
            <a:endParaRPr lang="en-US"/>
          </a:p>
        </p:txBody>
      </p:sp>
      <p:sp>
        <p:nvSpPr>
          <p:cNvPr id="288" name="Text 285"/>
          <p:cNvSpPr/>
          <p:nvPr/>
        </p:nvSpPr>
        <p:spPr>
          <a:xfrm>
            <a:off x="841248" y="4572000"/>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Initiative or Milestone</a:t>
            </a:r>
            <a:endParaRPr lang="en-US" sz="750" dirty="0"/>
          </a:p>
        </p:txBody>
      </p:sp>
      <p:sp>
        <p:nvSpPr>
          <p:cNvPr id="289" name="Shape 286"/>
          <p:cNvSpPr/>
          <p:nvPr/>
        </p:nvSpPr>
        <p:spPr>
          <a:xfrm>
            <a:off x="2121408"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290" name="Shape 287"/>
          <p:cNvSpPr/>
          <p:nvPr/>
        </p:nvSpPr>
        <p:spPr>
          <a:xfrm>
            <a:off x="2683764"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291" name="Shape 288"/>
          <p:cNvSpPr/>
          <p:nvPr/>
        </p:nvSpPr>
        <p:spPr>
          <a:xfrm>
            <a:off x="3246120"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292" name="Shape 289"/>
          <p:cNvSpPr/>
          <p:nvPr/>
        </p:nvSpPr>
        <p:spPr>
          <a:xfrm>
            <a:off x="3808476"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293" name="Shape 290"/>
          <p:cNvSpPr/>
          <p:nvPr/>
        </p:nvSpPr>
        <p:spPr>
          <a:xfrm>
            <a:off x="4370832"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294" name="Shape 291"/>
          <p:cNvSpPr/>
          <p:nvPr/>
        </p:nvSpPr>
        <p:spPr>
          <a:xfrm>
            <a:off x="4933188"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295" name="Shape 292"/>
          <p:cNvSpPr/>
          <p:nvPr/>
        </p:nvSpPr>
        <p:spPr>
          <a:xfrm>
            <a:off x="5495544"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296" name="Shape 293"/>
          <p:cNvSpPr/>
          <p:nvPr/>
        </p:nvSpPr>
        <p:spPr>
          <a:xfrm>
            <a:off x="6057900"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297" name="Shape 294"/>
          <p:cNvSpPr/>
          <p:nvPr/>
        </p:nvSpPr>
        <p:spPr>
          <a:xfrm>
            <a:off x="6620256"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298" name="Shape 295"/>
          <p:cNvSpPr/>
          <p:nvPr/>
        </p:nvSpPr>
        <p:spPr>
          <a:xfrm>
            <a:off x="7182612"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299" name="Shape 296"/>
          <p:cNvSpPr/>
          <p:nvPr/>
        </p:nvSpPr>
        <p:spPr>
          <a:xfrm>
            <a:off x="7744968"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300" name="Shape 297"/>
          <p:cNvSpPr/>
          <p:nvPr/>
        </p:nvSpPr>
        <p:spPr>
          <a:xfrm>
            <a:off x="8307324"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301" name="Shape 298"/>
          <p:cNvSpPr/>
          <p:nvPr/>
        </p:nvSpPr>
        <p:spPr>
          <a:xfrm>
            <a:off x="274320" y="4762195"/>
            <a:ext cx="8595360" cy="22860"/>
          </a:xfrm>
          <a:prstGeom prst="rect">
            <a:avLst/>
          </a:prstGeom>
          <a:solidFill>
            <a:srgbClr val="1A2744"/>
          </a:solidFill>
          <a:ln w="12700">
            <a:solidFill>
              <a:srgbClr val="1A2744"/>
            </a:solidFill>
            <a:prstDash val="solid"/>
          </a:ln>
        </p:spPr>
        <p:txBody>
          <a:bodyPr/>
          <a:lstStyle/>
          <a:p>
            <a:endParaRPr lang="en-US"/>
          </a:p>
        </p:txBody>
      </p:sp>
      <p:sp>
        <p:nvSpPr>
          <p:cNvPr id="302" name="Shape 299"/>
          <p:cNvSpPr/>
          <p:nvPr/>
        </p:nvSpPr>
        <p:spPr>
          <a:xfrm>
            <a:off x="274320" y="4773168"/>
            <a:ext cx="8595360" cy="22860"/>
          </a:xfrm>
          <a:prstGeom prst="rect">
            <a:avLst/>
          </a:prstGeom>
          <a:solidFill>
            <a:srgbClr val="1A2744"/>
          </a:solidFill>
          <a:ln w="12700">
            <a:solidFill>
              <a:srgbClr val="1A2744"/>
            </a:solidFill>
            <a:prstDash val="solid"/>
          </a:ln>
        </p:spPr>
        <p:txBody>
          <a:bodyPr/>
          <a:lstStyle/>
          <a:p>
            <a:endParaRPr lang="en-US"/>
          </a:p>
        </p:txBody>
      </p:sp>
      <p:sp>
        <p:nvSpPr>
          <p:cNvPr id="303" name="Text 300"/>
          <p:cNvSpPr/>
          <p:nvPr/>
        </p:nvSpPr>
        <p:spPr>
          <a:xfrm>
            <a:off x="310896" y="4837176"/>
            <a:ext cx="530352" cy="182880"/>
          </a:xfrm>
          <a:prstGeom prst="rect">
            <a:avLst/>
          </a:prstGeom>
          <a:noFill/>
          <a:ln/>
        </p:spPr>
        <p:txBody>
          <a:bodyPr wrap="square" lIns="0" tIns="0" rIns="0" bIns="0" rtlCol="0" anchor="ctr"/>
          <a:lstStyle/>
          <a:p>
            <a:pPr marL="0" indent="0">
              <a:buNone/>
            </a:pPr>
            <a:r>
              <a:rPr lang="en-US" sz="800" b="1" dirty="0">
                <a:solidFill>
                  <a:srgbClr val="1A2744"/>
                </a:solidFill>
                <a:latin typeface="Calibri" pitchFamily="34" charset="0"/>
                <a:ea typeface="Calibri" pitchFamily="34" charset="-122"/>
                <a:cs typeface="Calibri" pitchFamily="34" charset="-120"/>
              </a:rPr>
              <a:t>Categories:</a:t>
            </a:r>
            <a:endParaRPr lang="en-US" sz="800" dirty="0"/>
          </a:p>
        </p:txBody>
      </p:sp>
      <p:sp>
        <p:nvSpPr>
          <p:cNvPr id="304" name="Shape 301"/>
          <p:cNvSpPr/>
          <p:nvPr/>
        </p:nvSpPr>
        <p:spPr>
          <a:xfrm>
            <a:off x="896680" y="4864608"/>
            <a:ext cx="128016" cy="109728"/>
          </a:xfrm>
          <a:prstGeom prst="rect">
            <a:avLst/>
          </a:prstGeom>
          <a:solidFill>
            <a:srgbClr val="4A90C2"/>
          </a:solidFill>
          <a:ln w="12700">
            <a:solidFill>
              <a:srgbClr val="4A90C2"/>
            </a:solidFill>
            <a:prstDash val="solid"/>
          </a:ln>
        </p:spPr>
        <p:txBody>
          <a:bodyPr/>
          <a:lstStyle/>
          <a:p>
            <a:endParaRPr lang="en-US"/>
          </a:p>
        </p:txBody>
      </p:sp>
      <p:sp>
        <p:nvSpPr>
          <p:cNvPr id="305" name="Text 302"/>
          <p:cNvSpPr/>
          <p:nvPr/>
        </p:nvSpPr>
        <p:spPr>
          <a:xfrm>
            <a:off x="1061272" y="4837176"/>
            <a:ext cx="1115568" cy="182880"/>
          </a:xfrm>
          <a:prstGeom prst="rect">
            <a:avLst/>
          </a:prstGeom>
          <a:noFill/>
          <a:ln/>
        </p:spPr>
        <p:txBody>
          <a:bodyPr wrap="square" lIns="0" tIns="0" rIns="0" bIns="0" rtlCol="0" anchor="ctr"/>
          <a:lstStyle/>
          <a:p>
            <a:pPr marL="0" indent="0">
              <a:buNone/>
            </a:pPr>
            <a:r>
              <a:rPr lang="en-US" sz="800" dirty="0">
                <a:solidFill>
                  <a:srgbClr val="444444"/>
                </a:solidFill>
                <a:latin typeface="Calibri" pitchFamily="34" charset="0"/>
                <a:ea typeface="Calibri" pitchFamily="34" charset="-122"/>
                <a:cs typeface="Calibri" pitchFamily="34" charset="-120"/>
              </a:rPr>
              <a:t>People</a:t>
            </a:r>
            <a:endParaRPr lang="en-US" sz="800" dirty="0"/>
          </a:p>
        </p:txBody>
      </p:sp>
      <p:sp>
        <p:nvSpPr>
          <p:cNvPr id="306" name="Shape 303"/>
          <p:cNvSpPr/>
          <p:nvPr/>
        </p:nvSpPr>
        <p:spPr>
          <a:xfrm>
            <a:off x="2213416" y="4864608"/>
            <a:ext cx="128016" cy="109728"/>
          </a:xfrm>
          <a:prstGeom prst="rect">
            <a:avLst/>
          </a:prstGeom>
          <a:solidFill>
            <a:srgbClr val="2E7D4F"/>
          </a:solidFill>
          <a:ln w="12700">
            <a:solidFill>
              <a:srgbClr val="2E7D4F"/>
            </a:solidFill>
            <a:prstDash val="solid"/>
          </a:ln>
        </p:spPr>
        <p:txBody>
          <a:bodyPr/>
          <a:lstStyle/>
          <a:p>
            <a:endParaRPr lang="en-US"/>
          </a:p>
        </p:txBody>
      </p:sp>
      <p:sp>
        <p:nvSpPr>
          <p:cNvPr id="307" name="Text 304"/>
          <p:cNvSpPr/>
          <p:nvPr/>
        </p:nvSpPr>
        <p:spPr>
          <a:xfrm>
            <a:off x="2378008" y="4837176"/>
            <a:ext cx="1115568" cy="182880"/>
          </a:xfrm>
          <a:prstGeom prst="rect">
            <a:avLst/>
          </a:prstGeom>
          <a:noFill/>
          <a:ln/>
        </p:spPr>
        <p:txBody>
          <a:bodyPr wrap="square" lIns="0" tIns="0" rIns="0" bIns="0" rtlCol="0" anchor="ctr"/>
          <a:lstStyle/>
          <a:p>
            <a:pPr marL="0" indent="0">
              <a:buNone/>
            </a:pPr>
            <a:r>
              <a:rPr lang="en-US" sz="800" dirty="0">
                <a:solidFill>
                  <a:srgbClr val="444444"/>
                </a:solidFill>
                <a:latin typeface="Calibri" pitchFamily="34" charset="0"/>
                <a:ea typeface="Calibri" pitchFamily="34" charset="-122"/>
                <a:cs typeface="Calibri" pitchFamily="34" charset="-120"/>
              </a:rPr>
              <a:t>Training</a:t>
            </a:r>
            <a:endParaRPr lang="en-US" sz="800" dirty="0"/>
          </a:p>
        </p:txBody>
      </p:sp>
      <p:sp>
        <p:nvSpPr>
          <p:cNvPr id="308" name="Shape 305"/>
          <p:cNvSpPr/>
          <p:nvPr/>
        </p:nvSpPr>
        <p:spPr>
          <a:xfrm>
            <a:off x="3530152" y="4864608"/>
            <a:ext cx="128016" cy="109728"/>
          </a:xfrm>
          <a:prstGeom prst="rect">
            <a:avLst/>
          </a:prstGeom>
          <a:solidFill>
            <a:srgbClr val="6B4C9A"/>
          </a:solidFill>
          <a:ln w="12700">
            <a:solidFill>
              <a:srgbClr val="6B4C9A"/>
            </a:solidFill>
            <a:prstDash val="solid"/>
          </a:ln>
        </p:spPr>
        <p:txBody>
          <a:bodyPr/>
          <a:lstStyle/>
          <a:p>
            <a:endParaRPr lang="en-US"/>
          </a:p>
        </p:txBody>
      </p:sp>
      <p:sp>
        <p:nvSpPr>
          <p:cNvPr id="309" name="Text 306"/>
          <p:cNvSpPr/>
          <p:nvPr/>
        </p:nvSpPr>
        <p:spPr>
          <a:xfrm>
            <a:off x="3694744" y="4837176"/>
            <a:ext cx="1115568" cy="182880"/>
          </a:xfrm>
          <a:prstGeom prst="rect">
            <a:avLst/>
          </a:prstGeom>
          <a:noFill/>
          <a:ln/>
        </p:spPr>
        <p:txBody>
          <a:bodyPr wrap="square" lIns="0" tIns="0" rIns="0" bIns="0" rtlCol="0" anchor="ctr"/>
          <a:lstStyle/>
          <a:p>
            <a:pPr marL="0" indent="0">
              <a:buNone/>
            </a:pPr>
            <a:r>
              <a:rPr lang="en-US" sz="800" dirty="0">
                <a:solidFill>
                  <a:srgbClr val="444444"/>
                </a:solidFill>
                <a:latin typeface="Calibri" pitchFamily="34" charset="0"/>
                <a:ea typeface="Calibri" pitchFamily="34" charset="-122"/>
                <a:cs typeface="Calibri" pitchFamily="34" charset="-120"/>
              </a:rPr>
              <a:t>Coaching</a:t>
            </a:r>
            <a:endParaRPr lang="en-US" sz="800" dirty="0"/>
          </a:p>
        </p:txBody>
      </p:sp>
      <p:sp>
        <p:nvSpPr>
          <p:cNvPr id="310" name="Shape 307"/>
          <p:cNvSpPr/>
          <p:nvPr/>
        </p:nvSpPr>
        <p:spPr>
          <a:xfrm>
            <a:off x="4846888" y="4864608"/>
            <a:ext cx="128016" cy="109728"/>
          </a:xfrm>
          <a:prstGeom prst="rect">
            <a:avLst/>
          </a:prstGeom>
          <a:solidFill>
            <a:srgbClr val="1A6B5A"/>
          </a:solidFill>
          <a:ln w="12700">
            <a:solidFill>
              <a:srgbClr val="1A6B5A"/>
            </a:solidFill>
            <a:prstDash val="solid"/>
          </a:ln>
        </p:spPr>
        <p:txBody>
          <a:bodyPr/>
          <a:lstStyle/>
          <a:p>
            <a:endParaRPr lang="en-US"/>
          </a:p>
        </p:txBody>
      </p:sp>
      <p:sp>
        <p:nvSpPr>
          <p:cNvPr id="311" name="Text 308"/>
          <p:cNvSpPr/>
          <p:nvPr/>
        </p:nvSpPr>
        <p:spPr>
          <a:xfrm>
            <a:off x="5011480" y="4837176"/>
            <a:ext cx="1115568" cy="182880"/>
          </a:xfrm>
          <a:prstGeom prst="rect">
            <a:avLst/>
          </a:prstGeom>
          <a:noFill/>
          <a:ln/>
        </p:spPr>
        <p:txBody>
          <a:bodyPr wrap="square" lIns="0" tIns="0" rIns="0" bIns="0" rtlCol="0" anchor="ctr"/>
          <a:lstStyle/>
          <a:p>
            <a:pPr marL="0" indent="0">
              <a:buNone/>
            </a:pPr>
            <a:r>
              <a:rPr lang="en-US" sz="800" dirty="0">
                <a:solidFill>
                  <a:srgbClr val="444444"/>
                </a:solidFill>
                <a:latin typeface="Calibri" pitchFamily="34" charset="0"/>
                <a:ea typeface="Calibri" pitchFamily="34" charset="-122"/>
                <a:cs typeface="Calibri" pitchFamily="34" charset="-120"/>
              </a:rPr>
              <a:t>Goals &amp; Results</a:t>
            </a:r>
            <a:endParaRPr lang="en-US" sz="800" dirty="0"/>
          </a:p>
        </p:txBody>
      </p:sp>
      <p:sp>
        <p:nvSpPr>
          <p:cNvPr id="312" name="Shape 309"/>
          <p:cNvSpPr/>
          <p:nvPr/>
        </p:nvSpPr>
        <p:spPr>
          <a:xfrm>
            <a:off x="6163624" y="4864608"/>
            <a:ext cx="128016" cy="109728"/>
          </a:xfrm>
          <a:prstGeom prst="rect">
            <a:avLst/>
          </a:prstGeom>
          <a:solidFill>
            <a:srgbClr val="B9913A"/>
          </a:solidFill>
          <a:ln w="12700">
            <a:solidFill>
              <a:srgbClr val="B9913A"/>
            </a:solidFill>
            <a:prstDash val="solid"/>
          </a:ln>
        </p:spPr>
        <p:txBody>
          <a:bodyPr/>
          <a:lstStyle/>
          <a:p>
            <a:endParaRPr lang="en-US"/>
          </a:p>
        </p:txBody>
      </p:sp>
      <p:sp>
        <p:nvSpPr>
          <p:cNvPr id="313" name="Text 310"/>
          <p:cNvSpPr/>
          <p:nvPr/>
        </p:nvSpPr>
        <p:spPr>
          <a:xfrm>
            <a:off x="6328216" y="4837176"/>
            <a:ext cx="1115568" cy="182880"/>
          </a:xfrm>
          <a:prstGeom prst="rect">
            <a:avLst/>
          </a:prstGeom>
          <a:noFill/>
          <a:ln/>
        </p:spPr>
        <p:txBody>
          <a:bodyPr wrap="square" lIns="0" tIns="0" rIns="0" bIns="0" rtlCol="0" anchor="ctr"/>
          <a:lstStyle/>
          <a:p>
            <a:pPr marL="0" indent="0">
              <a:buNone/>
            </a:pPr>
            <a:r>
              <a:rPr lang="en-US" sz="800" dirty="0">
                <a:solidFill>
                  <a:srgbClr val="444444"/>
                </a:solidFill>
                <a:latin typeface="Calibri" pitchFamily="34" charset="0"/>
                <a:ea typeface="Calibri" pitchFamily="34" charset="-122"/>
                <a:cs typeface="Calibri" pitchFamily="34" charset="-120"/>
              </a:rPr>
              <a:t>Reinforce &amp; Recognize</a:t>
            </a:r>
            <a:endParaRPr lang="en-US" sz="800" dirty="0"/>
          </a:p>
        </p:txBody>
      </p:sp>
      <p:sp>
        <p:nvSpPr>
          <p:cNvPr id="314" name="Shape 311"/>
          <p:cNvSpPr/>
          <p:nvPr/>
        </p:nvSpPr>
        <p:spPr>
          <a:xfrm>
            <a:off x="7480360" y="4864608"/>
            <a:ext cx="128016" cy="109728"/>
          </a:xfrm>
          <a:prstGeom prst="rect">
            <a:avLst/>
          </a:prstGeom>
          <a:solidFill>
            <a:srgbClr val="2F5373"/>
          </a:solidFill>
          <a:ln w="12700">
            <a:solidFill>
              <a:srgbClr val="2F5373"/>
            </a:solidFill>
            <a:prstDash val="solid"/>
          </a:ln>
        </p:spPr>
        <p:txBody>
          <a:bodyPr/>
          <a:lstStyle/>
          <a:p>
            <a:endParaRPr lang="en-US"/>
          </a:p>
        </p:txBody>
      </p:sp>
      <p:sp>
        <p:nvSpPr>
          <p:cNvPr id="315" name="Text 312"/>
          <p:cNvSpPr/>
          <p:nvPr/>
        </p:nvSpPr>
        <p:spPr>
          <a:xfrm>
            <a:off x="7644952" y="4837176"/>
            <a:ext cx="1224728" cy="182880"/>
          </a:xfrm>
          <a:prstGeom prst="rect">
            <a:avLst/>
          </a:prstGeom>
          <a:noFill/>
          <a:ln/>
        </p:spPr>
        <p:txBody>
          <a:bodyPr wrap="square" lIns="0" tIns="0" rIns="0" bIns="0" rtlCol="0" anchor="ctr"/>
          <a:lstStyle/>
          <a:p>
            <a:pPr marL="0" indent="0">
              <a:buNone/>
            </a:pPr>
            <a:r>
              <a:rPr lang="en-US" sz="800" dirty="0">
                <a:solidFill>
                  <a:srgbClr val="444444"/>
                </a:solidFill>
                <a:latin typeface="Calibri" pitchFamily="34" charset="0"/>
                <a:ea typeface="Calibri" pitchFamily="34" charset="-122"/>
                <a:cs typeface="Calibri" pitchFamily="34" charset="-120"/>
              </a:rPr>
              <a:t>Performance Management</a:t>
            </a:r>
            <a:endParaRPr lang="en-US" sz="800" dirty="0"/>
          </a:p>
        </p:txBody>
      </p:sp>
      <p:pic>
        <p:nvPicPr>
          <p:cNvPr id="316" name="Image 0">
            <a:hlinkClick r:id="rId3"/>
            <a:extLst>
              <a:ext uri="{FF2B5EF4-FFF2-40B4-BE49-F238E27FC236}">
                <a16:creationId xmlns:a16="http://schemas.microsoft.com/office/drawing/2014/main" id="{BD063748-4125-6C7E-D41C-ECE76F34664D}"/>
              </a:ext>
            </a:extLst>
          </p:cNvPr>
          <p:cNvPicPr>
            <a:picLocks noChangeAspect="1"/>
          </p:cNvPicPr>
          <p:nvPr/>
        </p:nvPicPr>
        <p:blipFill>
          <a:blip r:embed="rId4"/>
          <a:srcRect/>
          <a:stretch/>
        </p:blipFill>
        <p:spPr>
          <a:xfrm>
            <a:off x="7137219" y="219169"/>
            <a:ext cx="1878197" cy="265157"/>
          </a:xfrm>
          <a:prstGeom prst="rect">
            <a:avLst/>
          </a:prstGeom>
        </p:spPr>
      </p:pic>
      <p:sp>
        <p:nvSpPr>
          <p:cNvPr id="211" name="Shape 208"/>
          <p:cNvSpPr/>
          <p:nvPr/>
        </p:nvSpPr>
        <p:spPr>
          <a:xfrm>
            <a:off x="274320" y="3555187"/>
            <a:ext cx="8595360" cy="12802"/>
          </a:xfrm>
          <a:prstGeom prst="rect">
            <a:avLst/>
          </a:prstGeom>
          <a:solidFill>
            <a:srgbClr val="1A2744"/>
          </a:solidFill>
          <a:ln w="12700">
            <a:solidFill>
              <a:srgbClr val="1A2744"/>
            </a:solidFill>
            <a:prstDash val="solid"/>
          </a:ln>
        </p:spPr>
        <p:txBody>
          <a:bodyPr/>
          <a:lstStyle/>
          <a:p>
            <a:endParaRPr lang="en-US"/>
          </a:p>
        </p:txBody>
      </p:sp>
      <p:sp>
        <p:nvSpPr>
          <p:cNvPr id="256" name="Shape 253"/>
          <p:cNvSpPr/>
          <p:nvPr/>
        </p:nvSpPr>
        <p:spPr>
          <a:xfrm>
            <a:off x="274320" y="4158691"/>
            <a:ext cx="8595360" cy="12802"/>
          </a:xfrm>
          <a:prstGeom prst="rect">
            <a:avLst/>
          </a:prstGeom>
          <a:solidFill>
            <a:srgbClr val="1A2744"/>
          </a:solidFill>
          <a:ln w="12700">
            <a:solidFill>
              <a:srgbClr val="1A2744"/>
            </a:solidFill>
            <a:prstDash val="solid"/>
          </a:ln>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A2744"/>
          </a:solidFill>
          <a:ln w="12700">
            <a:solidFill>
              <a:srgbClr val="1A2744"/>
            </a:solidFill>
            <a:prstDash val="solid"/>
          </a:ln>
        </p:spPr>
        <p:txBody>
          <a:bodyPr/>
          <a:lstStyle/>
          <a:p>
            <a:endParaRPr lang="en-US"/>
          </a:p>
        </p:txBody>
      </p:sp>
      <p:sp>
        <p:nvSpPr>
          <p:cNvPr id="3" name="Shape 1"/>
          <p:cNvSpPr/>
          <p:nvPr/>
        </p:nvSpPr>
        <p:spPr>
          <a:xfrm>
            <a:off x="0" y="594360"/>
            <a:ext cx="9144000" cy="45720"/>
          </a:xfrm>
          <a:prstGeom prst="rect">
            <a:avLst/>
          </a:prstGeom>
          <a:solidFill>
            <a:srgbClr val="B9913A"/>
          </a:solidFill>
          <a:ln w="12700">
            <a:solidFill>
              <a:srgbClr val="B9913A"/>
            </a:solidFill>
            <a:prstDash val="solid"/>
          </a:ln>
        </p:spPr>
        <p:txBody>
          <a:bodyPr/>
          <a:lstStyle/>
          <a:p>
            <a:endParaRPr lang="en-US"/>
          </a:p>
        </p:txBody>
      </p:sp>
      <p:sp>
        <p:nvSpPr>
          <p:cNvPr id="4" name="Text 2"/>
          <p:cNvSpPr/>
          <p:nvPr/>
        </p:nvSpPr>
        <p:spPr>
          <a:xfrm>
            <a:off x="274320" y="73152"/>
            <a:ext cx="6583680" cy="475488"/>
          </a:xfrm>
          <a:prstGeom prst="rect">
            <a:avLst/>
          </a:prstGeom>
          <a:noFill/>
          <a:ln/>
        </p:spPr>
        <p:txBody>
          <a:bodyPr wrap="square" lIns="0" tIns="0" rIns="0" bIns="0" rtlCol="0" anchor="ctr"/>
          <a:lstStyle/>
          <a:p>
            <a:pPr marL="0" indent="0">
              <a:buNone/>
            </a:pPr>
            <a:r>
              <a:rPr lang="en-US" sz="2400" dirty="0">
                <a:solidFill>
                  <a:srgbClr val="FFFFFF"/>
                </a:solidFill>
                <a:latin typeface="Calibri Light" pitchFamily="34" charset="0"/>
                <a:ea typeface="Calibri Light" pitchFamily="34" charset="-122"/>
                <a:cs typeface="Calibri Light" pitchFamily="34" charset="-120"/>
              </a:rPr>
              <a:t>Example: Initiative Calendar</a:t>
            </a:r>
            <a:endParaRPr lang="en-US" sz="2400" dirty="0"/>
          </a:p>
        </p:txBody>
      </p:sp>
      <p:sp>
        <p:nvSpPr>
          <p:cNvPr id="6" name="Text 3"/>
          <p:cNvSpPr/>
          <p:nvPr/>
        </p:nvSpPr>
        <p:spPr>
          <a:xfrm>
            <a:off x="274320" y="676656"/>
            <a:ext cx="8595360" cy="219456"/>
          </a:xfrm>
          <a:prstGeom prst="rect">
            <a:avLst/>
          </a:prstGeom>
          <a:noFill/>
          <a:ln/>
        </p:spPr>
        <p:txBody>
          <a:bodyPr wrap="square" lIns="0" tIns="0" rIns="0" bIns="0" rtlCol="0" anchor="ctr"/>
          <a:lstStyle/>
          <a:p>
            <a:pPr marL="0" indent="0">
              <a:buNone/>
            </a:pPr>
            <a:r>
              <a:rPr lang="en-US" sz="1000" i="1" dirty="0">
                <a:solidFill>
                  <a:srgbClr val="666666"/>
                </a:solidFill>
                <a:latin typeface="Calibri" pitchFamily="34" charset="0"/>
                <a:ea typeface="Calibri" pitchFamily="34" charset="-122"/>
                <a:cs typeface="Calibri" pitchFamily="34" charset="-120"/>
              </a:rPr>
              <a:t>This example shows how initiatives across all six categories are scheduled and distributed throughout the year.</a:t>
            </a:r>
            <a:endParaRPr lang="en-US" sz="1000" dirty="0"/>
          </a:p>
        </p:txBody>
      </p:sp>
      <p:sp>
        <p:nvSpPr>
          <p:cNvPr id="7" name="Shape 4"/>
          <p:cNvSpPr/>
          <p:nvPr/>
        </p:nvSpPr>
        <p:spPr>
          <a:xfrm>
            <a:off x="274320" y="932688"/>
            <a:ext cx="1847088" cy="219456"/>
          </a:xfrm>
          <a:prstGeom prst="rect">
            <a:avLst/>
          </a:prstGeom>
          <a:solidFill>
            <a:srgbClr val="1A2744"/>
          </a:solidFill>
          <a:ln w="12700">
            <a:solidFill>
              <a:srgbClr val="1A2744"/>
            </a:solidFill>
            <a:prstDash val="solid"/>
          </a:ln>
        </p:spPr>
        <p:txBody>
          <a:bodyPr/>
          <a:lstStyle/>
          <a:p>
            <a:endParaRPr lang="en-US"/>
          </a:p>
        </p:txBody>
      </p:sp>
      <p:sp>
        <p:nvSpPr>
          <p:cNvPr id="8" name="Shape 5"/>
          <p:cNvSpPr/>
          <p:nvPr/>
        </p:nvSpPr>
        <p:spPr>
          <a:xfrm>
            <a:off x="2121408" y="932688"/>
            <a:ext cx="562356" cy="219456"/>
          </a:xfrm>
          <a:prstGeom prst="rect">
            <a:avLst/>
          </a:prstGeom>
          <a:solidFill>
            <a:srgbClr val="1A2744"/>
          </a:solidFill>
          <a:ln w="6350">
            <a:solidFill>
              <a:srgbClr val="293D66"/>
            </a:solidFill>
            <a:prstDash val="solid"/>
          </a:ln>
        </p:spPr>
        <p:txBody>
          <a:bodyPr/>
          <a:lstStyle/>
          <a:p>
            <a:endParaRPr lang="en-US"/>
          </a:p>
        </p:txBody>
      </p:sp>
      <p:sp>
        <p:nvSpPr>
          <p:cNvPr id="9" name="Text 6"/>
          <p:cNvSpPr/>
          <p:nvPr/>
        </p:nvSpPr>
        <p:spPr>
          <a:xfrm>
            <a:off x="2121408"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Jan</a:t>
            </a:r>
            <a:endParaRPr lang="en-US" sz="800" dirty="0"/>
          </a:p>
        </p:txBody>
      </p:sp>
      <p:sp>
        <p:nvSpPr>
          <p:cNvPr id="10" name="Shape 7"/>
          <p:cNvSpPr/>
          <p:nvPr/>
        </p:nvSpPr>
        <p:spPr>
          <a:xfrm>
            <a:off x="2683764" y="932688"/>
            <a:ext cx="562356" cy="219456"/>
          </a:xfrm>
          <a:prstGeom prst="rect">
            <a:avLst/>
          </a:prstGeom>
          <a:solidFill>
            <a:srgbClr val="233461"/>
          </a:solidFill>
          <a:ln w="6350">
            <a:solidFill>
              <a:srgbClr val="293D66"/>
            </a:solidFill>
            <a:prstDash val="solid"/>
          </a:ln>
        </p:spPr>
        <p:txBody>
          <a:bodyPr/>
          <a:lstStyle/>
          <a:p>
            <a:endParaRPr lang="en-US"/>
          </a:p>
        </p:txBody>
      </p:sp>
      <p:sp>
        <p:nvSpPr>
          <p:cNvPr id="11" name="Text 8"/>
          <p:cNvSpPr/>
          <p:nvPr/>
        </p:nvSpPr>
        <p:spPr>
          <a:xfrm>
            <a:off x="2683764"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Feb</a:t>
            </a:r>
            <a:endParaRPr lang="en-US" sz="800" dirty="0"/>
          </a:p>
        </p:txBody>
      </p:sp>
      <p:sp>
        <p:nvSpPr>
          <p:cNvPr id="12" name="Shape 9"/>
          <p:cNvSpPr/>
          <p:nvPr/>
        </p:nvSpPr>
        <p:spPr>
          <a:xfrm>
            <a:off x="3246120" y="932688"/>
            <a:ext cx="562356" cy="219456"/>
          </a:xfrm>
          <a:prstGeom prst="rect">
            <a:avLst/>
          </a:prstGeom>
          <a:solidFill>
            <a:srgbClr val="1A2744"/>
          </a:solidFill>
          <a:ln w="6350">
            <a:solidFill>
              <a:srgbClr val="293D66"/>
            </a:solidFill>
            <a:prstDash val="solid"/>
          </a:ln>
        </p:spPr>
        <p:txBody>
          <a:bodyPr/>
          <a:lstStyle/>
          <a:p>
            <a:endParaRPr lang="en-US"/>
          </a:p>
        </p:txBody>
      </p:sp>
      <p:sp>
        <p:nvSpPr>
          <p:cNvPr id="13" name="Text 10"/>
          <p:cNvSpPr/>
          <p:nvPr/>
        </p:nvSpPr>
        <p:spPr>
          <a:xfrm>
            <a:off x="3246120"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Mar</a:t>
            </a:r>
            <a:endParaRPr lang="en-US" sz="800" dirty="0"/>
          </a:p>
        </p:txBody>
      </p:sp>
      <p:sp>
        <p:nvSpPr>
          <p:cNvPr id="14" name="Shape 11"/>
          <p:cNvSpPr/>
          <p:nvPr/>
        </p:nvSpPr>
        <p:spPr>
          <a:xfrm>
            <a:off x="3808476" y="932688"/>
            <a:ext cx="562356" cy="219456"/>
          </a:xfrm>
          <a:prstGeom prst="rect">
            <a:avLst/>
          </a:prstGeom>
          <a:solidFill>
            <a:srgbClr val="233461"/>
          </a:solidFill>
          <a:ln w="6350">
            <a:solidFill>
              <a:srgbClr val="293D66"/>
            </a:solidFill>
            <a:prstDash val="solid"/>
          </a:ln>
        </p:spPr>
        <p:txBody>
          <a:bodyPr/>
          <a:lstStyle/>
          <a:p>
            <a:endParaRPr lang="en-US"/>
          </a:p>
        </p:txBody>
      </p:sp>
      <p:sp>
        <p:nvSpPr>
          <p:cNvPr id="15" name="Text 12"/>
          <p:cNvSpPr/>
          <p:nvPr/>
        </p:nvSpPr>
        <p:spPr>
          <a:xfrm>
            <a:off x="3808476"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Apr</a:t>
            </a:r>
            <a:endParaRPr lang="en-US" sz="800" dirty="0"/>
          </a:p>
        </p:txBody>
      </p:sp>
      <p:sp>
        <p:nvSpPr>
          <p:cNvPr id="16" name="Shape 13"/>
          <p:cNvSpPr/>
          <p:nvPr/>
        </p:nvSpPr>
        <p:spPr>
          <a:xfrm>
            <a:off x="4370832" y="932688"/>
            <a:ext cx="562356" cy="219456"/>
          </a:xfrm>
          <a:prstGeom prst="rect">
            <a:avLst/>
          </a:prstGeom>
          <a:solidFill>
            <a:srgbClr val="1A2744"/>
          </a:solidFill>
          <a:ln w="6350">
            <a:solidFill>
              <a:srgbClr val="293D66"/>
            </a:solidFill>
            <a:prstDash val="solid"/>
          </a:ln>
        </p:spPr>
        <p:txBody>
          <a:bodyPr/>
          <a:lstStyle/>
          <a:p>
            <a:endParaRPr lang="en-US"/>
          </a:p>
        </p:txBody>
      </p:sp>
      <p:sp>
        <p:nvSpPr>
          <p:cNvPr id="17" name="Text 14"/>
          <p:cNvSpPr/>
          <p:nvPr/>
        </p:nvSpPr>
        <p:spPr>
          <a:xfrm>
            <a:off x="4370832"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May</a:t>
            </a:r>
            <a:endParaRPr lang="en-US" sz="800" dirty="0"/>
          </a:p>
        </p:txBody>
      </p:sp>
      <p:sp>
        <p:nvSpPr>
          <p:cNvPr id="18" name="Shape 15"/>
          <p:cNvSpPr/>
          <p:nvPr/>
        </p:nvSpPr>
        <p:spPr>
          <a:xfrm>
            <a:off x="4933188" y="932688"/>
            <a:ext cx="562356" cy="219456"/>
          </a:xfrm>
          <a:prstGeom prst="rect">
            <a:avLst/>
          </a:prstGeom>
          <a:solidFill>
            <a:srgbClr val="233461"/>
          </a:solidFill>
          <a:ln w="6350">
            <a:solidFill>
              <a:srgbClr val="293D66"/>
            </a:solidFill>
            <a:prstDash val="solid"/>
          </a:ln>
        </p:spPr>
        <p:txBody>
          <a:bodyPr/>
          <a:lstStyle/>
          <a:p>
            <a:endParaRPr lang="en-US"/>
          </a:p>
        </p:txBody>
      </p:sp>
      <p:sp>
        <p:nvSpPr>
          <p:cNvPr id="19" name="Text 16"/>
          <p:cNvSpPr/>
          <p:nvPr/>
        </p:nvSpPr>
        <p:spPr>
          <a:xfrm>
            <a:off x="4933188"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Jun</a:t>
            </a:r>
            <a:endParaRPr lang="en-US" sz="800" dirty="0"/>
          </a:p>
        </p:txBody>
      </p:sp>
      <p:sp>
        <p:nvSpPr>
          <p:cNvPr id="20" name="Shape 17"/>
          <p:cNvSpPr/>
          <p:nvPr/>
        </p:nvSpPr>
        <p:spPr>
          <a:xfrm>
            <a:off x="5495544" y="932688"/>
            <a:ext cx="562356" cy="219456"/>
          </a:xfrm>
          <a:prstGeom prst="rect">
            <a:avLst/>
          </a:prstGeom>
          <a:solidFill>
            <a:srgbClr val="1A2744"/>
          </a:solidFill>
          <a:ln w="6350">
            <a:solidFill>
              <a:srgbClr val="293D66"/>
            </a:solidFill>
            <a:prstDash val="solid"/>
          </a:ln>
        </p:spPr>
        <p:txBody>
          <a:bodyPr/>
          <a:lstStyle/>
          <a:p>
            <a:endParaRPr lang="en-US"/>
          </a:p>
        </p:txBody>
      </p:sp>
      <p:sp>
        <p:nvSpPr>
          <p:cNvPr id="21" name="Text 18"/>
          <p:cNvSpPr/>
          <p:nvPr/>
        </p:nvSpPr>
        <p:spPr>
          <a:xfrm>
            <a:off x="5495544"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Jul</a:t>
            </a:r>
            <a:endParaRPr lang="en-US" sz="800" dirty="0"/>
          </a:p>
        </p:txBody>
      </p:sp>
      <p:sp>
        <p:nvSpPr>
          <p:cNvPr id="22" name="Shape 19"/>
          <p:cNvSpPr/>
          <p:nvPr/>
        </p:nvSpPr>
        <p:spPr>
          <a:xfrm>
            <a:off x="6057900" y="932688"/>
            <a:ext cx="562356" cy="219456"/>
          </a:xfrm>
          <a:prstGeom prst="rect">
            <a:avLst/>
          </a:prstGeom>
          <a:solidFill>
            <a:srgbClr val="233461"/>
          </a:solidFill>
          <a:ln w="6350">
            <a:solidFill>
              <a:srgbClr val="293D66"/>
            </a:solidFill>
            <a:prstDash val="solid"/>
          </a:ln>
        </p:spPr>
        <p:txBody>
          <a:bodyPr/>
          <a:lstStyle/>
          <a:p>
            <a:endParaRPr lang="en-US"/>
          </a:p>
        </p:txBody>
      </p:sp>
      <p:sp>
        <p:nvSpPr>
          <p:cNvPr id="23" name="Text 20"/>
          <p:cNvSpPr/>
          <p:nvPr/>
        </p:nvSpPr>
        <p:spPr>
          <a:xfrm>
            <a:off x="6057900"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Aug</a:t>
            </a:r>
            <a:endParaRPr lang="en-US" sz="800" dirty="0"/>
          </a:p>
        </p:txBody>
      </p:sp>
      <p:sp>
        <p:nvSpPr>
          <p:cNvPr id="24" name="Shape 21"/>
          <p:cNvSpPr/>
          <p:nvPr/>
        </p:nvSpPr>
        <p:spPr>
          <a:xfrm>
            <a:off x="6620256" y="932688"/>
            <a:ext cx="562356" cy="219456"/>
          </a:xfrm>
          <a:prstGeom prst="rect">
            <a:avLst/>
          </a:prstGeom>
          <a:solidFill>
            <a:srgbClr val="1A2744"/>
          </a:solidFill>
          <a:ln w="6350">
            <a:solidFill>
              <a:srgbClr val="293D66"/>
            </a:solidFill>
            <a:prstDash val="solid"/>
          </a:ln>
        </p:spPr>
        <p:txBody>
          <a:bodyPr/>
          <a:lstStyle/>
          <a:p>
            <a:endParaRPr lang="en-US"/>
          </a:p>
        </p:txBody>
      </p:sp>
      <p:sp>
        <p:nvSpPr>
          <p:cNvPr id="25" name="Text 22"/>
          <p:cNvSpPr/>
          <p:nvPr/>
        </p:nvSpPr>
        <p:spPr>
          <a:xfrm>
            <a:off x="6620256"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Sep</a:t>
            </a:r>
            <a:endParaRPr lang="en-US" sz="800" dirty="0"/>
          </a:p>
        </p:txBody>
      </p:sp>
      <p:sp>
        <p:nvSpPr>
          <p:cNvPr id="26" name="Shape 23"/>
          <p:cNvSpPr/>
          <p:nvPr/>
        </p:nvSpPr>
        <p:spPr>
          <a:xfrm>
            <a:off x="7182612" y="932688"/>
            <a:ext cx="562356" cy="219456"/>
          </a:xfrm>
          <a:prstGeom prst="rect">
            <a:avLst/>
          </a:prstGeom>
          <a:solidFill>
            <a:srgbClr val="233461"/>
          </a:solidFill>
          <a:ln w="6350">
            <a:solidFill>
              <a:srgbClr val="293D66"/>
            </a:solidFill>
            <a:prstDash val="solid"/>
          </a:ln>
        </p:spPr>
        <p:txBody>
          <a:bodyPr/>
          <a:lstStyle/>
          <a:p>
            <a:endParaRPr lang="en-US"/>
          </a:p>
        </p:txBody>
      </p:sp>
      <p:sp>
        <p:nvSpPr>
          <p:cNvPr id="27" name="Text 24"/>
          <p:cNvSpPr/>
          <p:nvPr/>
        </p:nvSpPr>
        <p:spPr>
          <a:xfrm>
            <a:off x="7182612"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Oct</a:t>
            </a:r>
            <a:endParaRPr lang="en-US" sz="800" dirty="0"/>
          </a:p>
        </p:txBody>
      </p:sp>
      <p:sp>
        <p:nvSpPr>
          <p:cNvPr id="28" name="Shape 25"/>
          <p:cNvSpPr/>
          <p:nvPr/>
        </p:nvSpPr>
        <p:spPr>
          <a:xfrm>
            <a:off x="7744968" y="932688"/>
            <a:ext cx="562356" cy="219456"/>
          </a:xfrm>
          <a:prstGeom prst="rect">
            <a:avLst/>
          </a:prstGeom>
          <a:solidFill>
            <a:srgbClr val="1A2744"/>
          </a:solidFill>
          <a:ln w="6350">
            <a:solidFill>
              <a:srgbClr val="293D66"/>
            </a:solidFill>
            <a:prstDash val="solid"/>
          </a:ln>
        </p:spPr>
        <p:txBody>
          <a:bodyPr/>
          <a:lstStyle/>
          <a:p>
            <a:endParaRPr lang="en-US"/>
          </a:p>
        </p:txBody>
      </p:sp>
      <p:sp>
        <p:nvSpPr>
          <p:cNvPr id="29" name="Text 26"/>
          <p:cNvSpPr/>
          <p:nvPr/>
        </p:nvSpPr>
        <p:spPr>
          <a:xfrm>
            <a:off x="7744968"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Nov</a:t>
            </a:r>
            <a:endParaRPr lang="en-US" sz="800" dirty="0"/>
          </a:p>
        </p:txBody>
      </p:sp>
      <p:sp>
        <p:nvSpPr>
          <p:cNvPr id="30" name="Shape 27"/>
          <p:cNvSpPr/>
          <p:nvPr/>
        </p:nvSpPr>
        <p:spPr>
          <a:xfrm>
            <a:off x="8307324" y="932688"/>
            <a:ext cx="562356" cy="219456"/>
          </a:xfrm>
          <a:prstGeom prst="rect">
            <a:avLst/>
          </a:prstGeom>
          <a:solidFill>
            <a:srgbClr val="233461"/>
          </a:solidFill>
          <a:ln w="6350">
            <a:solidFill>
              <a:srgbClr val="293D66"/>
            </a:solidFill>
            <a:prstDash val="solid"/>
          </a:ln>
        </p:spPr>
        <p:txBody>
          <a:bodyPr/>
          <a:lstStyle/>
          <a:p>
            <a:endParaRPr lang="en-US"/>
          </a:p>
        </p:txBody>
      </p:sp>
      <p:sp>
        <p:nvSpPr>
          <p:cNvPr id="31" name="Text 28"/>
          <p:cNvSpPr/>
          <p:nvPr/>
        </p:nvSpPr>
        <p:spPr>
          <a:xfrm>
            <a:off x="8307324" y="932688"/>
            <a:ext cx="5623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Dec</a:t>
            </a:r>
            <a:endParaRPr lang="en-US" sz="800" dirty="0"/>
          </a:p>
        </p:txBody>
      </p:sp>
      <p:sp>
        <p:nvSpPr>
          <p:cNvPr id="32" name="Shape 29"/>
          <p:cNvSpPr/>
          <p:nvPr/>
        </p:nvSpPr>
        <p:spPr>
          <a:xfrm>
            <a:off x="274320" y="1152144"/>
            <a:ext cx="530352" cy="603504"/>
          </a:xfrm>
          <a:prstGeom prst="rect">
            <a:avLst/>
          </a:prstGeom>
          <a:solidFill>
            <a:srgbClr val="4A90C2"/>
          </a:solidFill>
          <a:ln w="12700">
            <a:solidFill>
              <a:srgbClr val="4A90C2"/>
            </a:solidFill>
            <a:prstDash val="solid"/>
          </a:ln>
        </p:spPr>
        <p:txBody>
          <a:bodyPr/>
          <a:lstStyle/>
          <a:p>
            <a:endParaRPr lang="en-US"/>
          </a:p>
        </p:txBody>
      </p:sp>
      <p:sp>
        <p:nvSpPr>
          <p:cNvPr id="33" name="Text 30"/>
          <p:cNvSpPr/>
          <p:nvPr/>
        </p:nvSpPr>
        <p:spPr>
          <a:xfrm>
            <a:off x="274320" y="1152144"/>
            <a:ext cx="530352" cy="603504"/>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People</a:t>
            </a:r>
            <a:endParaRPr lang="en-US" sz="700" dirty="0"/>
          </a:p>
        </p:txBody>
      </p:sp>
      <p:sp>
        <p:nvSpPr>
          <p:cNvPr id="34" name="Shape 31"/>
          <p:cNvSpPr/>
          <p:nvPr/>
        </p:nvSpPr>
        <p:spPr>
          <a:xfrm>
            <a:off x="804672" y="1152144"/>
            <a:ext cx="1316736" cy="201168"/>
          </a:xfrm>
          <a:prstGeom prst="rect">
            <a:avLst/>
          </a:prstGeom>
          <a:solidFill>
            <a:srgbClr val="EEF4FB"/>
          </a:solidFill>
          <a:ln w="3810">
            <a:solidFill>
              <a:srgbClr val="E2DED8"/>
            </a:solidFill>
            <a:prstDash val="solid"/>
          </a:ln>
        </p:spPr>
        <p:txBody>
          <a:bodyPr/>
          <a:lstStyle/>
          <a:p>
            <a:endParaRPr lang="en-US"/>
          </a:p>
        </p:txBody>
      </p:sp>
      <p:sp>
        <p:nvSpPr>
          <p:cNvPr id="35" name="Text 32"/>
          <p:cNvSpPr/>
          <p:nvPr/>
        </p:nvSpPr>
        <p:spPr>
          <a:xfrm>
            <a:off x="841248" y="1152144"/>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Define Roles &amp; Attributes</a:t>
            </a:r>
            <a:endParaRPr lang="en-US" sz="750" dirty="0"/>
          </a:p>
        </p:txBody>
      </p:sp>
      <p:sp>
        <p:nvSpPr>
          <p:cNvPr id="36" name="Shape 33"/>
          <p:cNvSpPr/>
          <p:nvPr/>
        </p:nvSpPr>
        <p:spPr>
          <a:xfrm>
            <a:off x="2121408"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37" name="Shape 34"/>
          <p:cNvSpPr/>
          <p:nvPr/>
        </p:nvSpPr>
        <p:spPr>
          <a:xfrm>
            <a:off x="2683764"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38" name="Shape 35"/>
          <p:cNvSpPr/>
          <p:nvPr/>
        </p:nvSpPr>
        <p:spPr>
          <a:xfrm>
            <a:off x="3246120"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39" name="Shape 36"/>
          <p:cNvSpPr/>
          <p:nvPr/>
        </p:nvSpPr>
        <p:spPr>
          <a:xfrm>
            <a:off x="3808476"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40" name="Shape 37"/>
          <p:cNvSpPr/>
          <p:nvPr/>
        </p:nvSpPr>
        <p:spPr>
          <a:xfrm>
            <a:off x="4370832"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41" name="Shape 38"/>
          <p:cNvSpPr/>
          <p:nvPr/>
        </p:nvSpPr>
        <p:spPr>
          <a:xfrm>
            <a:off x="4933188"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42" name="Shape 39"/>
          <p:cNvSpPr/>
          <p:nvPr/>
        </p:nvSpPr>
        <p:spPr>
          <a:xfrm>
            <a:off x="5495544"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43" name="Shape 40"/>
          <p:cNvSpPr/>
          <p:nvPr/>
        </p:nvSpPr>
        <p:spPr>
          <a:xfrm>
            <a:off x="6057900"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44" name="Shape 41"/>
          <p:cNvSpPr/>
          <p:nvPr/>
        </p:nvSpPr>
        <p:spPr>
          <a:xfrm>
            <a:off x="6620256"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45" name="Shape 42"/>
          <p:cNvSpPr/>
          <p:nvPr/>
        </p:nvSpPr>
        <p:spPr>
          <a:xfrm>
            <a:off x="7182612"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46" name="Shape 43"/>
          <p:cNvSpPr/>
          <p:nvPr/>
        </p:nvSpPr>
        <p:spPr>
          <a:xfrm>
            <a:off x="7744968"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47" name="Shape 44"/>
          <p:cNvSpPr/>
          <p:nvPr/>
        </p:nvSpPr>
        <p:spPr>
          <a:xfrm>
            <a:off x="8307324" y="1152144"/>
            <a:ext cx="562356" cy="201168"/>
          </a:xfrm>
          <a:prstGeom prst="rect">
            <a:avLst/>
          </a:prstGeom>
          <a:solidFill>
            <a:srgbClr val="FFFFFF"/>
          </a:solidFill>
          <a:ln w="3810">
            <a:solidFill>
              <a:srgbClr val="E2DED8"/>
            </a:solidFill>
            <a:prstDash val="solid"/>
          </a:ln>
        </p:spPr>
        <p:txBody>
          <a:bodyPr/>
          <a:lstStyle/>
          <a:p>
            <a:endParaRPr lang="en-US"/>
          </a:p>
        </p:txBody>
      </p:sp>
      <p:sp>
        <p:nvSpPr>
          <p:cNvPr id="48" name="Shape 45"/>
          <p:cNvSpPr/>
          <p:nvPr/>
        </p:nvSpPr>
        <p:spPr>
          <a:xfrm>
            <a:off x="2148840" y="1192378"/>
            <a:ext cx="1632204" cy="120701"/>
          </a:xfrm>
          <a:prstGeom prst="rect">
            <a:avLst/>
          </a:prstGeom>
          <a:solidFill>
            <a:srgbClr val="4A90C2"/>
          </a:solidFill>
          <a:ln w="12700">
            <a:solidFill>
              <a:srgbClr val="4A90C2"/>
            </a:solidFill>
            <a:prstDash val="solid"/>
          </a:ln>
        </p:spPr>
        <p:txBody>
          <a:bodyPr/>
          <a:lstStyle/>
          <a:p>
            <a:endParaRPr lang="en-US"/>
          </a:p>
        </p:txBody>
      </p:sp>
      <p:sp>
        <p:nvSpPr>
          <p:cNvPr id="49" name="Text 46"/>
          <p:cNvSpPr/>
          <p:nvPr/>
        </p:nvSpPr>
        <p:spPr>
          <a:xfrm>
            <a:off x="2176272" y="1192378"/>
            <a:ext cx="1577340"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Define role criteria &amp; expectations across all positions</a:t>
            </a:r>
            <a:endParaRPr lang="en-US" sz="650" dirty="0"/>
          </a:p>
        </p:txBody>
      </p:sp>
      <p:sp>
        <p:nvSpPr>
          <p:cNvPr id="50" name="Shape 47"/>
          <p:cNvSpPr/>
          <p:nvPr/>
        </p:nvSpPr>
        <p:spPr>
          <a:xfrm>
            <a:off x="804672" y="1353312"/>
            <a:ext cx="1316736" cy="201168"/>
          </a:xfrm>
          <a:prstGeom prst="rect">
            <a:avLst/>
          </a:prstGeom>
          <a:solidFill>
            <a:srgbClr val="EEF4FB"/>
          </a:solidFill>
          <a:ln w="3810">
            <a:solidFill>
              <a:srgbClr val="E2DED8"/>
            </a:solidFill>
            <a:prstDash val="solid"/>
          </a:ln>
        </p:spPr>
        <p:txBody>
          <a:bodyPr/>
          <a:lstStyle/>
          <a:p>
            <a:endParaRPr lang="en-US"/>
          </a:p>
        </p:txBody>
      </p:sp>
      <p:sp>
        <p:nvSpPr>
          <p:cNvPr id="51" name="Text 48"/>
          <p:cNvSpPr/>
          <p:nvPr/>
        </p:nvSpPr>
        <p:spPr>
          <a:xfrm>
            <a:off x="841248" y="1353312"/>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Competitive Compensation</a:t>
            </a:r>
            <a:endParaRPr lang="en-US" sz="750" dirty="0"/>
          </a:p>
        </p:txBody>
      </p:sp>
      <p:sp>
        <p:nvSpPr>
          <p:cNvPr id="52" name="Shape 49"/>
          <p:cNvSpPr/>
          <p:nvPr/>
        </p:nvSpPr>
        <p:spPr>
          <a:xfrm>
            <a:off x="2120557"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53" name="Shape 50"/>
          <p:cNvSpPr/>
          <p:nvPr/>
        </p:nvSpPr>
        <p:spPr>
          <a:xfrm>
            <a:off x="2683764"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54" name="Shape 51"/>
          <p:cNvSpPr/>
          <p:nvPr/>
        </p:nvSpPr>
        <p:spPr>
          <a:xfrm>
            <a:off x="3246120"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55" name="Shape 52"/>
          <p:cNvSpPr/>
          <p:nvPr/>
        </p:nvSpPr>
        <p:spPr>
          <a:xfrm>
            <a:off x="3808476"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56" name="Shape 53"/>
          <p:cNvSpPr/>
          <p:nvPr/>
        </p:nvSpPr>
        <p:spPr>
          <a:xfrm>
            <a:off x="4370832"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57" name="Shape 54"/>
          <p:cNvSpPr/>
          <p:nvPr/>
        </p:nvSpPr>
        <p:spPr>
          <a:xfrm>
            <a:off x="4933188"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58" name="Shape 55"/>
          <p:cNvSpPr/>
          <p:nvPr/>
        </p:nvSpPr>
        <p:spPr>
          <a:xfrm>
            <a:off x="5495544"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59" name="Shape 56"/>
          <p:cNvSpPr/>
          <p:nvPr/>
        </p:nvSpPr>
        <p:spPr>
          <a:xfrm>
            <a:off x="6057900"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60" name="Shape 57"/>
          <p:cNvSpPr/>
          <p:nvPr/>
        </p:nvSpPr>
        <p:spPr>
          <a:xfrm>
            <a:off x="6620256"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61" name="Shape 58"/>
          <p:cNvSpPr/>
          <p:nvPr/>
        </p:nvSpPr>
        <p:spPr>
          <a:xfrm>
            <a:off x="7182612"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62" name="Shape 59"/>
          <p:cNvSpPr/>
          <p:nvPr/>
        </p:nvSpPr>
        <p:spPr>
          <a:xfrm>
            <a:off x="7744968"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63" name="Shape 60"/>
          <p:cNvSpPr/>
          <p:nvPr/>
        </p:nvSpPr>
        <p:spPr>
          <a:xfrm>
            <a:off x="8307324" y="1353312"/>
            <a:ext cx="562356" cy="201168"/>
          </a:xfrm>
          <a:prstGeom prst="rect">
            <a:avLst/>
          </a:prstGeom>
          <a:solidFill>
            <a:srgbClr val="FFFFFF"/>
          </a:solidFill>
          <a:ln w="3810">
            <a:solidFill>
              <a:srgbClr val="E2DED8"/>
            </a:solidFill>
            <a:prstDash val="solid"/>
          </a:ln>
        </p:spPr>
        <p:txBody>
          <a:bodyPr/>
          <a:lstStyle/>
          <a:p>
            <a:endParaRPr lang="en-US"/>
          </a:p>
        </p:txBody>
      </p:sp>
      <p:sp>
        <p:nvSpPr>
          <p:cNvPr id="64" name="Shape 61"/>
          <p:cNvSpPr/>
          <p:nvPr/>
        </p:nvSpPr>
        <p:spPr>
          <a:xfrm>
            <a:off x="3273552" y="1393546"/>
            <a:ext cx="1632204" cy="120701"/>
          </a:xfrm>
          <a:prstGeom prst="rect">
            <a:avLst/>
          </a:prstGeom>
          <a:solidFill>
            <a:srgbClr val="4A90C2"/>
          </a:solidFill>
          <a:ln w="12700">
            <a:solidFill>
              <a:srgbClr val="4A90C2"/>
            </a:solidFill>
            <a:prstDash val="solid"/>
          </a:ln>
        </p:spPr>
        <p:txBody>
          <a:bodyPr/>
          <a:lstStyle/>
          <a:p>
            <a:endParaRPr lang="en-US"/>
          </a:p>
        </p:txBody>
      </p:sp>
      <p:sp>
        <p:nvSpPr>
          <p:cNvPr id="65" name="Text 62"/>
          <p:cNvSpPr/>
          <p:nvPr/>
        </p:nvSpPr>
        <p:spPr>
          <a:xfrm>
            <a:off x="3300984" y="1393546"/>
            <a:ext cx="1577340"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Market comp analysis</a:t>
            </a:r>
            <a:endParaRPr lang="en-US" sz="650" dirty="0"/>
          </a:p>
        </p:txBody>
      </p:sp>
      <p:sp>
        <p:nvSpPr>
          <p:cNvPr id="66" name="Shape 63"/>
          <p:cNvSpPr/>
          <p:nvPr/>
        </p:nvSpPr>
        <p:spPr>
          <a:xfrm>
            <a:off x="4960620" y="1393546"/>
            <a:ext cx="1069848" cy="120701"/>
          </a:xfrm>
          <a:prstGeom prst="rect">
            <a:avLst/>
          </a:prstGeom>
          <a:solidFill>
            <a:srgbClr val="4A90C2"/>
          </a:solidFill>
          <a:ln w="12700">
            <a:solidFill>
              <a:srgbClr val="4A90C2"/>
            </a:solidFill>
            <a:prstDash val="solid"/>
          </a:ln>
        </p:spPr>
        <p:txBody>
          <a:bodyPr/>
          <a:lstStyle/>
          <a:p>
            <a:endParaRPr lang="en-US"/>
          </a:p>
        </p:txBody>
      </p:sp>
      <p:sp>
        <p:nvSpPr>
          <p:cNvPr id="67" name="Text 64"/>
          <p:cNvSpPr/>
          <p:nvPr/>
        </p:nvSpPr>
        <p:spPr>
          <a:xfrm>
            <a:off x="4988052" y="1393546"/>
            <a:ext cx="1014984"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Adjust pay bands</a:t>
            </a:r>
            <a:endParaRPr lang="en-US" sz="650" dirty="0"/>
          </a:p>
        </p:txBody>
      </p:sp>
      <p:sp>
        <p:nvSpPr>
          <p:cNvPr id="68" name="Shape 65"/>
          <p:cNvSpPr/>
          <p:nvPr/>
        </p:nvSpPr>
        <p:spPr>
          <a:xfrm>
            <a:off x="804672" y="1554480"/>
            <a:ext cx="1316736" cy="201168"/>
          </a:xfrm>
          <a:prstGeom prst="rect">
            <a:avLst/>
          </a:prstGeom>
          <a:solidFill>
            <a:srgbClr val="EEF4FB"/>
          </a:solidFill>
          <a:ln w="3810">
            <a:solidFill>
              <a:srgbClr val="E2DED8"/>
            </a:solidFill>
            <a:prstDash val="solid"/>
          </a:ln>
        </p:spPr>
        <p:txBody>
          <a:bodyPr/>
          <a:lstStyle/>
          <a:p>
            <a:endParaRPr lang="en-US"/>
          </a:p>
        </p:txBody>
      </p:sp>
      <p:sp>
        <p:nvSpPr>
          <p:cNvPr id="69" name="Text 66"/>
          <p:cNvSpPr/>
          <p:nvPr/>
        </p:nvSpPr>
        <p:spPr>
          <a:xfrm>
            <a:off x="841248" y="1554480"/>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Recruiting &amp; Hiring</a:t>
            </a:r>
            <a:endParaRPr lang="en-US" sz="750" dirty="0"/>
          </a:p>
        </p:txBody>
      </p:sp>
      <p:sp>
        <p:nvSpPr>
          <p:cNvPr id="70" name="Shape 67"/>
          <p:cNvSpPr/>
          <p:nvPr/>
        </p:nvSpPr>
        <p:spPr>
          <a:xfrm>
            <a:off x="2121408"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71" name="Shape 68"/>
          <p:cNvSpPr/>
          <p:nvPr/>
        </p:nvSpPr>
        <p:spPr>
          <a:xfrm>
            <a:off x="2683764"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72" name="Shape 69"/>
          <p:cNvSpPr/>
          <p:nvPr/>
        </p:nvSpPr>
        <p:spPr>
          <a:xfrm>
            <a:off x="3246120"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73" name="Shape 70"/>
          <p:cNvSpPr/>
          <p:nvPr/>
        </p:nvSpPr>
        <p:spPr>
          <a:xfrm>
            <a:off x="3808476"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74" name="Shape 71"/>
          <p:cNvSpPr/>
          <p:nvPr/>
        </p:nvSpPr>
        <p:spPr>
          <a:xfrm>
            <a:off x="4370832"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75" name="Shape 72"/>
          <p:cNvSpPr/>
          <p:nvPr/>
        </p:nvSpPr>
        <p:spPr>
          <a:xfrm>
            <a:off x="4933188"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76" name="Shape 73"/>
          <p:cNvSpPr/>
          <p:nvPr/>
        </p:nvSpPr>
        <p:spPr>
          <a:xfrm>
            <a:off x="5495544"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77" name="Shape 74"/>
          <p:cNvSpPr/>
          <p:nvPr/>
        </p:nvSpPr>
        <p:spPr>
          <a:xfrm>
            <a:off x="6057900"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78" name="Shape 75"/>
          <p:cNvSpPr/>
          <p:nvPr/>
        </p:nvSpPr>
        <p:spPr>
          <a:xfrm>
            <a:off x="6620256"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79" name="Shape 76"/>
          <p:cNvSpPr/>
          <p:nvPr/>
        </p:nvSpPr>
        <p:spPr>
          <a:xfrm>
            <a:off x="7182612"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80" name="Shape 77"/>
          <p:cNvSpPr/>
          <p:nvPr/>
        </p:nvSpPr>
        <p:spPr>
          <a:xfrm>
            <a:off x="7744968"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81" name="Shape 78"/>
          <p:cNvSpPr/>
          <p:nvPr/>
        </p:nvSpPr>
        <p:spPr>
          <a:xfrm>
            <a:off x="8307324" y="1554480"/>
            <a:ext cx="562356" cy="201168"/>
          </a:xfrm>
          <a:prstGeom prst="rect">
            <a:avLst/>
          </a:prstGeom>
          <a:solidFill>
            <a:srgbClr val="FFFFFF"/>
          </a:solidFill>
          <a:ln w="3810">
            <a:solidFill>
              <a:srgbClr val="E2DED8"/>
            </a:solidFill>
            <a:prstDash val="solid"/>
          </a:ln>
        </p:spPr>
        <p:txBody>
          <a:bodyPr/>
          <a:lstStyle/>
          <a:p>
            <a:endParaRPr lang="en-US"/>
          </a:p>
        </p:txBody>
      </p:sp>
      <p:sp>
        <p:nvSpPr>
          <p:cNvPr id="82" name="Shape 79"/>
          <p:cNvSpPr/>
          <p:nvPr/>
        </p:nvSpPr>
        <p:spPr>
          <a:xfrm>
            <a:off x="4398264" y="1594714"/>
            <a:ext cx="2756916" cy="120701"/>
          </a:xfrm>
          <a:prstGeom prst="rect">
            <a:avLst/>
          </a:prstGeom>
          <a:solidFill>
            <a:srgbClr val="4A90C2"/>
          </a:solidFill>
          <a:ln w="12700">
            <a:solidFill>
              <a:srgbClr val="4A90C2"/>
            </a:solidFill>
            <a:prstDash val="solid"/>
          </a:ln>
        </p:spPr>
        <p:txBody>
          <a:bodyPr/>
          <a:lstStyle/>
          <a:p>
            <a:endParaRPr lang="en-US"/>
          </a:p>
        </p:txBody>
      </p:sp>
      <p:sp>
        <p:nvSpPr>
          <p:cNvPr id="83" name="Text 80"/>
          <p:cNvSpPr/>
          <p:nvPr/>
        </p:nvSpPr>
        <p:spPr>
          <a:xfrm>
            <a:off x="4425696" y="1594714"/>
            <a:ext cx="2702052"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Build &amp; launch recruiting pipeline for open roles</a:t>
            </a:r>
            <a:endParaRPr lang="en-US" sz="650" dirty="0"/>
          </a:p>
        </p:txBody>
      </p:sp>
      <p:sp>
        <p:nvSpPr>
          <p:cNvPr id="84" name="Shape 81"/>
          <p:cNvSpPr/>
          <p:nvPr/>
        </p:nvSpPr>
        <p:spPr>
          <a:xfrm>
            <a:off x="274320" y="1744675"/>
            <a:ext cx="8595360" cy="12802"/>
          </a:xfrm>
          <a:prstGeom prst="rect">
            <a:avLst/>
          </a:prstGeom>
          <a:solidFill>
            <a:srgbClr val="1A2744"/>
          </a:solidFill>
          <a:ln w="12700">
            <a:solidFill>
              <a:srgbClr val="1A2744"/>
            </a:solidFill>
            <a:prstDash val="solid"/>
          </a:ln>
        </p:spPr>
        <p:txBody>
          <a:bodyPr/>
          <a:lstStyle/>
          <a:p>
            <a:endParaRPr lang="en-US"/>
          </a:p>
        </p:txBody>
      </p:sp>
      <p:sp>
        <p:nvSpPr>
          <p:cNvPr id="85" name="Shape 82"/>
          <p:cNvSpPr/>
          <p:nvPr/>
        </p:nvSpPr>
        <p:spPr>
          <a:xfrm>
            <a:off x="274320" y="1755648"/>
            <a:ext cx="530352" cy="603504"/>
          </a:xfrm>
          <a:prstGeom prst="rect">
            <a:avLst/>
          </a:prstGeom>
          <a:solidFill>
            <a:srgbClr val="2E7D4F"/>
          </a:solidFill>
          <a:ln w="12700">
            <a:solidFill>
              <a:srgbClr val="2E7D4F"/>
            </a:solidFill>
            <a:prstDash val="solid"/>
          </a:ln>
        </p:spPr>
        <p:txBody>
          <a:bodyPr/>
          <a:lstStyle/>
          <a:p>
            <a:endParaRPr lang="en-US"/>
          </a:p>
        </p:txBody>
      </p:sp>
      <p:sp>
        <p:nvSpPr>
          <p:cNvPr id="86" name="Text 83"/>
          <p:cNvSpPr/>
          <p:nvPr/>
        </p:nvSpPr>
        <p:spPr>
          <a:xfrm>
            <a:off x="274320" y="1755648"/>
            <a:ext cx="530352" cy="603504"/>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Training</a:t>
            </a:r>
            <a:endParaRPr lang="en-US" sz="700" dirty="0"/>
          </a:p>
        </p:txBody>
      </p:sp>
      <p:sp>
        <p:nvSpPr>
          <p:cNvPr id="87" name="Shape 84"/>
          <p:cNvSpPr/>
          <p:nvPr/>
        </p:nvSpPr>
        <p:spPr>
          <a:xfrm>
            <a:off x="804672" y="1755648"/>
            <a:ext cx="1316736" cy="201168"/>
          </a:xfrm>
          <a:prstGeom prst="rect">
            <a:avLst/>
          </a:prstGeom>
          <a:solidFill>
            <a:srgbClr val="EBF5EB"/>
          </a:solidFill>
          <a:ln w="3810">
            <a:solidFill>
              <a:srgbClr val="E2DED8"/>
            </a:solidFill>
            <a:prstDash val="solid"/>
          </a:ln>
        </p:spPr>
        <p:txBody>
          <a:bodyPr/>
          <a:lstStyle/>
          <a:p>
            <a:endParaRPr lang="en-US"/>
          </a:p>
        </p:txBody>
      </p:sp>
      <p:sp>
        <p:nvSpPr>
          <p:cNvPr id="88" name="Text 85"/>
          <p:cNvSpPr/>
          <p:nvPr/>
        </p:nvSpPr>
        <p:spPr>
          <a:xfrm>
            <a:off x="841248" y="1755648"/>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Course Needs by Role</a:t>
            </a:r>
            <a:endParaRPr lang="en-US" sz="750" dirty="0"/>
          </a:p>
        </p:txBody>
      </p:sp>
      <p:sp>
        <p:nvSpPr>
          <p:cNvPr id="89" name="Shape 86"/>
          <p:cNvSpPr/>
          <p:nvPr/>
        </p:nvSpPr>
        <p:spPr>
          <a:xfrm>
            <a:off x="2121408"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90" name="Shape 87"/>
          <p:cNvSpPr/>
          <p:nvPr/>
        </p:nvSpPr>
        <p:spPr>
          <a:xfrm>
            <a:off x="2683764"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91" name="Shape 88"/>
          <p:cNvSpPr/>
          <p:nvPr/>
        </p:nvSpPr>
        <p:spPr>
          <a:xfrm>
            <a:off x="3246120"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92" name="Shape 89"/>
          <p:cNvSpPr/>
          <p:nvPr/>
        </p:nvSpPr>
        <p:spPr>
          <a:xfrm>
            <a:off x="3808476"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93" name="Shape 90"/>
          <p:cNvSpPr/>
          <p:nvPr/>
        </p:nvSpPr>
        <p:spPr>
          <a:xfrm>
            <a:off x="4370832"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94" name="Shape 91"/>
          <p:cNvSpPr/>
          <p:nvPr/>
        </p:nvSpPr>
        <p:spPr>
          <a:xfrm>
            <a:off x="4933188"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95" name="Shape 92"/>
          <p:cNvSpPr/>
          <p:nvPr/>
        </p:nvSpPr>
        <p:spPr>
          <a:xfrm>
            <a:off x="5495544"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96" name="Shape 93"/>
          <p:cNvSpPr/>
          <p:nvPr/>
        </p:nvSpPr>
        <p:spPr>
          <a:xfrm>
            <a:off x="6057900"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97" name="Shape 94"/>
          <p:cNvSpPr/>
          <p:nvPr/>
        </p:nvSpPr>
        <p:spPr>
          <a:xfrm>
            <a:off x="6620256"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98" name="Shape 95"/>
          <p:cNvSpPr/>
          <p:nvPr/>
        </p:nvSpPr>
        <p:spPr>
          <a:xfrm>
            <a:off x="7182612"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99" name="Shape 96"/>
          <p:cNvSpPr/>
          <p:nvPr/>
        </p:nvSpPr>
        <p:spPr>
          <a:xfrm>
            <a:off x="7744968"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100" name="Shape 97"/>
          <p:cNvSpPr/>
          <p:nvPr/>
        </p:nvSpPr>
        <p:spPr>
          <a:xfrm>
            <a:off x="8307324" y="1755648"/>
            <a:ext cx="562356" cy="201168"/>
          </a:xfrm>
          <a:prstGeom prst="rect">
            <a:avLst/>
          </a:prstGeom>
          <a:solidFill>
            <a:srgbClr val="FFFFFF"/>
          </a:solidFill>
          <a:ln w="3810">
            <a:solidFill>
              <a:srgbClr val="E2DED8"/>
            </a:solidFill>
            <a:prstDash val="solid"/>
          </a:ln>
        </p:spPr>
        <p:txBody>
          <a:bodyPr/>
          <a:lstStyle/>
          <a:p>
            <a:endParaRPr lang="en-US"/>
          </a:p>
        </p:txBody>
      </p:sp>
      <p:sp>
        <p:nvSpPr>
          <p:cNvPr id="101" name="Shape 98"/>
          <p:cNvSpPr/>
          <p:nvPr/>
        </p:nvSpPr>
        <p:spPr>
          <a:xfrm>
            <a:off x="2148840" y="1795882"/>
            <a:ext cx="1069848" cy="120701"/>
          </a:xfrm>
          <a:prstGeom prst="rect">
            <a:avLst/>
          </a:prstGeom>
          <a:solidFill>
            <a:srgbClr val="2E7D4F"/>
          </a:solidFill>
          <a:ln w="12700">
            <a:solidFill>
              <a:srgbClr val="2E7D4F"/>
            </a:solidFill>
            <a:prstDash val="solid"/>
          </a:ln>
        </p:spPr>
        <p:txBody>
          <a:bodyPr/>
          <a:lstStyle/>
          <a:p>
            <a:endParaRPr lang="en-US"/>
          </a:p>
        </p:txBody>
      </p:sp>
      <p:sp>
        <p:nvSpPr>
          <p:cNvPr id="102" name="Text 99"/>
          <p:cNvSpPr/>
          <p:nvPr/>
        </p:nvSpPr>
        <p:spPr>
          <a:xfrm>
            <a:off x="2176272" y="1795882"/>
            <a:ext cx="1014984"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Skills gap assessment by position</a:t>
            </a:r>
            <a:endParaRPr lang="en-US" sz="650" dirty="0"/>
          </a:p>
        </p:txBody>
      </p:sp>
      <p:sp>
        <p:nvSpPr>
          <p:cNvPr id="103" name="Shape 100"/>
          <p:cNvSpPr/>
          <p:nvPr/>
        </p:nvSpPr>
        <p:spPr>
          <a:xfrm>
            <a:off x="804672" y="1956816"/>
            <a:ext cx="1316736" cy="201168"/>
          </a:xfrm>
          <a:prstGeom prst="rect">
            <a:avLst/>
          </a:prstGeom>
          <a:solidFill>
            <a:srgbClr val="EBF5EB"/>
          </a:solidFill>
          <a:ln w="3810">
            <a:solidFill>
              <a:srgbClr val="E2DED8"/>
            </a:solidFill>
            <a:prstDash val="solid"/>
          </a:ln>
        </p:spPr>
        <p:txBody>
          <a:bodyPr/>
          <a:lstStyle/>
          <a:p>
            <a:endParaRPr lang="en-US"/>
          </a:p>
        </p:txBody>
      </p:sp>
      <p:sp>
        <p:nvSpPr>
          <p:cNvPr id="104" name="Text 101"/>
          <p:cNvSpPr/>
          <p:nvPr/>
        </p:nvSpPr>
        <p:spPr>
          <a:xfrm>
            <a:off x="841248" y="1956816"/>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Content Development</a:t>
            </a:r>
            <a:endParaRPr lang="en-US" sz="750" dirty="0"/>
          </a:p>
        </p:txBody>
      </p:sp>
      <p:sp>
        <p:nvSpPr>
          <p:cNvPr id="105" name="Shape 102"/>
          <p:cNvSpPr/>
          <p:nvPr/>
        </p:nvSpPr>
        <p:spPr>
          <a:xfrm>
            <a:off x="2121408"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06" name="Shape 103"/>
          <p:cNvSpPr/>
          <p:nvPr/>
        </p:nvSpPr>
        <p:spPr>
          <a:xfrm>
            <a:off x="2683764"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07" name="Shape 104"/>
          <p:cNvSpPr/>
          <p:nvPr/>
        </p:nvSpPr>
        <p:spPr>
          <a:xfrm>
            <a:off x="3246120"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08" name="Shape 105"/>
          <p:cNvSpPr/>
          <p:nvPr/>
        </p:nvSpPr>
        <p:spPr>
          <a:xfrm>
            <a:off x="3808476"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09" name="Shape 106"/>
          <p:cNvSpPr/>
          <p:nvPr/>
        </p:nvSpPr>
        <p:spPr>
          <a:xfrm>
            <a:off x="4370832"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10" name="Shape 107"/>
          <p:cNvSpPr/>
          <p:nvPr/>
        </p:nvSpPr>
        <p:spPr>
          <a:xfrm>
            <a:off x="4933188"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11" name="Shape 108"/>
          <p:cNvSpPr/>
          <p:nvPr/>
        </p:nvSpPr>
        <p:spPr>
          <a:xfrm>
            <a:off x="5495544"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12" name="Shape 109"/>
          <p:cNvSpPr/>
          <p:nvPr/>
        </p:nvSpPr>
        <p:spPr>
          <a:xfrm>
            <a:off x="6057900"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13" name="Shape 110"/>
          <p:cNvSpPr/>
          <p:nvPr/>
        </p:nvSpPr>
        <p:spPr>
          <a:xfrm>
            <a:off x="6620256"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14" name="Shape 111"/>
          <p:cNvSpPr/>
          <p:nvPr/>
        </p:nvSpPr>
        <p:spPr>
          <a:xfrm>
            <a:off x="7182612"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15" name="Shape 112"/>
          <p:cNvSpPr/>
          <p:nvPr/>
        </p:nvSpPr>
        <p:spPr>
          <a:xfrm>
            <a:off x="7744968"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16" name="Shape 113"/>
          <p:cNvSpPr/>
          <p:nvPr/>
        </p:nvSpPr>
        <p:spPr>
          <a:xfrm>
            <a:off x="8307324" y="1956816"/>
            <a:ext cx="562356" cy="201168"/>
          </a:xfrm>
          <a:prstGeom prst="rect">
            <a:avLst/>
          </a:prstGeom>
          <a:solidFill>
            <a:srgbClr val="FFFFFF"/>
          </a:solidFill>
          <a:ln w="3810">
            <a:solidFill>
              <a:srgbClr val="E2DED8"/>
            </a:solidFill>
            <a:prstDash val="solid"/>
          </a:ln>
        </p:spPr>
        <p:txBody>
          <a:bodyPr/>
          <a:lstStyle/>
          <a:p>
            <a:endParaRPr lang="en-US"/>
          </a:p>
        </p:txBody>
      </p:sp>
      <p:sp>
        <p:nvSpPr>
          <p:cNvPr id="117" name="Shape 114"/>
          <p:cNvSpPr/>
          <p:nvPr/>
        </p:nvSpPr>
        <p:spPr>
          <a:xfrm>
            <a:off x="2711196" y="1997050"/>
            <a:ext cx="2194560" cy="120701"/>
          </a:xfrm>
          <a:prstGeom prst="rect">
            <a:avLst/>
          </a:prstGeom>
          <a:solidFill>
            <a:srgbClr val="2E7D4F"/>
          </a:solidFill>
          <a:ln w="12700">
            <a:solidFill>
              <a:srgbClr val="2E7D4F"/>
            </a:solidFill>
            <a:prstDash val="solid"/>
          </a:ln>
        </p:spPr>
        <p:txBody>
          <a:bodyPr/>
          <a:lstStyle/>
          <a:p>
            <a:endParaRPr lang="en-US"/>
          </a:p>
        </p:txBody>
      </p:sp>
      <p:sp>
        <p:nvSpPr>
          <p:cNvPr id="118" name="Text 115"/>
          <p:cNvSpPr/>
          <p:nvPr/>
        </p:nvSpPr>
        <p:spPr>
          <a:xfrm>
            <a:off x="2738628" y="1997050"/>
            <a:ext cx="2139696"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Build course content &amp; materials</a:t>
            </a:r>
            <a:endParaRPr lang="en-US" sz="650" dirty="0"/>
          </a:p>
        </p:txBody>
      </p:sp>
      <p:sp>
        <p:nvSpPr>
          <p:cNvPr id="119" name="Shape 116"/>
          <p:cNvSpPr/>
          <p:nvPr/>
        </p:nvSpPr>
        <p:spPr>
          <a:xfrm>
            <a:off x="804672" y="2157984"/>
            <a:ext cx="1316736" cy="201168"/>
          </a:xfrm>
          <a:prstGeom prst="rect">
            <a:avLst/>
          </a:prstGeom>
          <a:solidFill>
            <a:srgbClr val="EBF5EB"/>
          </a:solidFill>
          <a:ln w="3810">
            <a:solidFill>
              <a:srgbClr val="E2DED8"/>
            </a:solidFill>
            <a:prstDash val="solid"/>
          </a:ln>
        </p:spPr>
        <p:txBody>
          <a:bodyPr/>
          <a:lstStyle/>
          <a:p>
            <a:endParaRPr lang="en-US"/>
          </a:p>
        </p:txBody>
      </p:sp>
      <p:sp>
        <p:nvSpPr>
          <p:cNvPr id="120" name="Text 117"/>
          <p:cNvSpPr/>
          <p:nvPr/>
        </p:nvSpPr>
        <p:spPr>
          <a:xfrm>
            <a:off x="841248" y="2157984"/>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Delivery &amp; Schedule</a:t>
            </a:r>
            <a:endParaRPr lang="en-US" sz="750" dirty="0"/>
          </a:p>
        </p:txBody>
      </p:sp>
      <p:sp>
        <p:nvSpPr>
          <p:cNvPr id="121" name="Shape 118"/>
          <p:cNvSpPr/>
          <p:nvPr/>
        </p:nvSpPr>
        <p:spPr>
          <a:xfrm>
            <a:off x="2121408"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22" name="Shape 119"/>
          <p:cNvSpPr/>
          <p:nvPr/>
        </p:nvSpPr>
        <p:spPr>
          <a:xfrm>
            <a:off x="2683764"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23" name="Shape 120"/>
          <p:cNvSpPr/>
          <p:nvPr/>
        </p:nvSpPr>
        <p:spPr>
          <a:xfrm>
            <a:off x="3246120"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24" name="Shape 121"/>
          <p:cNvSpPr/>
          <p:nvPr/>
        </p:nvSpPr>
        <p:spPr>
          <a:xfrm>
            <a:off x="3808476"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25" name="Shape 122"/>
          <p:cNvSpPr/>
          <p:nvPr/>
        </p:nvSpPr>
        <p:spPr>
          <a:xfrm>
            <a:off x="4370832"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26" name="Shape 123"/>
          <p:cNvSpPr/>
          <p:nvPr/>
        </p:nvSpPr>
        <p:spPr>
          <a:xfrm>
            <a:off x="4933188"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27" name="Shape 124"/>
          <p:cNvSpPr/>
          <p:nvPr/>
        </p:nvSpPr>
        <p:spPr>
          <a:xfrm>
            <a:off x="5495544"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28" name="Shape 125"/>
          <p:cNvSpPr/>
          <p:nvPr/>
        </p:nvSpPr>
        <p:spPr>
          <a:xfrm>
            <a:off x="6057900"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29" name="Shape 126"/>
          <p:cNvSpPr/>
          <p:nvPr/>
        </p:nvSpPr>
        <p:spPr>
          <a:xfrm>
            <a:off x="6620256"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30" name="Shape 127"/>
          <p:cNvSpPr/>
          <p:nvPr/>
        </p:nvSpPr>
        <p:spPr>
          <a:xfrm>
            <a:off x="7182612"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31" name="Shape 128"/>
          <p:cNvSpPr/>
          <p:nvPr/>
        </p:nvSpPr>
        <p:spPr>
          <a:xfrm>
            <a:off x="7744968"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32" name="Shape 129"/>
          <p:cNvSpPr/>
          <p:nvPr/>
        </p:nvSpPr>
        <p:spPr>
          <a:xfrm>
            <a:off x="8307324" y="2157984"/>
            <a:ext cx="562356" cy="201168"/>
          </a:xfrm>
          <a:prstGeom prst="rect">
            <a:avLst/>
          </a:prstGeom>
          <a:solidFill>
            <a:srgbClr val="FFFFFF"/>
          </a:solidFill>
          <a:ln w="3810">
            <a:solidFill>
              <a:srgbClr val="E2DED8"/>
            </a:solidFill>
            <a:prstDash val="solid"/>
          </a:ln>
        </p:spPr>
        <p:txBody>
          <a:bodyPr/>
          <a:lstStyle/>
          <a:p>
            <a:endParaRPr lang="en-US"/>
          </a:p>
        </p:txBody>
      </p:sp>
      <p:sp>
        <p:nvSpPr>
          <p:cNvPr id="133" name="Shape 130"/>
          <p:cNvSpPr/>
          <p:nvPr/>
        </p:nvSpPr>
        <p:spPr>
          <a:xfrm>
            <a:off x="3835908" y="2198218"/>
            <a:ext cx="2194560" cy="120701"/>
          </a:xfrm>
          <a:prstGeom prst="rect">
            <a:avLst/>
          </a:prstGeom>
          <a:solidFill>
            <a:srgbClr val="2E7D4F"/>
          </a:solidFill>
          <a:ln w="12700">
            <a:solidFill>
              <a:srgbClr val="2E7D4F"/>
            </a:solidFill>
            <a:prstDash val="solid"/>
          </a:ln>
        </p:spPr>
        <p:txBody>
          <a:bodyPr/>
          <a:lstStyle/>
          <a:p>
            <a:endParaRPr lang="en-US"/>
          </a:p>
        </p:txBody>
      </p:sp>
      <p:sp>
        <p:nvSpPr>
          <p:cNvPr id="134" name="Text 131"/>
          <p:cNvSpPr/>
          <p:nvPr/>
        </p:nvSpPr>
        <p:spPr>
          <a:xfrm>
            <a:off x="3863340" y="2198218"/>
            <a:ext cx="2139696"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Q2 Rollout: Workshops</a:t>
            </a:r>
            <a:endParaRPr lang="en-US" sz="650" dirty="0"/>
          </a:p>
        </p:txBody>
      </p:sp>
      <p:sp>
        <p:nvSpPr>
          <p:cNvPr id="135" name="Shape 132"/>
          <p:cNvSpPr/>
          <p:nvPr/>
        </p:nvSpPr>
        <p:spPr>
          <a:xfrm>
            <a:off x="6647688" y="2198218"/>
            <a:ext cx="1632204" cy="120701"/>
          </a:xfrm>
          <a:prstGeom prst="rect">
            <a:avLst/>
          </a:prstGeom>
          <a:solidFill>
            <a:srgbClr val="2E7D4F"/>
          </a:solidFill>
          <a:ln w="12700">
            <a:solidFill>
              <a:srgbClr val="2E7D4F"/>
            </a:solidFill>
            <a:prstDash val="solid"/>
          </a:ln>
        </p:spPr>
        <p:txBody>
          <a:bodyPr/>
          <a:lstStyle/>
          <a:p>
            <a:endParaRPr lang="en-US"/>
          </a:p>
        </p:txBody>
      </p:sp>
      <p:sp>
        <p:nvSpPr>
          <p:cNvPr id="136" name="Text 133"/>
          <p:cNvSpPr/>
          <p:nvPr/>
        </p:nvSpPr>
        <p:spPr>
          <a:xfrm>
            <a:off x="6675120" y="2198218"/>
            <a:ext cx="1577340"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Q4 Follow-Up Sessions</a:t>
            </a:r>
            <a:endParaRPr lang="en-US" sz="650" dirty="0"/>
          </a:p>
        </p:txBody>
      </p:sp>
      <p:sp>
        <p:nvSpPr>
          <p:cNvPr id="137" name="Shape 134"/>
          <p:cNvSpPr/>
          <p:nvPr/>
        </p:nvSpPr>
        <p:spPr>
          <a:xfrm>
            <a:off x="274320" y="2348179"/>
            <a:ext cx="8595360" cy="12802"/>
          </a:xfrm>
          <a:prstGeom prst="rect">
            <a:avLst/>
          </a:prstGeom>
          <a:solidFill>
            <a:srgbClr val="1A2744"/>
          </a:solidFill>
          <a:ln w="12700">
            <a:solidFill>
              <a:srgbClr val="1A2744"/>
            </a:solidFill>
            <a:prstDash val="solid"/>
          </a:ln>
        </p:spPr>
        <p:txBody>
          <a:bodyPr/>
          <a:lstStyle/>
          <a:p>
            <a:endParaRPr lang="en-US"/>
          </a:p>
        </p:txBody>
      </p:sp>
      <p:sp>
        <p:nvSpPr>
          <p:cNvPr id="138" name="Shape 135"/>
          <p:cNvSpPr/>
          <p:nvPr/>
        </p:nvSpPr>
        <p:spPr>
          <a:xfrm>
            <a:off x="274320" y="2359152"/>
            <a:ext cx="530352" cy="603504"/>
          </a:xfrm>
          <a:prstGeom prst="rect">
            <a:avLst/>
          </a:prstGeom>
          <a:solidFill>
            <a:srgbClr val="6B4C9A"/>
          </a:solidFill>
          <a:ln w="12700">
            <a:solidFill>
              <a:srgbClr val="6B4C9A"/>
            </a:solidFill>
            <a:prstDash val="solid"/>
          </a:ln>
        </p:spPr>
        <p:txBody>
          <a:bodyPr/>
          <a:lstStyle/>
          <a:p>
            <a:endParaRPr lang="en-US"/>
          </a:p>
        </p:txBody>
      </p:sp>
      <p:sp>
        <p:nvSpPr>
          <p:cNvPr id="139" name="Text 136"/>
          <p:cNvSpPr/>
          <p:nvPr/>
        </p:nvSpPr>
        <p:spPr>
          <a:xfrm>
            <a:off x="274320" y="2359152"/>
            <a:ext cx="530352" cy="603504"/>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Coaching</a:t>
            </a:r>
            <a:endParaRPr lang="en-US" sz="700" dirty="0"/>
          </a:p>
        </p:txBody>
      </p:sp>
      <p:sp>
        <p:nvSpPr>
          <p:cNvPr id="140" name="Shape 137"/>
          <p:cNvSpPr/>
          <p:nvPr/>
        </p:nvSpPr>
        <p:spPr>
          <a:xfrm>
            <a:off x="804672" y="2359152"/>
            <a:ext cx="1316736" cy="201168"/>
          </a:xfrm>
          <a:prstGeom prst="rect">
            <a:avLst/>
          </a:prstGeom>
          <a:solidFill>
            <a:srgbClr val="F3EEF9"/>
          </a:solidFill>
          <a:ln w="3810">
            <a:solidFill>
              <a:srgbClr val="E2DED8"/>
            </a:solidFill>
            <a:prstDash val="solid"/>
          </a:ln>
        </p:spPr>
        <p:txBody>
          <a:bodyPr/>
          <a:lstStyle/>
          <a:p>
            <a:endParaRPr lang="en-US"/>
          </a:p>
        </p:txBody>
      </p:sp>
      <p:sp>
        <p:nvSpPr>
          <p:cNvPr id="141" name="Text 138"/>
          <p:cNvSpPr/>
          <p:nvPr/>
        </p:nvSpPr>
        <p:spPr>
          <a:xfrm>
            <a:off x="841248" y="2359152"/>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Define Performance Standards</a:t>
            </a:r>
            <a:endParaRPr lang="en-US" sz="750" dirty="0"/>
          </a:p>
        </p:txBody>
      </p:sp>
      <p:sp>
        <p:nvSpPr>
          <p:cNvPr id="142" name="Shape 139"/>
          <p:cNvSpPr/>
          <p:nvPr/>
        </p:nvSpPr>
        <p:spPr>
          <a:xfrm>
            <a:off x="2121408"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43" name="Shape 140"/>
          <p:cNvSpPr/>
          <p:nvPr/>
        </p:nvSpPr>
        <p:spPr>
          <a:xfrm>
            <a:off x="2683764"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44" name="Shape 141"/>
          <p:cNvSpPr/>
          <p:nvPr/>
        </p:nvSpPr>
        <p:spPr>
          <a:xfrm>
            <a:off x="3246120"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45" name="Shape 142"/>
          <p:cNvSpPr/>
          <p:nvPr/>
        </p:nvSpPr>
        <p:spPr>
          <a:xfrm>
            <a:off x="3808476"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46" name="Shape 143"/>
          <p:cNvSpPr/>
          <p:nvPr/>
        </p:nvSpPr>
        <p:spPr>
          <a:xfrm>
            <a:off x="4370832"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47" name="Shape 144"/>
          <p:cNvSpPr/>
          <p:nvPr/>
        </p:nvSpPr>
        <p:spPr>
          <a:xfrm>
            <a:off x="4933188"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48" name="Shape 145"/>
          <p:cNvSpPr/>
          <p:nvPr/>
        </p:nvSpPr>
        <p:spPr>
          <a:xfrm>
            <a:off x="5495544"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49" name="Shape 146"/>
          <p:cNvSpPr/>
          <p:nvPr/>
        </p:nvSpPr>
        <p:spPr>
          <a:xfrm>
            <a:off x="6057900"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50" name="Shape 147"/>
          <p:cNvSpPr/>
          <p:nvPr/>
        </p:nvSpPr>
        <p:spPr>
          <a:xfrm>
            <a:off x="6620256"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51" name="Shape 148"/>
          <p:cNvSpPr/>
          <p:nvPr/>
        </p:nvSpPr>
        <p:spPr>
          <a:xfrm>
            <a:off x="7182612"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52" name="Shape 149"/>
          <p:cNvSpPr/>
          <p:nvPr/>
        </p:nvSpPr>
        <p:spPr>
          <a:xfrm>
            <a:off x="7744968"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53" name="Shape 150"/>
          <p:cNvSpPr/>
          <p:nvPr/>
        </p:nvSpPr>
        <p:spPr>
          <a:xfrm>
            <a:off x="8307324" y="2359152"/>
            <a:ext cx="562356" cy="201168"/>
          </a:xfrm>
          <a:prstGeom prst="rect">
            <a:avLst/>
          </a:prstGeom>
          <a:solidFill>
            <a:srgbClr val="FFFFFF"/>
          </a:solidFill>
          <a:ln w="3810">
            <a:solidFill>
              <a:srgbClr val="E2DED8"/>
            </a:solidFill>
            <a:prstDash val="solid"/>
          </a:ln>
        </p:spPr>
        <p:txBody>
          <a:bodyPr/>
          <a:lstStyle/>
          <a:p>
            <a:endParaRPr lang="en-US"/>
          </a:p>
        </p:txBody>
      </p:sp>
      <p:sp>
        <p:nvSpPr>
          <p:cNvPr id="154" name="Shape 151"/>
          <p:cNvSpPr/>
          <p:nvPr/>
        </p:nvSpPr>
        <p:spPr>
          <a:xfrm>
            <a:off x="2148840" y="2399386"/>
            <a:ext cx="1632204" cy="120701"/>
          </a:xfrm>
          <a:prstGeom prst="rect">
            <a:avLst/>
          </a:prstGeom>
          <a:solidFill>
            <a:srgbClr val="6B4C9A"/>
          </a:solidFill>
          <a:ln w="12700">
            <a:solidFill>
              <a:srgbClr val="6B4C9A"/>
            </a:solidFill>
            <a:prstDash val="solid"/>
          </a:ln>
        </p:spPr>
        <p:txBody>
          <a:bodyPr/>
          <a:lstStyle/>
          <a:p>
            <a:endParaRPr lang="en-US"/>
          </a:p>
        </p:txBody>
      </p:sp>
      <p:sp>
        <p:nvSpPr>
          <p:cNvPr id="155" name="Text 152"/>
          <p:cNvSpPr/>
          <p:nvPr/>
        </p:nvSpPr>
        <p:spPr>
          <a:xfrm>
            <a:off x="2176272" y="2399386"/>
            <a:ext cx="1577340"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Document performance standards by role</a:t>
            </a:r>
            <a:endParaRPr lang="en-US" sz="650" dirty="0"/>
          </a:p>
        </p:txBody>
      </p:sp>
      <p:sp>
        <p:nvSpPr>
          <p:cNvPr id="156" name="Shape 153"/>
          <p:cNvSpPr/>
          <p:nvPr/>
        </p:nvSpPr>
        <p:spPr>
          <a:xfrm>
            <a:off x="804672" y="2560320"/>
            <a:ext cx="1316736" cy="201168"/>
          </a:xfrm>
          <a:prstGeom prst="rect">
            <a:avLst/>
          </a:prstGeom>
          <a:solidFill>
            <a:srgbClr val="F3EEF9"/>
          </a:solidFill>
          <a:ln w="3810">
            <a:solidFill>
              <a:srgbClr val="E2DED8"/>
            </a:solidFill>
            <a:prstDash val="solid"/>
          </a:ln>
        </p:spPr>
        <p:txBody>
          <a:bodyPr/>
          <a:lstStyle/>
          <a:p>
            <a:endParaRPr lang="en-US"/>
          </a:p>
        </p:txBody>
      </p:sp>
      <p:sp>
        <p:nvSpPr>
          <p:cNvPr id="157" name="Text 154"/>
          <p:cNvSpPr/>
          <p:nvPr/>
        </p:nvSpPr>
        <p:spPr>
          <a:xfrm>
            <a:off x="841248" y="2560320"/>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Schedule &amp; Inspect</a:t>
            </a:r>
            <a:endParaRPr lang="en-US" sz="750" dirty="0"/>
          </a:p>
        </p:txBody>
      </p:sp>
      <p:sp>
        <p:nvSpPr>
          <p:cNvPr id="158" name="Shape 155"/>
          <p:cNvSpPr/>
          <p:nvPr/>
        </p:nvSpPr>
        <p:spPr>
          <a:xfrm>
            <a:off x="2121408"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59" name="Shape 156"/>
          <p:cNvSpPr/>
          <p:nvPr/>
        </p:nvSpPr>
        <p:spPr>
          <a:xfrm>
            <a:off x="2683764"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60" name="Shape 157"/>
          <p:cNvSpPr/>
          <p:nvPr/>
        </p:nvSpPr>
        <p:spPr>
          <a:xfrm>
            <a:off x="3246120"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61" name="Shape 158"/>
          <p:cNvSpPr/>
          <p:nvPr/>
        </p:nvSpPr>
        <p:spPr>
          <a:xfrm>
            <a:off x="3808476"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62" name="Shape 159"/>
          <p:cNvSpPr/>
          <p:nvPr/>
        </p:nvSpPr>
        <p:spPr>
          <a:xfrm>
            <a:off x="4370832"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63" name="Shape 160"/>
          <p:cNvSpPr/>
          <p:nvPr/>
        </p:nvSpPr>
        <p:spPr>
          <a:xfrm>
            <a:off x="4933188"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64" name="Shape 161"/>
          <p:cNvSpPr/>
          <p:nvPr/>
        </p:nvSpPr>
        <p:spPr>
          <a:xfrm>
            <a:off x="5495544"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65" name="Shape 162"/>
          <p:cNvSpPr/>
          <p:nvPr/>
        </p:nvSpPr>
        <p:spPr>
          <a:xfrm>
            <a:off x="6057900"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66" name="Shape 163"/>
          <p:cNvSpPr/>
          <p:nvPr/>
        </p:nvSpPr>
        <p:spPr>
          <a:xfrm>
            <a:off x="6620256"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67" name="Shape 164"/>
          <p:cNvSpPr/>
          <p:nvPr/>
        </p:nvSpPr>
        <p:spPr>
          <a:xfrm>
            <a:off x="7182612"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68" name="Shape 165"/>
          <p:cNvSpPr/>
          <p:nvPr/>
        </p:nvSpPr>
        <p:spPr>
          <a:xfrm>
            <a:off x="7744968"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69" name="Shape 166"/>
          <p:cNvSpPr/>
          <p:nvPr/>
        </p:nvSpPr>
        <p:spPr>
          <a:xfrm>
            <a:off x="8307324" y="2560320"/>
            <a:ext cx="562356" cy="201168"/>
          </a:xfrm>
          <a:prstGeom prst="rect">
            <a:avLst/>
          </a:prstGeom>
          <a:solidFill>
            <a:srgbClr val="FFFFFF"/>
          </a:solidFill>
          <a:ln w="3810">
            <a:solidFill>
              <a:srgbClr val="E2DED8"/>
            </a:solidFill>
            <a:prstDash val="solid"/>
          </a:ln>
        </p:spPr>
        <p:txBody>
          <a:bodyPr/>
          <a:lstStyle/>
          <a:p>
            <a:endParaRPr lang="en-US"/>
          </a:p>
        </p:txBody>
      </p:sp>
      <p:sp>
        <p:nvSpPr>
          <p:cNvPr id="170" name="Shape 167"/>
          <p:cNvSpPr/>
          <p:nvPr/>
        </p:nvSpPr>
        <p:spPr>
          <a:xfrm>
            <a:off x="3273552" y="2600554"/>
            <a:ext cx="5568696" cy="120701"/>
          </a:xfrm>
          <a:prstGeom prst="rect">
            <a:avLst/>
          </a:prstGeom>
          <a:solidFill>
            <a:srgbClr val="6B4C9A"/>
          </a:solidFill>
          <a:ln w="12700">
            <a:solidFill>
              <a:srgbClr val="6B4C9A"/>
            </a:solidFill>
            <a:prstDash val="solid"/>
          </a:ln>
        </p:spPr>
        <p:txBody>
          <a:bodyPr/>
          <a:lstStyle/>
          <a:p>
            <a:endParaRPr lang="en-US"/>
          </a:p>
        </p:txBody>
      </p:sp>
      <p:sp>
        <p:nvSpPr>
          <p:cNvPr id="171" name="Text 168"/>
          <p:cNvSpPr/>
          <p:nvPr/>
        </p:nvSpPr>
        <p:spPr>
          <a:xfrm>
            <a:off x="3300984" y="2600554"/>
            <a:ext cx="5513832"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Weekly coaching cadence — all managers</a:t>
            </a:r>
            <a:endParaRPr lang="en-US" sz="650" dirty="0"/>
          </a:p>
        </p:txBody>
      </p:sp>
      <p:sp>
        <p:nvSpPr>
          <p:cNvPr id="172" name="Shape 169"/>
          <p:cNvSpPr/>
          <p:nvPr/>
        </p:nvSpPr>
        <p:spPr>
          <a:xfrm>
            <a:off x="804672" y="2761488"/>
            <a:ext cx="1316736" cy="201168"/>
          </a:xfrm>
          <a:prstGeom prst="rect">
            <a:avLst/>
          </a:prstGeom>
          <a:solidFill>
            <a:srgbClr val="F3EEF9"/>
          </a:solidFill>
          <a:ln w="3810">
            <a:solidFill>
              <a:srgbClr val="E2DED8"/>
            </a:solidFill>
            <a:prstDash val="solid"/>
          </a:ln>
        </p:spPr>
        <p:txBody>
          <a:bodyPr/>
          <a:lstStyle/>
          <a:p>
            <a:endParaRPr lang="en-US"/>
          </a:p>
        </p:txBody>
      </p:sp>
      <p:sp>
        <p:nvSpPr>
          <p:cNvPr id="173" name="Text 170"/>
          <p:cNvSpPr/>
          <p:nvPr/>
        </p:nvSpPr>
        <p:spPr>
          <a:xfrm>
            <a:off x="841248" y="2761488"/>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Build Competency</a:t>
            </a:r>
            <a:endParaRPr lang="en-US" sz="750" dirty="0"/>
          </a:p>
        </p:txBody>
      </p:sp>
      <p:sp>
        <p:nvSpPr>
          <p:cNvPr id="174" name="Shape 171"/>
          <p:cNvSpPr/>
          <p:nvPr/>
        </p:nvSpPr>
        <p:spPr>
          <a:xfrm>
            <a:off x="2121408"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75" name="Shape 172"/>
          <p:cNvSpPr/>
          <p:nvPr/>
        </p:nvSpPr>
        <p:spPr>
          <a:xfrm>
            <a:off x="2683764"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76" name="Shape 173"/>
          <p:cNvSpPr/>
          <p:nvPr/>
        </p:nvSpPr>
        <p:spPr>
          <a:xfrm>
            <a:off x="3246120"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77" name="Shape 174"/>
          <p:cNvSpPr/>
          <p:nvPr/>
        </p:nvSpPr>
        <p:spPr>
          <a:xfrm>
            <a:off x="3808476"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78" name="Shape 175"/>
          <p:cNvSpPr/>
          <p:nvPr/>
        </p:nvSpPr>
        <p:spPr>
          <a:xfrm>
            <a:off x="4370832"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79" name="Shape 176"/>
          <p:cNvSpPr/>
          <p:nvPr/>
        </p:nvSpPr>
        <p:spPr>
          <a:xfrm>
            <a:off x="4933188"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80" name="Shape 177"/>
          <p:cNvSpPr/>
          <p:nvPr/>
        </p:nvSpPr>
        <p:spPr>
          <a:xfrm>
            <a:off x="5495544"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81" name="Shape 178"/>
          <p:cNvSpPr/>
          <p:nvPr/>
        </p:nvSpPr>
        <p:spPr>
          <a:xfrm>
            <a:off x="6057900"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82" name="Shape 179"/>
          <p:cNvSpPr/>
          <p:nvPr/>
        </p:nvSpPr>
        <p:spPr>
          <a:xfrm>
            <a:off x="6620256"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83" name="Shape 180"/>
          <p:cNvSpPr/>
          <p:nvPr/>
        </p:nvSpPr>
        <p:spPr>
          <a:xfrm>
            <a:off x="7182612"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84" name="Shape 181"/>
          <p:cNvSpPr/>
          <p:nvPr/>
        </p:nvSpPr>
        <p:spPr>
          <a:xfrm>
            <a:off x="7744968"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85" name="Shape 182"/>
          <p:cNvSpPr/>
          <p:nvPr/>
        </p:nvSpPr>
        <p:spPr>
          <a:xfrm>
            <a:off x="8307324" y="2761488"/>
            <a:ext cx="562356" cy="201168"/>
          </a:xfrm>
          <a:prstGeom prst="rect">
            <a:avLst/>
          </a:prstGeom>
          <a:solidFill>
            <a:srgbClr val="FFFFFF"/>
          </a:solidFill>
          <a:ln w="3810">
            <a:solidFill>
              <a:srgbClr val="E2DED8"/>
            </a:solidFill>
            <a:prstDash val="solid"/>
          </a:ln>
        </p:spPr>
        <p:txBody>
          <a:bodyPr/>
          <a:lstStyle/>
          <a:p>
            <a:endParaRPr lang="en-US"/>
          </a:p>
        </p:txBody>
      </p:sp>
      <p:sp>
        <p:nvSpPr>
          <p:cNvPr id="186" name="Shape 183"/>
          <p:cNvSpPr/>
          <p:nvPr/>
        </p:nvSpPr>
        <p:spPr>
          <a:xfrm>
            <a:off x="4960620" y="2801722"/>
            <a:ext cx="3319272" cy="120701"/>
          </a:xfrm>
          <a:prstGeom prst="rect">
            <a:avLst/>
          </a:prstGeom>
          <a:solidFill>
            <a:srgbClr val="6B4C9A"/>
          </a:solidFill>
          <a:ln w="12700">
            <a:solidFill>
              <a:srgbClr val="6B4C9A"/>
            </a:solidFill>
            <a:prstDash val="solid"/>
          </a:ln>
        </p:spPr>
        <p:txBody>
          <a:bodyPr/>
          <a:lstStyle/>
          <a:p>
            <a:endParaRPr lang="en-US"/>
          </a:p>
        </p:txBody>
      </p:sp>
      <p:sp>
        <p:nvSpPr>
          <p:cNvPr id="187" name="Text 184"/>
          <p:cNvSpPr/>
          <p:nvPr/>
        </p:nvSpPr>
        <p:spPr>
          <a:xfrm>
            <a:off x="4988052" y="2801722"/>
            <a:ext cx="3264408"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Manager development program launch</a:t>
            </a:r>
            <a:endParaRPr lang="en-US" sz="650" dirty="0"/>
          </a:p>
        </p:txBody>
      </p:sp>
      <p:sp>
        <p:nvSpPr>
          <p:cNvPr id="188" name="Shape 185"/>
          <p:cNvSpPr/>
          <p:nvPr/>
        </p:nvSpPr>
        <p:spPr>
          <a:xfrm>
            <a:off x="274320" y="2951683"/>
            <a:ext cx="8595360" cy="12802"/>
          </a:xfrm>
          <a:prstGeom prst="rect">
            <a:avLst/>
          </a:prstGeom>
          <a:solidFill>
            <a:srgbClr val="1A2744"/>
          </a:solidFill>
          <a:ln w="12700">
            <a:solidFill>
              <a:srgbClr val="1A2744"/>
            </a:solidFill>
            <a:prstDash val="solid"/>
          </a:ln>
        </p:spPr>
        <p:txBody>
          <a:bodyPr/>
          <a:lstStyle/>
          <a:p>
            <a:endParaRPr lang="en-US"/>
          </a:p>
        </p:txBody>
      </p:sp>
      <p:sp>
        <p:nvSpPr>
          <p:cNvPr id="189" name="Shape 186"/>
          <p:cNvSpPr/>
          <p:nvPr/>
        </p:nvSpPr>
        <p:spPr>
          <a:xfrm>
            <a:off x="274320" y="2962656"/>
            <a:ext cx="530352" cy="603504"/>
          </a:xfrm>
          <a:prstGeom prst="rect">
            <a:avLst/>
          </a:prstGeom>
          <a:solidFill>
            <a:srgbClr val="1A6B5A"/>
          </a:solidFill>
          <a:ln w="12700">
            <a:solidFill>
              <a:srgbClr val="1A6B5A"/>
            </a:solidFill>
            <a:prstDash val="solid"/>
          </a:ln>
        </p:spPr>
        <p:txBody>
          <a:bodyPr/>
          <a:lstStyle/>
          <a:p>
            <a:endParaRPr lang="en-US"/>
          </a:p>
        </p:txBody>
      </p:sp>
      <p:sp>
        <p:nvSpPr>
          <p:cNvPr id="190" name="Text 187"/>
          <p:cNvSpPr/>
          <p:nvPr/>
        </p:nvSpPr>
        <p:spPr>
          <a:xfrm>
            <a:off x="274320" y="2962656"/>
            <a:ext cx="530352" cy="603504"/>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Goals &amp; Results</a:t>
            </a:r>
            <a:endParaRPr lang="en-US" sz="700" dirty="0"/>
          </a:p>
        </p:txBody>
      </p:sp>
      <p:sp>
        <p:nvSpPr>
          <p:cNvPr id="191" name="Shape 188"/>
          <p:cNvSpPr/>
          <p:nvPr/>
        </p:nvSpPr>
        <p:spPr>
          <a:xfrm>
            <a:off x="804672" y="2962656"/>
            <a:ext cx="1316736" cy="201168"/>
          </a:xfrm>
          <a:prstGeom prst="rect">
            <a:avLst/>
          </a:prstGeom>
          <a:solidFill>
            <a:srgbClr val="EBF4F2"/>
          </a:solidFill>
          <a:ln w="3810">
            <a:solidFill>
              <a:srgbClr val="E2DED8"/>
            </a:solidFill>
            <a:prstDash val="solid"/>
          </a:ln>
        </p:spPr>
        <p:txBody>
          <a:bodyPr/>
          <a:lstStyle/>
          <a:p>
            <a:endParaRPr lang="en-US"/>
          </a:p>
        </p:txBody>
      </p:sp>
      <p:sp>
        <p:nvSpPr>
          <p:cNvPr id="192" name="Text 189"/>
          <p:cNvSpPr/>
          <p:nvPr/>
        </p:nvSpPr>
        <p:spPr>
          <a:xfrm>
            <a:off x="841248" y="2962656"/>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Establish Goals</a:t>
            </a:r>
            <a:endParaRPr lang="en-US" sz="750" dirty="0"/>
          </a:p>
        </p:txBody>
      </p:sp>
      <p:sp>
        <p:nvSpPr>
          <p:cNvPr id="193" name="Shape 190"/>
          <p:cNvSpPr/>
          <p:nvPr/>
        </p:nvSpPr>
        <p:spPr>
          <a:xfrm>
            <a:off x="2121408"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194" name="Shape 191"/>
          <p:cNvSpPr/>
          <p:nvPr/>
        </p:nvSpPr>
        <p:spPr>
          <a:xfrm>
            <a:off x="2683764"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195" name="Shape 192"/>
          <p:cNvSpPr/>
          <p:nvPr/>
        </p:nvSpPr>
        <p:spPr>
          <a:xfrm>
            <a:off x="3246120"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196" name="Shape 193"/>
          <p:cNvSpPr/>
          <p:nvPr/>
        </p:nvSpPr>
        <p:spPr>
          <a:xfrm>
            <a:off x="3808476"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197" name="Shape 194"/>
          <p:cNvSpPr/>
          <p:nvPr/>
        </p:nvSpPr>
        <p:spPr>
          <a:xfrm>
            <a:off x="4370832"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198" name="Shape 195"/>
          <p:cNvSpPr/>
          <p:nvPr/>
        </p:nvSpPr>
        <p:spPr>
          <a:xfrm>
            <a:off x="4933188"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199" name="Shape 196"/>
          <p:cNvSpPr/>
          <p:nvPr/>
        </p:nvSpPr>
        <p:spPr>
          <a:xfrm>
            <a:off x="5495544"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200" name="Shape 197"/>
          <p:cNvSpPr/>
          <p:nvPr/>
        </p:nvSpPr>
        <p:spPr>
          <a:xfrm>
            <a:off x="6057900"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201" name="Shape 198"/>
          <p:cNvSpPr/>
          <p:nvPr/>
        </p:nvSpPr>
        <p:spPr>
          <a:xfrm>
            <a:off x="6620256"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202" name="Shape 199"/>
          <p:cNvSpPr/>
          <p:nvPr/>
        </p:nvSpPr>
        <p:spPr>
          <a:xfrm>
            <a:off x="7182612"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203" name="Shape 200"/>
          <p:cNvSpPr/>
          <p:nvPr/>
        </p:nvSpPr>
        <p:spPr>
          <a:xfrm>
            <a:off x="7744968"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204" name="Shape 201"/>
          <p:cNvSpPr/>
          <p:nvPr/>
        </p:nvSpPr>
        <p:spPr>
          <a:xfrm>
            <a:off x="8307324" y="2962656"/>
            <a:ext cx="562356" cy="201168"/>
          </a:xfrm>
          <a:prstGeom prst="rect">
            <a:avLst/>
          </a:prstGeom>
          <a:solidFill>
            <a:srgbClr val="FFFFFF"/>
          </a:solidFill>
          <a:ln w="3810">
            <a:solidFill>
              <a:srgbClr val="E2DED8"/>
            </a:solidFill>
            <a:prstDash val="solid"/>
          </a:ln>
        </p:spPr>
        <p:txBody>
          <a:bodyPr/>
          <a:lstStyle/>
          <a:p>
            <a:endParaRPr lang="en-US"/>
          </a:p>
        </p:txBody>
      </p:sp>
      <p:sp>
        <p:nvSpPr>
          <p:cNvPr id="205" name="Shape 202"/>
          <p:cNvSpPr/>
          <p:nvPr/>
        </p:nvSpPr>
        <p:spPr>
          <a:xfrm>
            <a:off x="2148840" y="3002890"/>
            <a:ext cx="507492" cy="120701"/>
          </a:xfrm>
          <a:prstGeom prst="rect">
            <a:avLst/>
          </a:prstGeom>
          <a:solidFill>
            <a:srgbClr val="1A6B5A"/>
          </a:solidFill>
          <a:ln w="12700">
            <a:solidFill>
              <a:srgbClr val="1A6B5A"/>
            </a:solidFill>
            <a:prstDash val="solid"/>
          </a:ln>
        </p:spPr>
        <p:txBody>
          <a:bodyPr/>
          <a:lstStyle/>
          <a:p>
            <a:endParaRPr lang="en-US"/>
          </a:p>
        </p:txBody>
      </p:sp>
      <p:sp>
        <p:nvSpPr>
          <p:cNvPr id="206" name="Text 203"/>
          <p:cNvSpPr/>
          <p:nvPr/>
        </p:nvSpPr>
        <p:spPr>
          <a:xfrm>
            <a:off x="2176272" y="3002890"/>
            <a:ext cx="452628"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Q1 Targets</a:t>
            </a:r>
            <a:endParaRPr lang="en-US" sz="650" dirty="0"/>
          </a:p>
        </p:txBody>
      </p:sp>
      <p:sp>
        <p:nvSpPr>
          <p:cNvPr id="207" name="Shape 204"/>
          <p:cNvSpPr/>
          <p:nvPr/>
        </p:nvSpPr>
        <p:spPr>
          <a:xfrm>
            <a:off x="3835908" y="3002890"/>
            <a:ext cx="507492" cy="120701"/>
          </a:xfrm>
          <a:prstGeom prst="rect">
            <a:avLst/>
          </a:prstGeom>
          <a:solidFill>
            <a:srgbClr val="1A6B5A"/>
          </a:solidFill>
          <a:ln w="12700">
            <a:solidFill>
              <a:srgbClr val="1A6B5A"/>
            </a:solidFill>
            <a:prstDash val="solid"/>
          </a:ln>
        </p:spPr>
        <p:txBody>
          <a:bodyPr/>
          <a:lstStyle/>
          <a:p>
            <a:endParaRPr lang="en-US"/>
          </a:p>
        </p:txBody>
      </p:sp>
      <p:sp>
        <p:nvSpPr>
          <p:cNvPr id="208" name="Text 205"/>
          <p:cNvSpPr/>
          <p:nvPr/>
        </p:nvSpPr>
        <p:spPr>
          <a:xfrm>
            <a:off x="3863340" y="3002890"/>
            <a:ext cx="452628"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Q2</a:t>
            </a:r>
            <a:endParaRPr lang="en-US" sz="650" dirty="0"/>
          </a:p>
        </p:txBody>
      </p:sp>
      <p:sp>
        <p:nvSpPr>
          <p:cNvPr id="209" name="Shape 206"/>
          <p:cNvSpPr/>
          <p:nvPr/>
        </p:nvSpPr>
        <p:spPr>
          <a:xfrm>
            <a:off x="5522976" y="3002890"/>
            <a:ext cx="507492" cy="120701"/>
          </a:xfrm>
          <a:prstGeom prst="rect">
            <a:avLst/>
          </a:prstGeom>
          <a:solidFill>
            <a:srgbClr val="1A6B5A"/>
          </a:solidFill>
          <a:ln w="12700">
            <a:solidFill>
              <a:srgbClr val="1A6B5A"/>
            </a:solidFill>
            <a:prstDash val="solid"/>
          </a:ln>
        </p:spPr>
        <p:txBody>
          <a:bodyPr/>
          <a:lstStyle/>
          <a:p>
            <a:endParaRPr lang="en-US"/>
          </a:p>
        </p:txBody>
      </p:sp>
      <p:sp>
        <p:nvSpPr>
          <p:cNvPr id="210" name="Text 207"/>
          <p:cNvSpPr/>
          <p:nvPr/>
        </p:nvSpPr>
        <p:spPr>
          <a:xfrm>
            <a:off x="5550408" y="3002890"/>
            <a:ext cx="452628"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Q3</a:t>
            </a:r>
            <a:endParaRPr lang="en-US" sz="650" dirty="0"/>
          </a:p>
        </p:txBody>
      </p:sp>
      <p:sp>
        <p:nvSpPr>
          <p:cNvPr id="211" name="Shape 208"/>
          <p:cNvSpPr/>
          <p:nvPr/>
        </p:nvSpPr>
        <p:spPr>
          <a:xfrm>
            <a:off x="7210044" y="3002890"/>
            <a:ext cx="507492" cy="120701"/>
          </a:xfrm>
          <a:prstGeom prst="rect">
            <a:avLst/>
          </a:prstGeom>
          <a:solidFill>
            <a:srgbClr val="1A6B5A"/>
          </a:solidFill>
          <a:ln w="12700">
            <a:solidFill>
              <a:srgbClr val="1A6B5A"/>
            </a:solidFill>
            <a:prstDash val="solid"/>
          </a:ln>
        </p:spPr>
        <p:txBody>
          <a:bodyPr/>
          <a:lstStyle/>
          <a:p>
            <a:endParaRPr lang="en-US"/>
          </a:p>
        </p:txBody>
      </p:sp>
      <p:sp>
        <p:nvSpPr>
          <p:cNvPr id="212" name="Text 209"/>
          <p:cNvSpPr/>
          <p:nvPr/>
        </p:nvSpPr>
        <p:spPr>
          <a:xfrm>
            <a:off x="7237476" y="3002890"/>
            <a:ext cx="452628"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Q4</a:t>
            </a:r>
            <a:endParaRPr lang="en-US" sz="650" dirty="0"/>
          </a:p>
        </p:txBody>
      </p:sp>
      <p:sp>
        <p:nvSpPr>
          <p:cNvPr id="213" name="Shape 210"/>
          <p:cNvSpPr/>
          <p:nvPr/>
        </p:nvSpPr>
        <p:spPr>
          <a:xfrm>
            <a:off x="804672" y="3163824"/>
            <a:ext cx="1316736" cy="201168"/>
          </a:xfrm>
          <a:prstGeom prst="rect">
            <a:avLst/>
          </a:prstGeom>
          <a:solidFill>
            <a:srgbClr val="EBF4F2"/>
          </a:solidFill>
          <a:ln w="3810">
            <a:solidFill>
              <a:srgbClr val="E2DED8"/>
            </a:solidFill>
            <a:prstDash val="solid"/>
          </a:ln>
        </p:spPr>
        <p:txBody>
          <a:bodyPr/>
          <a:lstStyle/>
          <a:p>
            <a:endParaRPr lang="en-US"/>
          </a:p>
        </p:txBody>
      </p:sp>
      <p:sp>
        <p:nvSpPr>
          <p:cNvPr id="214" name="Text 211"/>
          <p:cNvSpPr/>
          <p:nvPr/>
        </p:nvSpPr>
        <p:spPr>
          <a:xfrm>
            <a:off x="841248" y="3163824"/>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High-Impact Activities</a:t>
            </a:r>
            <a:endParaRPr lang="en-US" sz="750" dirty="0"/>
          </a:p>
        </p:txBody>
      </p:sp>
      <p:sp>
        <p:nvSpPr>
          <p:cNvPr id="215" name="Shape 212"/>
          <p:cNvSpPr/>
          <p:nvPr/>
        </p:nvSpPr>
        <p:spPr>
          <a:xfrm>
            <a:off x="2121408"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216" name="Shape 213"/>
          <p:cNvSpPr/>
          <p:nvPr/>
        </p:nvSpPr>
        <p:spPr>
          <a:xfrm>
            <a:off x="2683764"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217" name="Shape 214"/>
          <p:cNvSpPr/>
          <p:nvPr/>
        </p:nvSpPr>
        <p:spPr>
          <a:xfrm>
            <a:off x="3246120"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218" name="Shape 215"/>
          <p:cNvSpPr/>
          <p:nvPr/>
        </p:nvSpPr>
        <p:spPr>
          <a:xfrm>
            <a:off x="3808476"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219" name="Shape 216"/>
          <p:cNvSpPr/>
          <p:nvPr/>
        </p:nvSpPr>
        <p:spPr>
          <a:xfrm>
            <a:off x="4370832"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220" name="Shape 217"/>
          <p:cNvSpPr/>
          <p:nvPr/>
        </p:nvSpPr>
        <p:spPr>
          <a:xfrm>
            <a:off x="4933188"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221" name="Shape 218"/>
          <p:cNvSpPr/>
          <p:nvPr/>
        </p:nvSpPr>
        <p:spPr>
          <a:xfrm>
            <a:off x="5495544"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222" name="Shape 219"/>
          <p:cNvSpPr/>
          <p:nvPr/>
        </p:nvSpPr>
        <p:spPr>
          <a:xfrm>
            <a:off x="6057900"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223" name="Shape 220"/>
          <p:cNvSpPr/>
          <p:nvPr/>
        </p:nvSpPr>
        <p:spPr>
          <a:xfrm>
            <a:off x="6620256"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224" name="Shape 221"/>
          <p:cNvSpPr/>
          <p:nvPr/>
        </p:nvSpPr>
        <p:spPr>
          <a:xfrm>
            <a:off x="7182612"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225" name="Shape 222"/>
          <p:cNvSpPr/>
          <p:nvPr/>
        </p:nvSpPr>
        <p:spPr>
          <a:xfrm>
            <a:off x="7744968"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226" name="Shape 223"/>
          <p:cNvSpPr/>
          <p:nvPr/>
        </p:nvSpPr>
        <p:spPr>
          <a:xfrm>
            <a:off x="8307324" y="3163824"/>
            <a:ext cx="562356" cy="201168"/>
          </a:xfrm>
          <a:prstGeom prst="rect">
            <a:avLst/>
          </a:prstGeom>
          <a:solidFill>
            <a:srgbClr val="FFFFFF"/>
          </a:solidFill>
          <a:ln w="3810">
            <a:solidFill>
              <a:srgbClr val="E2DED8"/>
            </a:solidFill>
            <a:prstDash val="solid"/>
          </a:ln>
        </p:spPr>
        <p:txBody>
          <a:bodyPr/>
          <a:lstStyle/>
          <a:p>
            <a:endParaRPr lang="en-US"/>
          </a:p>
        </p:txBody>
      </p:sp>
      <p:sp>
        <p:nvSpPr>
          <p:cNvPr id="227" name="Shape 224"/>
          <p:cNvSpPr/>
          <p:nvPr/>
        </p:nvSpPr>
        <p:spPr>
          <a:xfrm>
            <a:off x="3273552" y="3204058"/>
            <a:ext cx="2756916" cy="120701"/>
          </a:xfrm>
          <a:prstGeom prst="rect">
            <a:avLst/>
          </a:prstGeom>
          <a:solidFill>
            <a:srgbClr val="1A6B5A"/>
          </a:solidFill>
          <a:ln w="12700">
            <a:solidFill>
              <a:srgbClr val="1A6B5A"/>
            </a:solidFill>
            <a:prstDash val="solid"/>
          </a:ln>
        </p:spPr>
        <p:txBody>
          <a:bodyPr/>
          <a:lstStyle/>
          <a:p>
            <a:endParaRPr lang="en-US"/>
          </a:p>
        </p:txBody>
      </p:sp>
      <p:sp>
        <p:nvSpPr>
          <p:cNvPr id="228" name="Text 225"/>
          <p:cNvSpPr/>
          <p:nvPr/>
        </p:nvSpPr>
        <p:spPr>
          <a:xfrm>
            <a:off x="3300984" y="3204058"/>
            <a:ext cx="2702052"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Build &amp; pilot high-impact activity playbook</a:t>
            </a:r>
            <a:endParaRPr lang="en-US" sz="650" dirty="0"/>
          </a:p>
        </p:txBody>
      </p:sp>
      <p:sp>
        <p:nvSpPr>
          <p:cNvPr id="229" name="Shape 226"/>
          <p:cNvSpPr/>
          <p:nvPr/>
        </p:nvSpPr>
        <p:spPr>
          <a:xfrm>
            <a:off x="804672" y="3364992"/>
            <a:ext cx="1316736" cy="201168"/>
          </a:xfrm>
          <a:prstGeom prst="rect">
            <a:avLst/>
          </a:prstGeom>
          <a:solidFill>
            <a:srgbClr val="EBF4F2"/>
          </a:solidFill>
          <a:ln w="3810">
            <a:solidFill>
              <a:srgbClr val="E2DED8"/>
            </a:solidFill>
            <a:prstDash val="solid"/>
          </a:ln>
        </p:spPr>
        <p:txBody>
          <a:bodyPr/>
          <a:lstStyle/>
          <a:p>
            <a:endParaRPr lang="en-US"/>
          </a:p>
        </p:txBody>
      </p:sp>
      <p:sp>
        <p:nvSpPr>
          <p:cNvPr id="230" name="Text 227"/>
          <p:cNvSpPr/>
          <p:nvPr/>
        </p:nvSpPr>
        <p:spPr>
          <a:xfrm>
            <a:off x="841248" y="3364992"/>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Visibility &amp; Campaigns</a:t>
            </a:r>
            <a:endParaRPr lang="en-US" sz="750" dirty="0"/>
          </a:p>
        </p:txBody>
      </p:sp>
      <p:sp>
        <p:nvSpPr>
          <p:cNvPr id="231" name="Shape 228"/>
          <p:cNvSpPr/>
          <p:nvPr/>
        </p:nvSpPr>
        <p:spPr>
          <a:xfrm>
            <a:off x="2121408"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32" name="Shape 229"/>
          <p:cNvSpPr/>
          <p:nvPr/>
        </p:nvSpPr>
        <p:spPr>
          <a:xfrm>
            <a:off x="2683764"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33" name="Shape 230"/>
          <p:cNvSpPr/>
          <p:nvPr/>
        </p:nvSpPr>
        <p:spPr>
          <a:xfrm>
            <a:off x="3246120"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34" name="Shape 231"/>
          <p:cNvSpPr/>
          <p:nvPr/>
        </p:nvSpPr>
        <p:spPr>
          <a:xfrm>
            <a:off x="3808476"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35" name="Shape 232"/>
          <p:cNvSpPr/>
          <p:nvPr/>
        </p:nvSpPr>
        <p:spPr>
          <a:xfrm>
            <a:off x="4370832"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36" name="Shape 233"/>
          <p:cNvSpPr/>
          <p:nvPr/>
        </p:nvSpPr>
        <p:spPr>
          <a:xfrm>
            <a:off x="4933188"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37" name="Shape 234"/>
          <p:cNvSpPr/>
          <p:nvPr/>
        </p:nvSpPr>
        <p:spPr>
          <a:xfrm>
            <a:off x="5495544"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38" name="Shape 235"/>
          <p:cNvSpPr/>
          <p:nvPr/>
        </p:nvSpPr>
        <p:spPr>
          <a:xfrm>
            <a:off x="6057900"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39" name="Shape 236"/>
          <p:cNvSpPr/>
          <p:nvPr/>
        </p:nvSpPr>
        <p:spPr>
          <a:xfrm>
            <a:off x="6620256"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40" name="Shape 237"/>
          <p:cNvSpPr/>
          <p:nvPr/>
        </p:nvSpPr>
        <p:spPr>
          <a:xfrm>
            <a:off x="7182612"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41" name="Shape 238"/>
          <p:cNvSpPr/>
          <p:nvPr/>
        </p:nvSpPr>
        <p:spPr>
          <a:xfrm>
            <a:off x="7744968"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42" name="Shape 239"/>
          <p:cNvSpPr/>
          <p:nvPr/>
        </p:nvSpPr>
        <p:spPr>
          <a:xfrm>
            <a:off x="8307324" y="3364992"/>
            <a:ext cx="562356" cy="201168"/>
          </a:xfrm>
          <a:prstGeom prst="rect">
            <a:avLst/>
          </a:prstGeom>
          <a:solidFill>
            <a:srgbClr val="FFFFFF"/>
          </a:solidFill>
          <a:ln w="3810">
            <a:solidFill>
              <a:srgbClr val="E2DED8"/>
            </a:solidFill>
            <a:prstDash val="solid"/>
          </a:ln>
        </p:spPr>
        <p:txBody>
          <a:bodyPr/>
          <a:lstStyle/>
          <a:p>
            <a:endParaRPr lang="en-US"/>
          </a:p>
        </p:txBody>
      </p:sp>
      <p:sp>
        <p:nvSpPr>
          <p:cNvPr id="243" name="Shape 240"/>
          <p:cNvSpPr/>
          <p:nvPr/>
        </p:nvSpPr>
        <p:spPr>
          <a:xfrm>
            <a:off x="4398264" y="3405226"/>
            <a:ext cx="1069848" cy="120701"/>
          </a:xfrm>
          <a:prstGeom prst="rect">
            <a:avLst/>
          </a:prstGeom>
          <a:solidFill>
            <a:srgbClr val="1A6B5A"/>
          </a:solidFill>
          <a:ln w="12700">
            <a:solidFill>
              <a:srgbClr val="1A6B5A"/>
            </a:solidFill>
            <a:prstDash val="solid"/>
          </a:ln>
        </p:spPr>
        <p:txBody>
          <a:bodyPr/>
          <a:lstStyle/>
          <a:p>
            <a:endParaRPr lang="en-US"/>
          </a:p>
        </p:txBody>
      </p:sp>
      <p:sp>
        <p:nvSpPr>
          <p:cNvPr id="244" name="Text 241"/>
          <p:cNvSpPr/>
          <p:nvPr/>
        </p:nvSpPr>
        <p:spPr>
          <a:xfrm>
            <a:off x="4425696" y="3405226"/>
            <a:ext cx="1014984"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Spring campaign launch</a:t>
            </a:r>
            <a:endParaRPr lang="en-US" sz="650" dirty="0"/>
          </a:p>
        </p:txBody>
      </p:sp>
      <p:sp>
        <p:nvSpPr>
          <p:cNvPr id="245" name="Shape 242"/>
          <p:cNvSpPr/>
          <p:nvPr/>
        </p:nvSpPr>
        <p:spPr>
          <a:xfrm>
            <a:off x="6085332" y="3405226"/>
            <a:ext cx="1632204" cy="120701"/>
          </a:xfrm>
          <a:prstGeom prst="rect">
            <a:avLst/>
          </a:prstGeom>
          <a:solidFill>
            <a:srgbClr val="1A6B5A"/>
          </a:solidFill>
          <a:ln w="12700">
            <a:solidFill>
              <a:srgbClr val="1A6B5A"/>
            </a:solidFill>
            <a:prstDash val="solid"/>
          </a:ln>
        </p:spPr>
        <p:txBody>
          <a:bodyPr/>
          <a:lstStyle/>
          <a:p>
            <a:endParaRPr lang="en-US"/>
          </a:p>
        </p:txBody>
      </p:sp>
      <p:sp>
        <p:nvSpPr>
          <p:cNvPr id="246" name="Text 243"/>
          <p:cNvSpPr/>
          <p:nvPr/>
        </p:nvSpPr>
        <p:spPr>
          <a:xfrm>
            <a:off x="6112764" y="3405226"/>
            <a:ext cx="1577340"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Fall campaign &amp; promotions</a:t>
            </a:r>
            <a:endParaRPr lang="en-US" sz="650" dirty="0"/>
          </a:p>
        </p:txBody>
      </p:sp>
      <p:sp>
        <p:nvSpPr>
          <p:cNvPr id="248" name="Shape 245"/>
          <p:cNvSpPr/>
          <p:nvPr/>
        </p:nvSpPr>
        <p:spPr>
          <a:xfrm>
            <a:off x="274320" y="3566160"/>
            <a:ext cx="530352" cy="592531"/>
          </a:xfrm>
          <a:prstGeom prst="rect">
            <a:avLst/>
          </a:prstGeom>
          <a:solidFill>
            <a:srgbClr val="B9913A"/>
          </a:solidFill>
          <a:ln w="12700">
            <a:solidFill>
              <a:srgbClr val="B9913A"/>
            </a:solidFill>
            <a:prstDash val="solid"/>
          </a:ln>
        </p:spPr>
        <p:txBody>
          <a:bodyPr/>
          <a:lstStyle/>
          <a:p>
            <a:endParaRPr lang="en-US"/>
          </a:p>
        </p:txBody>
      </p:sp>
      <p:sp>
        <p:nvSpPr>
          <p:cNvPr id="249" name="Text 246"/>
          <p:cNvSpPr/>
          <p:nvPr/>
        </p:nvSpPr>
        <p:spPr>
          <a:xfrm>
            <a:off x="274320" y="3566160"/>
            <a:ext cx="530352" cy="603504"/>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Reinforce &amp; Recognize</a:t>
            </a:r>
            <a:endParaRPr lang="en-US" sz="700" dirty="0"/>
          </a:p>
        </p:txBody>
      </p:sp>
      <p:sp>
        <p:nvSpPr>
          <p:cNvPr id="250" name="Shape 247"/>
          <p:cNvSpPr/>
          <p:nvPr/>
        </p:nvSpPr>
        <p:spPr>
          <a:xfrm>
            <a:off x="804672" y="3566160"/>
            <a:ext cx="1316736" cy="201168"/>
          </a:xfrm>
          <a:prstGeom prst="rect">
            <a:avLst/>
          </a:prstGeom>
          <a:solidFill>
            <a:srgbClr val="FDF6E7"/>
          </a:solidFill>
          <a:ln w="3810">
            <a:solidFill>
              <a:srgbClr val="E2DED8"/>
            </a:solidFill>
            <a:prstDash val="solid"/>
          </a:ln>
        </p:spPr>
        <p:txBody>
          <a:bodyPr/>
          <a:lstStyle/>
          <a:p>
            <a:endParaRPr lang="en-US"/>
          </a:p>
        </p:txBody>
      </p:sp>
      <p:sp>
        <p:nvSpPr>
          <p:cNvPr id="251" name="Text 248"/>
          <p:cNvSpPr/>
          <p:nvPr/>
        </p:nvSpPr>
        <p:spPr>
          <a:xfrm>
            <a:off x="841248" y="3566160"/>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Incentive Plans</a:t>
            </a:r>
            <a:endParaRPr lang="en-US" sz="750" dirty="0"/>
          </a:p>
        </p:txBody>
      </p:sp>
      <p:sp>
        <p:nvSpPr>
          <p:cNvPr id="252" name="Shape 249"/>
          <p:cNvSpPr/>
          <p:nvPr/>
        </p:nvSpPr>
        <p:spPr>
          <a:xfrm>
            <a:off x="2121408"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53" name="Shape 250"/>
          <p:cNvSpPr/>
          <p:nvPr/>
        </p:nvSpPr>
        <p:spPr>
          <a:xfrm>
            <a:off x="2683764"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54" name="Shape 251"/>
          <p:cNvSpPr/>
          <p:nvPr/>
        </p:nvSpPr>
        <p:spPr>
          <a:xfrm>
            <a:off x="3246120"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55" name="Shape 252"/>
          <p:cNvSpPr/>
          <p:nvPr/>
        </p:nvSpPr>
        <p:spPr>
          <a:xfrm>
            <a:off x="3808476"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56" name="Shape 253"/>
          <p:cNvSpPr/>
          <p:nvPr/>
        </p:nvSpPr>
        <p:spPr>
          <a:xfrm>
            <a:off x="4370832"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57" name="Shape 254"/>
          <p:cNvSpPr/>
          <p:nvPr/>
        </p:nvSpPr>
        <p:spPr>
          <a:xfrm>
            <a:off x="4933188"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58" name="Shape 255"/>
          <p:cNvSpPr/>
          <p:nvPr/>
        </p:nvSpPr>
        <p:spPr>
          <a:xfrm>
            <a:off x="5495544"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59" name="Shape 256"/>
          <p:cNvSpPr/>
          <p:nvPr/>
        </p:nvSpPr>
        <p:spPr>
          <a:xfrm>
            <a:off x="6057900"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60" name="Shape 257"/>
          <p:cNvSpPr/>
          <p:nvPr/>
        </p:nvSpPr>
        <p:spPr>
          <a:xfrm>
            <a:off x="6620256"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61" name="Shape 258"/>
          <p:cNvSpPr/>
          <p:nvPr/>
        </p:nvSpPr>
        <p:spPr>
          <a:xfrm>
            <a:off x="7182612"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62" name="Shape 259"/>
          <p:cNvSpPr/>
          <p:nvPr/>
        </p:nvSpPr>
        <p:spPr>
          <a:xfrm>
            <a:off x="7744968"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63" name="Shape 260"/>
          <p:cNvSpPr/>
          <p:nvPr/>
        </p:nvSpPr>
        <p:spPr>
          <a:xfrm>
            <a:off x="8307324" y="3566160"/>
            <a:ext cx="562356" cy="201168"/>
          </a:xfrm>
          <a:prstGeom prst="rect">
            <a:avLst/>
          </a:prstGeom>
          <a:solidFill>
            <a:srgbClr val="FFFFFF"/>
          </a:solidFill>
          <a:ln w="3810">
            <a:solidFill>
              <a:srgbClr val="E2DED8"/>
            </a:solidFill>
            <a:prstDash val="solid"/>
          </a:ln>
        </p:spPr>
        <p:txBody>
          <a:bodyPr/>
          <a:lstStyle/>
          <a:p>
            <a:endParaRPr lang="en-US"/>
          </a:p>
        </p:txBody>
      </p:sp>
      <p:sp>
        <p:nvSpPr>
          <p:cNvPr id="264" name="Shape 261"/>
          <p:cNvSpPr/>
          <p:nvPr/>
        </p:nvSpPr>
        <p:spPr>
          <a:xfrm>
            <a:off x="2148840" y="3606394"/>
            <a:ext cx="1632204" cy="120701"/>
          </a:xfrm>
          <a:prstGeom prst="rect">
            <a:avLst/>
          </a:prstGeom>
          <a:solidFill>
            <a:srgbClr val="B9913A"/>
          </a:solidFill>
          <a:ln w="12700">
            <a:solidFill>
              <a:srgbClr val="B9913A"/>
            </a:solidFill>
            <a:prstDash val="solid"/>
          </a:ln>
        </p:spPr>
        <p:txBody>
          <a:bodyPr/>
          <a:lstStyle/>
          <a:p>
            <a:endParaRPr lang="en-US"/>
          </a:p>
        </p:txBody>
      </p:sp>
      <p:sp>
        <p:nvSpPr>
          <p:cNvPr id="265" name="Text 262"/>
          <p:cNvSpPr/>
          <p:nvPr/>
        </p:nvSpPr>
        <p:spPr>
          <a:xfrm>
            <a:off x="2176272" y="3606394"/>
            <a:ext cx="1577340"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Review &amp; redesign incentive structure</a:t>
            </a:r>
            <a:endParaRPr lang="en-US" sz="650" dirty="0"/>
          </a:p>
        </p:txBody>
      </p:sp>
      <p:sp>
        <p:nvSpPr>
          <p:cNvPr id="266" name="Shape 263"/>
          <p:cNvSpPr/>
          <p:nvPr/>
        </p:nvSpPr>
        <p:spPr>
          <a:xfrm>
            <a:off x="6085332" y="3606394"/>
            <a:ext cx="1069848" cy="120701"/>
          </a:xfrm>
          <a:prstGeom prst="rect">
            <a:avLst/>
          </a:prstGeom>
          <a:solidFill>
            <a:srgbClr val="B9913A"/>
          </a:solidFill>
          <a:ln w="12700">
            <a:solidFill>
              <a:srgbClr val="B9913A"/>
            </a:solidFill>
            <a:prstDash val="solid"/>
          </a:ln>
        </p:spPr>
        <p:txBody>
          <a:bodyPr/>
          <a:lstStyle/>
          <a:p>
            <a:endParaRPr lang="en-US"/>
          </a:p>
        </p:txBody>
      </p:sp>
      <p:sp>
        <p:nvSpPr>
          <p:cNvPr id="267" name="Text 264"/>
          <p:cNvSpPr/>
          <p:nvPr/>
        </p:nvSpPr>
        <p:spPr>
          <a:xfrm>
            <a:off x="6112764" y="3606394"/>
            <a:ext cx="1014984"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Q3 incentive launch</a:t>
            </a:r>
            <a:endParaRPr lang="en-US" sz="650" dirty="0"/>
          </a:p>
        </p:txBody>
      </p:sp>
      <p:sp>
        <p:nvSpPr>
          <p:cNvPr id="268" name="Shape 265"/>
          <p:cNvSpPr/>
          <p:nvPr/>
        </p:nvSpPr>
        <p:spPr>
          <a:xfrm>
            <a:off x="804672" y="3767328"/>
            <a:ext cx="1316736" cy="201168"/>
          </a:xfrm>
          <a:prstGeom prst="rect">
            <a:avLst/>
          </a:prstGeom>
          <a:solidFill>
            <a:srgbClr val="FDF6E7"/>
          </a:solidFill>
          <a:ln w="3810">
            <a:solidFill>
              <a:srgbClr val="E2DED8"/>
            </a:solidFill>
            <a:prstDash val="solid"/>
          </a:ln>
        </p:spPr>
        <p:txBody>
          <a:bodyPr/>
          <a:lstStyle/>
          <a:p>
            <a:endParaRPr lang="en-US"/>
          </a:p>
        </p:txBody>
      </p:sp>
      <p:sp>
        <p:nvSpPr>
          <p:cNvPr id="269" name="Text 266"/>
          <p:cNvSpPr/>
          <p:nvPr/>
        </p:nvSpPr>
        <p:spPr>
          <a:xfrm>
            <a:off x="841248" y="3767328"/>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Recognition Programs</a:t>
            </a:r>
            <a:endParaRPr lang="en-US" sz="750" dirty="0"/>
          </a:p>
        </p:txBody>
      </p:sp>
      <p:sp>
        <p:nvSpPr>
          <p:cNvPr id="270" name="Shape 267"/>
          <p:cNvSpPr/>
          <p:nvPr/>
        </p:nvSpPr>
        <p:spPr>
          <a:xfrm>
            <a:off x="2121408"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71" name="Shape 268"/>
          <p:cNvSpPr/>
          <p:nvPr/>
        </p:nvSpPr>
        <p:spPr>
          <a:xfrm>
            <a:off x="2683764"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72" name="Shape 269"/>
          <p:cNvSpPr/>
          <p:nvPr/>
        </p:nvSpPr>
        <p:spPr>
          <a:xfrm>
            <a:off x="3246120"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73" name="Shape 270"/>
          <p:cNvSpPr/>
          <p:nvPr/>
        </p:nvSpPr>
        <p:spPr>
          <a:xfrm>
            <a:off x="3808476"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74" name="Shape 271"/>
          <p:cNvSpPr/>
          <p:nvPr/>
        </p:nvSpPr>
        <p:spPr>
          <a:xfrm>
            <a:off x="4370832"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75" name="Shape 272"/>
          <p:cNvSpPr/>
          <p:nvPr/>
        </p:nvSpPr>
        <p:spPr>
          <a:xfrm>
            <a:off x="4933188"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76" name="Shape 273"/>
          <p:cNvSpPr/>
          <p:nvPr/>
        </p:nvSpPr>
        <p:spPr>
          <a:xfrm>
            <a:off x="5495544"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77" name="Shape 274"/>
          <p:cNvSpPr/>
          <p:nvPr/>
        </p:nvSpPr>
        <p:spPr>
          <a:xfrm>
            <a:off x="6057900"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78" name="Shape 275"/>
          <p:cNvSpPr/>
          <p:nvPr/>
        </p:nvSpPr>
        <p:spPr>
          <a:xfrm>
            <a:off x="6620256"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79" name="Shape 276"/>
          <p:cNvSpPr/>
          <p:nvPr/>
        </p:nvSpPr>
        <p:spPr>
          <a:xfrm>
            <a:off x="7182612"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80" name="Shape 277"/>
          <p:cNvSpPr/>
          <p:nvPr/>
        </p:nvSpPr>
        <p:spPr>
          <a:xfrm>
            <a:off x="7744968"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81" name="Shape 278"/>
          <p:cNvSpPr/>
          <p:nvPr/>
        </p:nvSpPr>
        <p:spPr>
          <a:xfrm>
            <a:off x="8307324" y="3767328"/>
            <a:ext cx="562356" cy="201168"/>
          </a:xfrm>
          <a:prstGeom prst="rect">
            <a:avLst/>
          </a:prstGeom>
          <a:solidFill>
            <a:srgbClr val="FFFFFF"/>
          </a:solidFill>
          <a:ln w="3810">
            <a:solidFill>
              <a:srgbClr val="E2DED8"/>
            </a:solidFill>
            <a:prstDash val="solid"/>
          </a:ln>
        </p:spPr>
        <p:txBody>
          <a:bodyPr/>
          <a:lstStyle/>
          <a:p>
            <a:endParaRPr lang="en-US"/>
          </a:p>
        </p:txBody>
      </p:sp>
      <p:sp>
        <p:nvSpPr>
          <p:cNvPr id="282" name="Shape 279"/>
          <p:cNvSpPr/>
          <p:nvPr/>
        </p:nvSpPr>
        <p:spPr>
          <a:xfrm>
            <a:off x="3835908" y="3807562"/>
            <a:ext cx="2194560" cy="120701"/>
          </a:xfrm>
          <a:prstGeom prst="rect">
            <a:avLst/>
          </a:prstGeom>
          <a:solidFill>
            <a:srgbClr val="B9913A"/>
          </a:solidFill>
          <a:ln w="12700">
            <a:solidFill>
              <a:srgbClr val="B9913A"/>
            </a:solidFill>
            <a:prstDash val="solid"/>
          </a:ln>
        </p:spPr>
        <p:txBody>
          <a:bodyPr/>
          <a:lstStyle/>
          <a:p>
            <a:endParaRPr lang="en-US"/>
          </a:p>
        </p:txBody>
      </p:sp>
      <p:sp>
        <p:nvSpPr>
          <p:cNvPr id="283" name="Text 280"/>
          <p:cNvSpPr/>
          <p:nvPr/>
        </p:nvSpPr>
        <p:spPr>
          <a:xfrm>
            <a:off x="3863340" y="3807562"/>
            <a:ext cx="2139696"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Launch peer recognition program</a:t>
            </a:r>
            <a:endParaRPr lang="en-US" sz="650" dirty="0"/>
          </a:p>
        </p:txBody>
      </p:sp>
      <p:sp>
        <p:nvSpPr>
          <p:cNvPr id="284" name="Shape 281"/>
          <p:cNvSpPr/>
          <p:nvPr/>
        </p:nvSpPr>
        <p:spPr>
          <a:xfrm>
            <a:off x="804672" y="3968496"/>
            <a:ext cx="1316736" cy="201168"/>
          </a:xfrm>
          <a:prstGeom prst="rect">
            <a:avLst/>
          </a:prstGeom>
          <a:solidFill>
            <a:srgbClr val="FDF6E7"/>
          </a:solidFill>
          <a:ln w="3810">
            <a:solidFill>
              <a:srgbClr val="E2DED8"/>
            </a:solidFill>
            <a:prstDash val="solid"/>
          </a:ln>
        </p:spPr>
        <p:txBody>
          <a:bodyPr/>
          <a:lstStyle/>
          <a:p>
            <a:endParaRPr lang="en-US"/>
          </a:p>
        </p:txBody>
      </p:sp>
      <p:sp>
        <p:nvSpPr>
          <p:cNvPr id="285" name="Text 282"/>
          <p:cNvSpPr/>
          <p:nvPr/>
        </p:nvSpPr>
        <p:spPr>
          <a:xfrm>
            <a:off x="841248" y="3968496"/>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Career Development</a:t>
            </a:r>
            <a:endParaRPr lang="en-US" sz="750" dirty="0"/>
          </a:p>
        </p:txBody>
      </p:sp>
      <p:sp>
        <p:nvSpPr>
          <p:cNvPr id="286" name="Shape 283"/>
          <p:cNvSpPr/>
          <p:nvPr/>
        </p:nvSpPr>
        <p:spPr>
          <a:xfrm>
            <a:off x="2121408"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87" name="Shape 284"/>
          <p:cNvSpPr/>
          <p:nvPr/>
        </p:nvSpPr>
        <p:spPr>
          <a:xfrm>
            <a:off x="2683764"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88" name="Shape 285"/>
          <p:cNvSpPr/>
          <p:nvPr/>
        </p:nvSpPr>
        <p:spPr>
          <a:xfrm>
            <a:off x="3246120"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89" name="Shape 286"/>
          <p:cNvSpPr/>
          <p:nvPr/>
        </p:nvSpPr>
        <p:spPr>
          <a:xfrm>
            <a:off x="3808476"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90" name="Shape 287"/>
          <p:cNvSpPr/>
          <p:nvPr/>
        </p:nvSpPr>
        <p:spPr>
          <a:xfrm>
            <a:off x="4370832"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91" name="Shape 288"/>
          <p:cNvSpPr/>
          <p:nvPr/>
        </p:nvSpPr>
        <p:spPr>
          <a:xfrm>
            <a:off x="4933188"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92" name="Shape 289"/>
          <p:cNvSpPr/>
          <p:nvPr/>
        </p:nvSpPr>
        <p:spPr>
          <a:xfrm>
            <a:off x="5495544"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93" name="Shape 290"/>
          <p:cNvSpPr/>
          <p:nvPr/>
        </p:nvSpPr>
        <p:spPr>
          <a:xfrm>
            <a:off x="6057900"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94" name="Shape 291"/>
          <p:cNvSpPr/>
          <p:nvPr/>
        </p:nvSpPr>
        <p:spPr>
          <a:xfrm>
            <a:off x="6620256"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95" name="Shape 292"/>
          <p:cNvSpPr/>
          <p:nvPr/>
        </p:nvSpPr>
        <p:spPr>
          <a:xfrm>
            <a:off x="7182612"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96" name="Shape 293"/>
          <p:cNvSpPr/>
          <p:nvPr/>
        </p:nvSpPr>
        <p:spPr>
          <a:xfrm>
            <a:off x="7744968"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97" name="Shape 294"/>
          <p:cNvSpPr/>
          <p:nvPr/>
        </p:nvSpPr>
        <p:spPr>
          <a:xfrm>
            <a:off x="8307324" y="3968496"/>
            <a:ext cx="562356" cy="201168"/>
          </a:xfrm>
          <a:prstGeom prst="rect">
            <a:avLst/>
          </a:prstGeom>
          <a:solidFill>
            <a:srgbClr val="FFFFFF"/>
          </a:solidFill>
          <a:ln w="3810">
            <a:solidFill>
              <a:srgbClr val="E2DED8"/>
            </a:solidFill>
            <a:prstDash val="solid"/>
          </a:ln>
        </p:spPr>
        <p:txBody>
          <a:bodyPr/>
          <a:lstStyle/>
          <a:p>
            <a:endParaRPr lang="en-US"/>
          </a:p>
        </p:txBody>
      </p:sp>
      <p:sp>
        <p:nvSpPr>
          <p:cNvPr id="298" name="Shape 295"/>
          <p:cNvSpPr/>
          <p:nvPr/>
        </p:nvSpPr>
        <p:spPr>
          <a:xfrm>
            <a:off x="5522976" y="4008730"/>
            <a:ext cx="2756916" cy="120701"/>
          </a:xfrm>
          <a:prstGeom prst="rect">
            <a:avLst/>
          </a:prstGeom>
          <a:solidFill>
            <a:srgbClr val="B9913A"/>
          </a:solidFill>
          <a:ln w="12700">
            <a:solidFill>
              <a:srgbClr val="B9913A"/>
            </a:solidFill>
            <a:prstDash val="solid"/>
          </a:ln>
        </p:spPr>
        <p:txBody>
          <a:bodyPr/>
          <a:lstStyle/>
          <a:p>
            <a:endParaRPr lang="en-US"/>
          </a:p>
        </p:txBody>
      </p:sp>
      <p:sp>
        <p:nvSpPr>
          <p:cNvPr id="299" name="Text 296"/>
          <p:cNvSpPr/>
          <p:nvPr/>
        </p:nvSpPr>
        <p:spPr>
          <a:xfrm>
            <a:off x="5550408" y="4008730"/>
            <a:ext cx="2702052"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Career path framework rollout</a:t>
            </a:r>
            <a:endParaRPr lang="en-US" sz="650" dirty="0"/>
          </a:p>
        </p:txBody>
      </p:sp>
      <p:sp>
        <p:nvSpPr>
          <p:cNvPr id="301" name="Shape 298"/>
          <p:cNvSpPr/>
          <p:nvPr/>
        </p:nvSpPr>
        <p:spPr>
          <a:xfrm>
            <a:off x="274320" y="4171492"/>
            <a:ext cx="530352" cy="601675"/>
          </a:xfrm>
          <a:prstGeom prst="rect">
            <a:avLst/>
          </a:prstGeom>
          <a:solidFill>
            <a:srgbClr val="2F5373"/>
          </a:solidFill>
          <a:ln w="12700">
            <a:solidFill>
              <a:srgbClr val="2F5373"/>
            </a:solidFill>
            <a:prstDash val="solid"/>
          </a:ln>
        </p:spPr>
        <p:txBody>
          <a:bodyPr/>
          <a:lstStyle/>
          <a:p>
            <a:endParaRPr lang="en-US"/>
          </a:p>
        </p:txBody>
      </p:sp>
      <p:sp>
        <p:nvSpPr>
          <p:cNvPr id="302" name="Text 299"/>
          <p:cNvSpPr/>
          <p:nvPr/>
        </p:nvSpPr>
        <p:spPr>
          <a:xfrm>
            <a:off x="274320" y="4169664"/>
            <a:ext cx="530352" cy="603504"/>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Performance Management</a:t>
            </a:r>
            <a:endParaRPr lang="en-US" sz="700" dirty="0"/>
          </a:p>
        </p:txBody>
      </p:sp>
      <p:sp>
        <p:nvSpPr>
          <p:cNvPr id="303" name="Shape 300"/>
          <p:cNvSpPr/>
          <p:nvPr/>
        </p:nvSpPr>
        <p:spPr>
          <a:xfrm>
            <a:off x="804672" y="4169664"/>
            <a:ext cx="1316736" cy="201168"/>
          </a:xfrm>
          <a:prstGeom prst="rect">
            <a:avLst/>
          </a:prstGeom>
          <a:solidFill>
            <a:srgbClr val="EEF2F5"/>
          </a:solidFill>
          <a:ln w="3810">
            <a:solidFill>
              <a:srgbClr val="E2DED8"/>
            </a:solidFill>
            <a:prstDash val="solid"/>
          </a:ln>
        </p:spPr>
        <p:txBody>
          <a:bodyPr/>
          <a:lstStyle/>
          <a:p>
            <a:endParaRPr lang="en-US"/>
          </a:p>
        </p:txBody>
      </p:sp>
      <p:sp>
        <p:nvSpPr>
          <p:cNvPr id="304" name="Text 301"/>
          <p:cNvSpPr/>
          <p:nvPr/>
        </p:nvSpPr>
        <p:spPr>
          <a:xfrm>
            <a:off x="841248" y="4169664"/>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Tracking &amp; Reporting</a:t>
            </a:r>
            <a:endParaRPr lang="en-US" sz="750" dirty="0"/>
          </a:p>
        </p:txBody>
      </p:sp>
      <p:sp>
        <p:nvSpPr>
          <p:cNvPr id="305" name="Shape 302"/>
          <p:cNvSpPr/>
          <p:nvPr/>
        </p:nvSpPr>
        <p:spPr>
          <a:xfrm>
            <a:off x="2121408"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306" name="Shape 303"/>
          <p:cNvSpPr/>
          <p:nvPr/>
        </p:nvSpPr>
        <p:spPr>
          <a:xfrm>
            <a:off x="2683764"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307" name="Shape 304"/>
          <p:cNvSpPr/>
          <p:nvPr/>
        </p:nvSpPr>
        <p:spPr>
          <a:xfrm>
            <a:off x="3246120"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308" name="Shape 305"/>
          <p:cNvSpPr/>
          <p:nvPr/>
        </p:nvSpPr>
        <p:spPr>
          <a:xfrm>
            <a:off x="3808476"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309" name="Shape 306"/>
          <p:cNvSpPr/>
          <p:nvPr/>
        </p:nvSpPr>
        <p:spPr>
          <a:xfrm>
            <a:off x="4370832"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310" name="Shape 307"/>
          <p:cNvSpPr/>
          <p:nvPr/>
        </p:nvSpPr>
        <p:spPr>
          <a:xfrm>
            <a:off x="4933188"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311" name="Shape 308"/>
          <p:cNvSpPr/>
          <p:nvPr/>
        </p:nvSpPr>
        <p:spPr>
          <a:xfrm>
            <a:off x="5495544"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312" name="Shape 309"/>
          <p:cNvSpPr/>
          <p:nvPr/>
        </p:nvSpPr>
        <p:spPr>
          <a:xfrm>
            <a:off x="6057900"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313" name="Shape 310"/>
          <p:cNvSpPr/>
          <p:nvPr/>
        </p:nvSpPr>
        <p:spPr>
          <a:xfrm>
            <a:off x="6620256"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314" name="Shape 311"/>
          <p:cNvSpPr/>
          <p:nvPr/>
        </p:nvSpPr>
        <p:spPr>
          <a:xfrm>
            <a:off x="7182612"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315" name="Shape 312"/>
          <p:cNvSpPr/>
          <p:nvPr/>
        </p:nvSpPr>
        <p:spPr>
          <a:xfrm>
            <a:off x="7744968"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316" name="Shape 313"/>
          <p:cNvSpPr/>
          <p:nvPr/>
        </p:nvSpPr>
        <p:spPr>
          <a:xfrm>
            <a:off x="8307324" y="4169664"/>
            <a:ext cx="562356" cy="201168"/>
          </a:xfrm>
          <a:prstGeom prst="rect">
            <a:avLst/>
          </a:prstGeom>
          <a:solidFill>
            <a:srgbClr val="FFFFFF"/>
          </a:solidFill>
          <a:ln w="3810">
            <a:solidFill>
              <a:srgbClr val="E2DED8"/>
            </a:solidFill>
            <a:prstDash val="solid"/>
          </a:ln>
        </p:spPr>
        <p:txBody>
          <a:bodyPr/>
          <a:lstStyle/>
          <a:p>
            <a:endParaRPr lang="en-US"/>
          </a:p>
        </p:txBody>
      </p:sp>
      <p:sp>
        <p:nvSpPr>
          <p:cNvPr id="317" name="Shape 314"/>
          <p:cNvSpPr/>
          <p:nvPr/>
        </p:nvSpPr>
        <p:spPr>
          <a:xfrm>
            <a:off x="2148840" y="4209898"/>
            <a:ext cx="6693408" cy="120701"/>
          </a:xfrm>
          <a:prstGeom prst="rect">
            <a:avLst/>
          </a:prstGeom>
          <a:solidFill>
            <a:srgbClr val="2F5373"/>
          </a:solidFill>
          <a:ln w="12700">
            <a:solidFill>
              <a:srgbClr val="2F5373"/>
            </a:solidFill>
            <a:prstDash val="solid"/>
          </a:ln>
        </p:spPr>
        <p:txBody>
          <a:bodyPr/>
          <a:lstStyle/>
          <a:p>
            <a:endParaRPr lang="en-US"/>
          </a:p>
        </p:txBody>
      </p:sp>
      <p:sp>
        <p:nvSpPr>
          <p:cNvPr id="318" name="Text 315"/>
          <p:cNvSpPr/>
          <p:nvPr/>
        </p:nvSpPr>
        <p:spPr>
          <a:xfrm>
            <a:off x="2176272" y="4209898"/>
            <a:ext cx="6638544"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Ongoing: weekly performance reporting cadence</a:t>
            </a:r>
            <a:endParaRPr lang="en-US" sz="650" dirty="0"/>
          </a:p>
        </p:txBody>
      </p:sp>
      <p:sp>
        <p:nvSpPr>
          <p:cNvPr id="319" name="Shape 316"/>
          <p:cNvSpPr/>
          <p:nvPr/>
        </p:nvSpPr>
        <p:spPr>
          <a:xfrm>
            <a:off x="804672" y="4370832"/>
            <a:ext cx="1316736" cy="201168"/>
          </a:xfrm>
          <a:prstGeom prst="rect">
            <a:avLst/>
          </a:prstGeom>
          <a:solidFill>
            <a:srgbClr val="EEF2F5"/>
          </a:solidFill>
          <a:ln w="3810">
            <a:solidFill>
              <a:srgbClr val="E2DED8"/>
            </a:solidFill>
            <a:prstDash val="solid"/>
          </a:ln>
        </p:spPr>
        <p:txBody>
          <a:bodyPr/>
          <a:lstStyle/>
          <a:p>
            <a:endParaRPr lang="en-US"/>
          </a:p>
        </p:txBody>
      </p:sp>
      <p:sp>
        <p:nvSpPr>
          <p:cNvPr id="320" name="Text 317"/>
          <p:cNvSpPr/>
          <p:nvPr/>
        </p:nvSpPr>
        <p:spPr>
          <a:xfrm>
            <a:off x="841248" y="4370832"/>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Tools &amp; Resources</a:t>
            </a:r>
            <a:endParaRPr lang="en-US" sz="750" dirty="0"/>
          </a:p>
        </p:txBody>
      </p:sp>
      <p:sp>
        <p:nvSpPr>
          <p:cNvPr id="321" name="Shape 318"/>
          <p:cNvSpPr/>
          <p:nvPr/>
        </p:nvSpPr>
        <p:spPr>
          <a:xfrm>
            <a:off x="2121408"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322" name="Shape 319"/>
          <p:cNvSpPr/>
          <p:nvPr/>
        </p:nvSpPr>
        <p:spPr>
          <a:xfrm>
            <a:off x="2683764"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323" name="Shape 320"/>
          <p:cNvSpPr/>
          <p:nvPr/>
        </p:nvSpPr>
        <p:spPr>
          <a:xfrm>
            <a:off x="3246120"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324" name="Shape 321"/>
          <p:cNvSpPr/>
          <p:nvPr/>
        </p:nvSpPr>
        <p:spPr>
          <a:xfrm>
            <a:off x="3808476"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325" name="Shape 322"/>
          <p:cNvSpPr/>
          <p:nvPr/>
        </p:nvSpPr>
        <p:spPr>
          <a:xfrm>
            <a:off x="4370832"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326" name="Shape 323"/>
          <p:cNvSpPr/>
          <p:nvPr/>
        </p:nvSpPr>
        <p:spPr>
          <a:xfrm>
            <a:off x="4933188"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327" name="Shape 324"/>
          <p:cNvSpPr/>
          <p:nvPr/>
        </p:nvSpPr>
        <p:spPr>
          <a:xfrm>
            <a:off x="5495544"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328" name="Shape 325"/>
          <p:cNvSpPr/>
          <p:nvPr/>
        </p:nvSpPr>
        <p:spPr>
          <a:xfrm>
            <a:off x="6057900"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329" name="Shape 326"/>
          <p:cNvSpPr/>
          <p:nvPr/>
        </p:nvSpPr>
        <p:spPr>
          <a:xfrm>
            <a:off x="6620256"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330" name="Shape 327"/>
          <p:cNvSpPr/>
          <p:nvPr/>
        </p:nvSpPr>
        <p:spPr>
          <a:xfrm>
            <a:off x="7182612"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331" name="Shape 328"/>
          <p:cNvSpPr/>
          <p:nvPr/>
        </p:nvSpPr>
        <p:spPr>
          <a:xfrm>
            <a:off x="7744968"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332" name="Shape 329"/>
          <p:cNvSpPr/>
          <p:nvPr/>
        </p:nvSpPr>
        <p:spPr>
          <a:xfrm>
            <a:off x="8307324" y="4370832"/>
            <a:ext cx="562356" cy="201168"/>
          </a:xfrm>
          <a:prstGeom prst="rect">
            <a:avLst/>
          </a:prstGeom>
          <a:solidFill>
            <a:srgbClr val="FFFFFF"/>
          </a:solidFill>
          <a:ln w="3810">
            <a:solidFill>
              <a:srgbClr val="E2DED8"/>
            </a:solidFill>
            <a:prstDash val="solid"/>
          </a:ln>
        </p:spPr>
        <p:txBody>
          <a:bodyPr/>
          <a:lstStyle/>
          <a:p>
            <a:endParaRPr lang="en-US"/>
          </a:p>
        </p:txBody>
      </p:sp>
      <p:sp>
        <p:nvSpPr>
          <p:cNvPr id="333" name="Shape 330"/>
          <p:cNvSpPr/>
          <p:nvPr/>
        </p:nvSpPr>
        <p:spPr>
          <a:xfrm>
            <a:off x="2711196" y="4411066"/>
            <a:ext cx="1632204" cy="120701"/>
          </a:xfrm>
          <a:prstGeom prst="rect">
            <a:avLst/>
          </a:prstGeom>
          <a:solidFill>
            <a:srgbClr val="2F5373"/>
          </a:solidFill>
          <a:ln w="12700">
            <a:solidFill>
              <a:srgbClr val="2F5373"/>
            </a:solidFill>
            <a:prstDash val="solid"/>
          </a:ln>
        </p:spPr>
        <p:txBody>
          <a:bodyPr/>
          <a:lstStyle/>
          <a:p>
            <a:endParaRPr lang="en-US"/>
          </a:p>
        </p:txBody>
      </p:sp>
      <p:sp>
        <p:nvSpPr>
          <p:cNvPr id="334" name="Text 331"/>
          <p:cNvSpPr/>
          <p:nvPr/>
        </p:nvSpPr>
        <p:spPr>
          <a:xfrm>
            <a:off x="2738628" y="4411066"/>
            <a:ext cx="1577340"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Tool assessment &amp; rollout</a:t>
            </a:r>
            <a:endParaRPr lang="en-US" sz="650" dirty="0"/>
          </a:p>
        </p:txBody>
      </p:sp>
      <p:sp>
        <p:nvSpPr>
          <p:cNvPr id="335" name="Shape 332"/>
          <p:cNvSpPr/>
          <p:nvPr/>
        </p:nvSpPr>
        <p:spPr>
          <a:xfrm>
            <a:off x="804672" y="4572000"/>
            <a:ext cx="1316736" cy="201168"/>
          </a:xfrm>
          <a:prstGeom prst="rect">
            <a:avLst/>
          </a:prstGeom>
          <a:solidFill>
            <a:srgbClr val="EEF2F5"/>
          </a:solidFill>
          <a:ln w="3810">
            <a:solidFill>
              <a:srgbClr val="E2DED8"/>
            </a:solidFill>
            <a:prstDash val="solid"/>
          </a:ln>
        </p:spPr>
        <p:txBody>
          <a:bodyPr/>
          <a:lstStyle/>
          <a:p>
            <a:endParaRPr lang="en-US"/>
          </a:p>
        </p:txBody>
      </p:sp>
      <p:sp>
        <p:nvSpPr>
          <p:cNvPr id="336" name="Text 333"/>
          <p:cNvSpPr/>
          <p:nvPr/>
        </p:nvSpPr>
        <p:spPr>
          <a:xfrm>
            <a:off x="841248" y="4572000"/>
            <a:ext cx="1243584" cy="201168"/>
          </a:xfrm>
          <a:prstGeom prst="rect">
            <a:avLst/>
          </a:prstGeom>
          <a:noFill/>
          <a:ln/>
        </p:spPr>
        <p:txBody>
          <a:bodyPr wrap="square" lIns="0" tIns="0" rIns="0" bIns="0" rtlCol="0" anchor="ctr"/>
          <a:lstStyle/>
          <a:p>
            <a:pPr marL="0" indent="0">
              <a:buNone/>
            </a:pPr>
            <a:r>
              <a:rPr lang="en-US" sz="750" dirty="0">
                <a:solidFill>
                  <a:srgbClr val="1A2744"/>
                </a:solidFill>
                <a:latin typeface="Calibri" pitchFamily="34" charset="0"/>
                <a:ea typeface="Calibri" pitchFamily="34" charset="-122"/>
                <a:cs typeface="Calibri" pitchFamily="34" charset="-120"/>
              </a:rPr>
              <a:t>Accountability</a:t>
            </a:r>
            <a:endParaRPr lang="en-US" sz="750" dirty="0"/>
          </a:p>
        </p:txBody>
      </p:sp>
      <p:sp>
        <p:nvSpPr>
          <p:cNvPr id="337" name="Shape 334"/>
          <p:cNvSpPr/>
          <p:nvPr/>
        </p:nvSpPr>
        <p:spPr>
          <a:xfrm>
            <a:off x="2121408"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338" name="Shape 335"/>
          <p:cNvSpPr/>
          <p:nvPr/>
        </p:nvSpPr>
        <p:spPr>
          <a:xfrm>
            <a:off x="2683764"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339" name="Shape 336"/>
          <p:cNvSpPr/>
          <p:nvPr/>
        </p:nvSpPr>
        <p:spPr>
          <a:xfrm>
            <a:off x="3246120"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340" name="Shape 337"/>
          <p:cNvSpPr/>
          <p:nvPr/>
        </p:nvSpPr>
        <p:spPr>
          <a:xfrm>
            <a:off x="3808476"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341" name="Shape 338"/>
          <p:cNvSpPr/>
          <p:nvPr/>
        </p:nvSpPr>
        <p:spPr>
          <a:xfrm>
            <a:off x="4370832"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342" name="Shape 339"/>
          <p:cNvSpPr/>
          <p:nvPr/>
        </p:nvSpPr>
        <p:spPr>
          <a:xfrm>
            <a:off x="4933188"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343" name="Shape 340"/>
          <p:cNvSpPr/>
          <p:nvPr/>
        </p:nvSpPr>
        <p:spPr>
          <a:xfrm>
            <a:off x="5495544"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344" name="Shape 341"/>
          <p:cNvSpPr/>
          <p:nvPr/>
        </p:nvSpPr>
        <p:spPr>
          <a:xfrm>
            <a:off x="6057900"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345" name="Shape 342"/>
          <p:cNvSpPr/>
          <p:nvPr/>
        </p:nvSpPr>
        <p:spPr>
          <a:xfrm>
            <a:off x="6620256"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346" name="Shape 343"/>
          <p:cNvSpPr/>
          <p:nvPr/>
        </p:nvSpPr>
        <p:spPr>
          <a:xfrm>
            <a:off x="7182612"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347" name="Shape 344"/>
          <p:cNvSpPr/>
          <p:nvPr/>
        </p:nvSpPr>
        <p:spPr>
          <a:xfrm>
            <a:off x="7744968"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348" name="Shape 345"/>
          <p:cNvSpPr/>
          <p:nvPr/>
        </p:nvSpPr>
        <p:spPr>
          <a:xfrm>
            <a:off x="8307324" y="4572000"/>
            <a:ext cx="562356" cy="201168"/>
          </a:xfrm>
          <a:prstGeom prst="rect">
            <a:avLst/>
          </a:prstGeom>
          <a:solidFill>
            <a:srgbClr val="FFFFFF"/>
          </a:solidFill>
          <a:ln w="3810">
            <a:solidFill>
              <a:srgbClr val="E2DED8"/>
            </a:solidFill>
            <a:prstDash val="solid"/>
          </a:ln>
        </p:spPr>
        <p:txBody>
          <a:bodyPr/>
          <a:lstStyle/>
          <a:p>
            <a:endParaRPr lang="en-US"/>
          </a:p>
        </p:txBody>
      </p:sp>
      <p:sp>
        <p:nvSpPr>
          <p:cNvPr id="349" name="Shape 346"/>
          <p:cNvSpPr/>
          <p:nvPr/>
        </p:nvSpPr>
        <p:spPr>
          <a:xfrm>
            <a:off x="2148840" y="4612234"/>
            <a:ext cx="6693408" cy="120701"/>
          </a:xfrm>
          <a:prstGeom prst="rect">
            <a:avLst/>
          </a:prstGeom>
          <a:solidFill>
            <a:srgbClr val="2F5373"/>
          </a:solidFill>
          <a:ln w="12700">
            <a:solidFill>
              <a:srgbClr val="2F5373"/>
            </a:solidFill>
            <a:prstDash val="solid"/>
          </a:ln>
        </p:spPr>
        <p:txBody>
          <a:bodyPr/>
          <a:lstStyle/>
          <a:p>
            <a:endParaRPr lang="en-US"/>
          </a:p>
        </p:txBody>
      </p:sp>
      <p:sp>
        <p:nvSpPr>
          <p:cNvPr id="350" name="Text 347"/>
          <p:cNvSpPr/>
          <p:nvPr/>
        </p:nvSpPr>
        <p:spPr>
          <a:xfrm>
            <a:off x="2176272" y="4612234"/>
            <a:ext cx="6638544" cy="120701"/>
          </a:xfrm>
          <a:prstGeom prst="rect">
            <a:avLst/>
          </a:prstGeom>
          <a:noFill/>
          <a:ln/>
        </p:spPr>
        <p:txBody>
          <a:bodyPr wrap="none" lIns="0" tIns="0" rIns="0" bIns="0" rtlCol="0" anchor="ctr"/>
          <a:lstStyle/>
          <a:p>
            <a:pPr marL="0" indent="0">
              <a:buNone/>
            </a:pPr>
            <a:r>
              <a:rPr lang="en-US" sz="650" dirty="0">
                <a:solidFill>
                  <a:srgbClr val="FFFFFF"/>
                </a:solidFill>
                <a:latin typeface="Calibri" pitchFamily="34" charset="0"/>
                <a:ea typeface="Calibri" pitchFamily="34" charset="-122"/>
                <a:cs typeface="Calibri" pitchFamily="34" charset="-120"/>
              </a:rPr>
              <a:t>Ongoing: weekly accountability reviews</a:t>
            </a:r>
            <a:endParaRPr lang="en-US" sz="650" dirty="0"/>
          </a:p>
        </p:txBody>
      </p:sp>
      <p:sp>
        <p:nvSpPr>
          <p:cNvPr id="351" name="Shape 348"/>
          <p:cNvSpPr/>
          <p:nvPr/>
        </p:nvSpPr>
        <p:spPr>
          <a:xfrm>
            <a:off x="274320" y="4762195"/>
            <a:ext cx="8595360" cy="22860"/>
          </a:xfrm>
          <a:prstGeom prst="rect">
            <a:avLst/>
          </a:prstGeom>
          <a:solidFill>
            <a:srgbClr val="1A2744"/>
          </a:solidFill>
          <a:ln w="12700">
            <a:solidFill>
              <a:srgbClr val="1A2744"/>
            </a:solidFill>
            <a:prstDash val="solid"/>
          </a:ln>
        </p:spPr>
        <p:txBody>
          <a:bodyPr/>
          <a:lstStyle/>
          <a:p>
            <a:endParaRPr lang="en-US"/>
          </a:p>
        </p:txBody>
      </p:sp>
      <p:sp>
        <p:nvSpPr>
          <p:cNvPr id="352" name="Shape 349"/>
          <p:cNvSpPr/>
          <p:nvPr/>
        </p:nvSpPr>
        <p:spPr>
          <a:xfrm>
            <a:off x="274320" y="4773168"/>
            <a:ext cx="8595360" cy="22860"/>
          </a:xfrm>
          <a:prstGeom prst="rect">
            <a:avLst/>
          </a:prstGeom>
          <a:solidFill>
            <a:srgbClr val="1A2744"/>
          </a:solidFill>
          <a:ln w="12700">
            <a:solidFill>
              <a:srgbClr val="1A2744"/>
            </a:solidFill>
            <a:prstDash val="solid"/>
          </a:ln>
        </p:spPr>
        <p:txBody>
          <a:bodyPr/>
          <a:lstStyle/>
          <a:p>
            <a:endParaRPr lang="en-US"/>
          </a:p>
        </p:txBody>
      </p:sp>
      <p:pic>
        <p:nvPicPr>
          <p:cNvPr id="366" name="Image 0">
            <a:hlinkClick r:id="rId3"/>
            <a:extLst>
              <a:ext uri="{FF2B5EF4-FFF2-40B4-BE49-F238E27FC236}">
                <a16:creationId xmlns:a16="http://schemas.microsoft.com/office/drawing/2014/main" id="{54A3D9F8-64C2-01AD-75AC-4B89DF5B0731}"/>
              </a:ext>
            </a:extLst>
          </p:cNvPr>
          <p:cNvPicPr>
            <a:picLocks noChangeAspect="1"/>
          </p:cNvPicPr>
          <p:nvPr/>
        </p:nvPicPr>
        <p:blipFill>
          <a:blip r:embed="rId4"/>
          <a:srcRect/>
          <a:stretch/>
        </p:blipFill>
        <p:spPr>
          <a:xfrm>
            <a:off x="7137219" y="219169"/>
            <a:ext cx="1878197" cy="265157"/>
          </a:xfrm>
          <a:prstGeom prst="rect">
            <a:avLst/>
          </a:prstGeom>
        </p:spPr>
      </p:pic>
      <p:sp>
        <p:nvSpPr>
          <p:cNvPr id="300" name="Shape 297"/>
          <p:cNvSpPr/>
          <p:nvPr/>
        </p:nvSpPr>
        <p:spPr>
          <a:xfrm>
            <a:off x="274320" y="4158691"/>
            <a:ext cx="8595360" cy="12802"/>
          </a:xfrm>
          <a:prstGeom prst="rect">
            <a:avLst/>
          </a:prstGeom>
          <a:solidFill>
            <a:srgbClr val="1A2744"/>
          </a:solidFill>
          <a:ln w="12700">
            <a:solidFill>
              <a:srgbClr val="1A2744"/>
            </a:solidFill>
            <a:prstDash val="solid"/>
          </a:ln>
        </p:spPr>
        <p:txBody>
          <a:bodyPr/>
          <a:lstStyle/>
          <a:p>
            <a:endParaRPr lang="en-US"/>
          </a:p>
        </p:txBody>
      </p:sp>
      <p:sp>
        <p:nvSpPr>
          <p:cNvPr id="247" name="Shape 244"/>
          <p:cNvSpPr/>
          <p:nvPr/>
        </p:nvSpPr>
        <p:spPr>
          <a:xfrm>
            <a:off x="274320" y="3555187"/>
            <a:ext cx="8595360" cy="12802"/>
          </a:xfrm>
          <a:prstGeom prst="rect">
            <a:avLst/>
          </a:prstGeom>
          <a:solidFill>
            <a:srgbClr val="1A2744"/>
          </a:solidFill>
          <a:ln w="12700">
            <a:solidFill>
              <a:srgbClr val="1A2744"/>
            </a:solidFill>
            <a:prstDash val="solid"/>
          </a:ln>
        </p:spPr>
        <p:txBody>
          <a:bodyPr/>
          <a:lstStyle/>
          <a:p>
            <a:endParaRPr lang="en-US"/>
          </a:p>
        </p:txBody>
      </p:sp>
      <p:sp>
        <p:nvSpPr>
          <p:cNvPr id="367" name="Text 300">
            <a:extLst>
              <a:ext uri="{FF2B5EF4-FFF2-40B4-BE49-F238E27FC236}">
                <a16:creationId xmlns:a16="http://schemas.microsoft.com/office/drawing/2014/main" id="{5800B1E5-A995-E566-C06A-32AD15523147}"/>
              </a:ext>
            </a:extLst>
          </p:cNvPr>
          <p:cNvSpPr/>
          <p:nvPr/>
        </p:nvSpPr>
        <p:spPr>
          <a:xfrm>
            <a:off x="310896" y="4837176"/>
            <a:ext cx="530352" cy="182880"/>
          </a:xfrm>
          <a:prstGeom prst="rect">
            <a:avLst/>
          </a:prstGeom>
          <a:noFill/>
          <a:ln/>
        </p:spPr>
        <p:txBody>
          <a:bodyPr wrap="square" lIns="0" tIns="0" rIns="0" bIns="0" rtlCol="0" anchor="ctr"/>
          <a:lstStyle/>
          <a:p>
            <a:pPr marL="0" indent="0">
              <a:buNone/>
            </a:pPr>
            <a:r>
              <a:rPr lang="en-US" sz="800" b="1" dirty="0">
                <a:solidFill>
                  <a:srgbClr val="1A2744"/>
                </a:solidFill>
                <a:latin typeface="Calibri" pitchFamily="34" charset="0"/>
                <a:ea typeface="Calibri" pitchFamily="34" charset="-122"/>
                <a:cs typeface="Calibri" pitchFamily="34" charset="-120"/>
              </a:rPr>
              <a:t>Categories:</a:t>
            </a:r>
            <a:endParaRPr lang="en-US" sz="800" dirty="0"/>
          </a:p>
        </p:txBody>
      </p:sp>
      <p:sp>
        <p:nvSpPr>
          <p:cNvPr id="368" name="Shape 301">
            <a:extLst>
              <a:ext uri="{FF2B5EF4-FFF2-40B4-BE49-F238E27FC236}">
                <a16:creationId xmlns:a16="http://schemas.microsoft.com/office/drawing/2014/main" id="{F2A8DD23-C8B1-9686-2D56-0F5DD8429C2C}"/>
              </a:ext>
            </a:extLst>
          </p:cNvPr>
          <p:cNvSpPr/>
          <p:nvPr/>
        </p:nvSpPr>
        <p:spPr>
          <a:xfrm>
            <a:off x="896680" y="4864608"/>
            <a:ext cx="128016" cy="109728"/>
          </a:xfrm>
          <a:prstGeom prst="rect">
            <a:avLst/>
          </a:prstGeom>
          <a:solidFill>
            <a:srgbClr val="4A90C2"/>
          </a:solidFill>
          <a:ln w="12700">
            <a:solidFill>
              <a:srgbClr val="4A90C2"/>
            </a:solidFill>
            <a:prstDash val="solid"/>
          </a:ln>
        </p:spPr>
        <p:txBody>
          <a:bodyPr/>
          <a:lstStyle/>
          <a:p>
            <a:endParaRPr lang="en-US"/>
          </a:p>
        </p:txBody>
      </p:sp>
      <p:sp>
        <p:nvSpPr>
          <p:cNvPr id="369" name="Text 302">
            <a:extLst>
              <a:ext uri="{FF2B5EF4-FFF2-40B4-BE49-F238E27FC236}">
                <a16:creationId xmlns:a16="http://schemas.microsoft.com/office/drawing/2014/main" id="{28F1DACA-3B3F-0FBB-3728-2AEAC80B7BE8}"/>
              </a:ext>
            </a:extLst>
          </p:cNvPr>
          <p:cNvSpPr/>
          <p:nvPr/>
        </p:nvSpPr>
        <p:spPr>
          <a:xfrm>
            <a:off x="1061272" y="4837176"/>
            <a:ext cx="1115568" cy="182880"/>
          </a:xfrm>
          <a:prstGeom prst="rect">
            <a:avLst/>
          </a:prstGeom>
          <a:noFill/>
          <a:ln/>
        </p:spPr>
        <p:txBody>
          <a:bodyPr wrap="square" lIns="0" tIns="0" rIns="0" bIns="0" rtlCol="0" anchor="ctr"/>
          <a:lstStyle/>
          <a:p>
            <a:pPr marL="0" indent="0">
              <a:buNone/>
            </a:pPr>
            <a:r>
              <a:rPr lang="en-US" sz="800" dirty="0">
                <a:solidFill>
                  <a:srgbClr val="444444"/>
                </a:solidFill>
                <a:latin typeface="Calibri" pitchFamily="34" charset="0"/>
                <a:ea typeface="Calibri" pitchFamily="34" charset="-122"/>
                <a:cs typeface="Calibri" pitchFamily="34" charset="-120"/>
              </a:rPr>
              <a:t>People</a:t>
            </a:r>
            <a:endParaRPr lang="en-US" sz="800" dirty="0"/>
          </a:p>
        </p:txBody>
      </p:sp>
      <p:sp>
        <p:nvSpPr>
          <p:cNvPr id="370" name="Shape 303">
            <a:extLst>
              <a:ext uri="{FF2B5EF4-FFF2-40B4-BE49-F238E27FC236}">
                <a16:creationId xmlns:a16="http://schemas.microsoft.com/office/drawing/2014/main" id="{1423DC62-89C7-CE01-D98E-31FBAD1768D1}"/>
              </a:ext>
            </a:extLst>
          </p:cNvPr>
          <p:cNvSpPr/>
          <p:nvPr/>
        </p:nvSpPr>
        <p:spPr>
          <a:xfrm>
            <a:off x="2213416" y="4864608"/>
            <a:ext cx="128016" cy="109728"/>
          </a:xfrm>
          <a:prstGeom prst="rect">
            <a:avLst/>
          </a:prstGeom>
          <a:solidFill>
            <a:srgbClr val="2E7D4F"/>
          </a:solidFill>
          <a:ln w="12700">
            <a:solidFill>
              <a:srgbClr val="2E7D4F"/>
            </a:solidFill>
            <a:prstDash val="solid"/>
          </a:ln>
        </p:spPr>
        <p:txBody>
          <a:bodyPr/>
          <a:lstStyle/>
          <a:p>
            <a:endParaRPr lang="en-US"/>
          </a:p>
        </p:txBody>
      </p:sp>
      <p:sp>
        <p:nvSpPr>
          <p:cNvPr id="371" name="Text 304">
            <a:extLst>
              <a:ext uri="{FF2B5EF4-FFF2-40B4-BE49-F238E27FC236}">
                <a16:creationId xmlns:a16="http://schemas.microsoft.com/office/drawing/2014/main" id="{CBD00D66-8ED4-E4CE-7081-FFAD3B52ADB5}"/>
              </a:ext>
            </a:extLst>
          </p:cNvPr>
          <p:cNvSpPr/>
          <p:nvPr/>
        </p:nvSpPr>
        <p:spPr>
          <a:xfrm>
            <a:off x="2378008" y="4837176"/>
            <a:ext cx="1115568" cy="182880"/>
          </a:xfrm>
          <a:prstGeom prst="rect">
            <a:avLst/>
          </a:prstGeom>
          <a:noFill/>
          <a:ln/>
        </p:spPr>
        <p:txBody>
          <a:bodyPr wrap="square" lIns="0" tIns="0" rIns="0" bIns="0" rtlCol="0" anchor="ctr"/>
          <a:lstStyle/>
          <a:p>
            <a:pPr marL="0" indent="0">
              <a:buNone/>
            </a:pPr>
            <a:r>
              <a:rPr lang="en-US" sz="800" dirty="0">
                <a:solidFill>
                  <a:srgbClr val="444444"/>
                </a:solidFill>
                <a:latin typeface="Calibri" pitchFamily="34" charset="0"/>
                <a:ea typeface="Calibri" pitchFamily="34" charset="-122"/>
                <a:cs typeface="Calibri" pitchFamily="34" charset="-120"/>
              </a:rPr>
              <a:t>Training</a:t>
            </a:r>
            <a:endParaRPr lang="en-US" sz="800" dirty="0"/>
          </a:p>
        </p:txBody>
      </p:sp>
      <p:sp>
        <p:nvSpPr>
          <p:cNvPr id="372" name="Shape 305">
            <a:extLst>
              <a:ext uri="{FF2B5EF4-FFF2-40B4-BE49-F238E27FC236}">
                <a16:creationId xmlns:a16="http://schemas.microsoft.com/office/drawing/2014/main" id="{0B616D0F-AE91-0018-D813-D50609F859D5}"/>
              </a:ext>
            </a:extLst>
          </p:cNvPr>
          <p:cNvSpPr/>
          <p:nvPr/>
        </p:nvSpPr>
        <p:spPr>
          <a:xfrm>
            <a:off x="3530152" y="4864608"/>
            <a:ext cx="128016" cy="109728"/>
          </a:xfrm>
          <a:prstGeom prst="rect">
            <a:avLst/>
          </a:prstGeom>
          <a:solidFill>
            <a:srgbClr val="6B4C9A"/>
          </a:solidFill>
          <a:ln w="12700">
            <a:solidFill>
              <a:srgbClr val="6B4C9A"/>
            </a:solidFill>
            <a:prstDash val="solid"/>
          </a:ln>
        </p:spPr>
        <p:txBody>
          <a:bodyPr/>
          <a:lstStyle/>
          <a:p>
            <a:endParaRPr lang="en-US"/>
          </a:p>
        </p:txBody>
      </p:sp>
      <p:sp>
        <p:nvSpPr>
          <p:cNvPr id="373" name="Text 306">
            <a:extLst>
              <a:ext uri="{FF2B5EF4-FFF2-40B4-BE49-F238E27FC236}">
                <a16:creationId xmlns:a16="http://schemas.microsoft.com/office/drawing/2014/main" id="{A012207E-66CC-C6A9-845F-9CEBACF1CCED}"/>
              </a:ext>
            </a:extLst>
          </p:cNvPr>
          <p:cNvSpPr/>
          <p:nvPr/>
        </p:nvSpPr>
        <p:spPr>
          <a:xfrm>
            <a:off x="3694744" y="4837176"/>
            <a:ext cx="1115568" cy="182880"/>
          </a:xfrm>
          <a:prstGeom prst="rect">
            <a:avLst/>
          </a:prstGeom>
          <a:noFill/>
          <a:ln/>
        </p:spPr>
        <p:txBody>
          <a:bodyPr wrap="square" lIns="0" tIns="0" rIns="0" bIns="0" rtlCol="0" anchor="ctr"/>
          <a:lstStyle/>
          <a:p>
            <a:pPr marL="0" indent="0">
              <a:buNone/>
            </a:pPr>
            <a:r>
              <a:rPr lang="en-US" sz="800" dirty="0">
                <a:solidFill>
                  <a:srgbClr val="444444"/>
                </a:solidFill>
                <a:latin typeface="Calibri" pitchFamily="34" charset="0"/>
                <a:ea typeface="Calibri" pitchFamily="34" charset="-122"/>
                <a:cs typeface="Calibri" pitchFamily="34" charset="-120"/>
              </a:rPr>
              <a:t>Coaching</a:t>
            </a:r>
            <a:endParaRPr lang="en-US" sz="800" dirty="0"/>
          </a:p>
        </p:txBody>
      </p:sp>
      <p:sp>
        <p:nvSpPr>
          <p:cNvPr id="374" name="Shape 307">
            <a:extLst>
              <a:ext uri="{FF2B5EF4-FFF2-40B4-BE49-F238E27FC236}">
                <a16:creationId xmlns:a16="http://schemas.microsoft.com/office/drawing/2014/main" id="{24638F9F-0B3A-DD6D-4138-F5288A2B4B13}"/>
              </a:ext>
            </a:extLst>
          </p:cNvPr>
          <p:cNvSpPr/>
          <p:nvPr/>
        </p:nvSpPr>
        <p:spPr>
          <a:xfrm>
            <a:off x="4846888" y="4864608"/>
            <a:ext cx="128016" cy="109728"/>
          </a:xfrm>
          <a:prstGeom prst="rect">
            <a:avLst/>
          </a:prstGeom>
          <a:solidFill>
            <a:srgbClr val="1A6B5A"/>
          </a:solidFill>
          <a:ln w="12700">
            <a:solidFill>
              <a:srgbClr val="1A6B5A"/>
            </a:solidFill>
            <a:prstDash val="solid"/>
          </a:ln>
        </p:spPr>
        <p:txBody>
          <a:bodyPr/>
          <a:lstStyle/>
          <a:p>
            <a:endParaRPr lang="en-US"/>
          </a:p>
        </p:txBody>
      </p:sp>
      <p:sp>
        <p:nvSpPr>
          <p:cNvPr id="375" name="Text 308">
            <a:extLst>
              <a:ext uri="{FF2B5EF4-FFF2-40B4-BE49-F238E27FC236}">
                <a16:creationId xmlns:a16="http://schemas.microsoft.com/office/drawing/2014/main" id="{B4DFB179-052A-77F8-2A98-282FC20A5649}"/>
              </a:ext>
            </a:extLst>
          </p:cNvPr>
          <p:cNvSpPr/>
          <p:nvPr/>
        </p:nvSpPr>
        <p:spPr>
          <a:xfrm>
            <a:off x="5011480" y="4837176"/>
            <a:ext cx="1115568" cy="182880"/>
          </a:xfrm>
          <a:prstGeom prst="rect">
            <a:avLst/>
          </a:prstGeom>
          <a:noFill/>
          <a:ln/>
        </p:spPr>
        <p:txBody>
          <a:bodyPr wrap="square" lIns="0" tIns="0" rIns="0" bIns="0" rtlCol="0" anchor="ctr"/>
          <a:lstStyle/>
          <a:p>
            <a:pPr marL="0" indent="0">
              <a:buNone/>
            </a:pPr>
            <a:r>
              <a:rPr lang="en-US" sz="800" dirty="0">
                <a:solidFill>
                  <a:srgbClr val="444444"/>
                </a:solidFill>
                <a:latin typeface="Calibri" pitchFamily="34" charset="0"/>
                <a:ea typeface="Calibri" pitchFamily="34" charset="-122"/>
                <a:cs typeface="Calibri" pitchFamily="34" charset="-120"/>
              </a:rPr>
              <a:t>Goals &amp; Results</a:t>
            </a:r>
            <a:endParaRPr lang="en-US" sz="800" dirty="0"/>
          </a:p>
        </p:txBody>
      </p:sp>
      <p:sp>
        <p:nvSpPr>
          <p:cNvPr id="376" name="Shape 309">
            <a:extLst>
              <a:ext uri="{FF2B5EF4-FFF2-40B4-BE49-F238E27FC236}">
                <a16:creationId xmlns:a16="http://schemas.microsoft.com/office/drawing/2014/main" id="{508A652A-1549-51B1-1B7A-734F19F38CDB}"/>
              </a:ext>
            </a:extLst>
          </p:cNvPr>
          <p:cNvSpPr/>
          <p:nvPr/>
        </p:nvSpPr>
        <p:spPr>
          <a:xfrm>
            <a:off x="6163624" y="4864608"/>
            <a:ext cx="128016" cy="109728"/>
          </a:xfrm>
          <a:prstGeom prst="rect">
            <a:avLst/>
          </a:prstGeom>
          <a:solidFill>
            <a:srgbClr val="B9913A"/>
          </a:solidFill>
          <a:ln w="12700">
            <a:solidFill>
              <a:srgbClr val="B9913A"/>
            </a:solidFill>
            <a:prstDash val="solid"/>
          </a:ln>
        </p:spPr>
        <p:txBody>
          <a:bodyPr/>
          <a:lstStyle/>
          <a:p>
            <a:endParaRPr lang="en-US"/>
          </a:p>
        </p:txBody>
      </p:sp>
      <p:sp>
        <p:nvSpPr>
          <p:cNvPr id="377" name="Text 310">
            <a:extLst>
              <a:ext uri="{FF2B5EF4-FFF2-40B4-BE49-F238E27FC236}">
                <a16:creationId xmlns:a16="http://schemas.microsoft.com/office/drawing/2014/main" id="{A8C03F70-8AFB-3128-101E-466640E2B03A}"/>
              </a:ext>
            </a:extLst>
          </p:cNvPr>
          <p:cNvSpPr/>
          <p:nvPr/>
        </p:nvSpPr>
        <p:spPr>
          <a:xfrm>
            <a:off x="6328216" y="4837176"/>
            <a:ext cx="1115568" cy="182880"/>
          </a:xfrm>
          <a:prstGeom prst="rect">
            <a:avLst/>
          </a:prstGeom>
          <a:noFill/>
          <a:ln/>
        </p:spPr>
        <p:txBody>
          <a:bodyPr wrap="square" lIns="0" tIns="0" rIns="0" bIns="0" rtlCol="0" anchor="ctr"/>
          <a:lstStyle/>
          <a:p>
            <a:pPr marL="0" indent="0">
              <a:buNone/>
            </a:pPr>
            <a:r>
              <a:rPr lang="en-US" sz="800" dirty="0">
                <a:solidFill>
                  <a:srgbClr val="444444"/>
                </a:solidFill>
                <a:latin typeface="Calibri" pitchFamily="34" charset="0"/>
                <a:ea typeface="Calibri" pitchFamily="34" charset="-122"/>
                <a:cs typeface="Calibri" pitchFamily="34" charset="-120"/>
              </a:rPr>
              <a:t>Reinforce &amp; Recognize</a:t>
            </a:r>
            <a:endParaRPr lang="en-US" sz="800" dirty="0"/>
          </a:p>
        </p:txBody>
      </p:sp>
      <p:sp>
        <p:nvSpPr>
          <p:cNvPr id="378" name="Shape 311">
            <a:extLst>
              <a:ext uri="{FF2B5EF4-FFF2-40B4-BE49-F238E27FC236}">
                <a16:creationId xmlns:a16="http://schemas.microsoft.com/office/drawing/2014/main" id="{995E9158-9C39-67FD-B902-FAC515ACB884}"/>
              </a:ext>
            </a:extLst>
          </p:cNvPr>
          <p:cNvSpPr/>
          <p:nvPr/>
        </p:nvSpPr>
        <p:spPr>
          <a:xfrm>
            <a:off x="7480360" y="4864608"/>
            <a:ext cx="128016" cy="109728"/>
          </a:xfrm>
          <a:prstGeom prst="rect">
            <a:avLst/>
          </a:prstGeom>
          <a:solidFill>
            <a:srgbClr val="2F5373"/>
          </a:solidFill>
          <a:ln w="12700">
            <a:solidFill>
              <a:srgbClr val="2F5373"/>
            </a:solidFill>
            <a:prstDash val="solid"/>
          </a:ln>
        </p:spPr>
        <p:txBody>
          <a:bodyPr/>
          <a:lstStyle/>
          <a:p>
            <a:endParaRPr lang="en-US"/>
          </a:p>
        </p:txBody>
      </p:sp>
      <p:sp>
        <p:nvSpPr>
          <p:cNvPr id="379" name="Text 312">
            <a:extLst>
              <a:ext uri="{FF2B5EF4-FFF2-40B4-BE49-F238E27FC236}">
                <a16:creationId xmlns:a16="http://schemas.microsoft.com/office/drawing/2014/main" id="{1CF3905E-E1B0-E17E-6AE0-3DC911A6A055}"/>
              </a:ext>
            </a:extLst>
          </p:cNvPr>
          <p:cNvSpPr/>
          <p:nvPr/>
        </p:nvSpPr>
        <p:spPr>
          <a:xfrm>
            <a:off x="7644952" y="4837176"/>
            <a:ext cx="1224728" cy="182880"/>
          </a:xfrm>
          <a:prstGeom prst="rect">
            <a:avLst/>
          </a:prstGeom>
          <a:noFill/>
          <a:ln/>
        </p:spPr>
        <p:txBody>
          <a:bodyPr wrap="square" lIns="0" tIns="0" rIns="0" bIns="0" rtlCol="0" anchor="ctr"/>
          <a:lstStyle/>
          <a:p>
            <a:pPr marL="0" indent="0">
              <a:buNone/>
            </a:pPr>
            <a:r>
              <a:rPr lang="en-US" sz="800" dirty="0">
                <a:solidFill>
                  <a:srgbClr val="444444"/>
                </a:solidFill>
                <a:latin typeface="Calibri" pitchFamily="34" charset="0"/>
                <a:ea typeface="Calibri" pitchFamily="34" charset="-122"/>
                <a:cs typeface="Calibri" pitchFamily="34" charset="-120"/>
              </a:rPr>
              <a:t>Performance Management</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2744"/>
        </a:solidFill>
        <a:effectLst/>
      </p:bgPr>
    </p:bg>
    <p:spTree>
      <p:nvGrpSpPr>
        <p:cNvPr id="1" name=""/>
        <p:cNvGrpSpPr/>
        <p:nvPr/>
      </p:nvGrpSpPr>
      <p:grpSpPr>
        <a:xfrm>
          <a:off x="0" y="0"/>
          <a:ext cx="0" cy="0"/>
          <a:chOff x="0" y="0"/>
          <a:chExt cx="0" cy="0"/>
        </a:xfrm>
      </p:grpSpPr>
      <p:sp>
        <p:nvSpPr>
          <p:cNvPr id="3" name="Text 0"/>
          <p:cNvSpPr/>
          <p:nvPr/>
        </p:nvSpPr>
        <p:spPr>
          <a:xfrm>
            <a:off x="365760" y="256032"/>
            <a:ext cx="6400800" cy="594360"/>
          </a:xfrm>
          <a:prstGeom prst="rect">
            <a:avLst/>
          </a:prstGeom>
          <a:noFill/>
          <a:ln/>
        </p:spPr>
        <p:txBody>
          <a:bodyPr wrap="square" lIns="0" tIns="0" rIns="0" bIns="0" rtlCol="0" anchor="ctr"/>
          <a:lstStyle/>
          <a:p>
            <a:pPr marL="0" indent="0">
              <a:buNone/>
            </a:pPr>
            <a:r>
              <a:rPr lang="en-US" sz="2800" dirty="0">
                <a:solidFill>
                  <a:srgbClr val="FFFFFF"/>
                </a:solidFill>
                <a:latin typeface="Calibri Light" pitchFamily="34" charset="0"/>
                <a:ea typeface="Calibri Light" pitchFamily="34" charset="-122"/>
                <a:cs typeface="Calibri Light" pitchFamily="34" charset="-120"/>
              </a:rPr>
              <a:t>What comes next?</a:t>
            </a:r>
            <a:endParaRPr lang="en-US" sz="2800" dirty="0"/>
          </a:p>
        </p:txBody>
      </p:sp>
      <p:sp>
        <p:nvSpPr>
          <p:cNvPr id="4" name="Shape 1"/>
          <p:cNvSpPr/>
          <p:nvPr/>
        </p:nvSpPr>
        <p:spPr>
          <a:xfrm>
            <a:off x="365760" y="896112"/>
            <a:ext cx="4206240" cy="36576"/>
          </a:xfrm>
          <a:prstGeom prst="rect">
            <a:avLst/>
          </a:prstGeom>
          <a:solidFill>
            <a:srgbClr val="B9913A"/>
          </a:solidFill>
          <a:ln w="12700">
            <a:solidFill>
              <a:srgbClr val="B9913A"/>
            </a:solidFill>
            <a:prstDash val="solid"/>
          </a:ln>
        </p:spPr>
        <p:txBody>
          <a:bodyPr/>
          <a:lstStyle/>
          <a:p>
            <a:endParaRPr lang="en-US"/>
          </a:p>
        </p:txBody>
      </p:sp>
      <p:sp>
        <p:nvSpPr>
          <p:cNvPr id="5" name="Shape 2"/>
          <p:cNvSpPr/>
          <p:nvPr/>
        </p:nvSpPr>
        <p:spPr>
          <a:xfrm>
            <a:off x="274320" y="1078992"/>
            <a:ext cx="4114800" cy="1627632"/>
          </a:xfrm>
          <a:prstGeom prst="rect">
            <a:avLst/>
          </a:prstGeom>
          <a:solidFill>
            <a:srgbClr val="1E3A5F"/>
          </a:solidFill>
          <a:ln w="12700">
            <a:solidFill>
              <a:srgbClr val="1E3A5F"/>
            </a:solidFill>
            <a:prstDash val="solid"/>
          </a:ln>
        </p:spPr>
        <p:txBody>
          <a:bodyPr/>
          <a:lstStyle/>
          <a:p>
            <a:endParaRPr lang="en-US"/>
          </a:p>
        </p:txBody>
      </p:sp>
      <p:sp>
        <p:nvSpPr>
          <p:cNvPr id="6" name="Shape 3"/>
          <p:cNvSpPr/>
          <p:nvPr/>
        </p:nvSpPr>
        <p:spPr>
          <a:xfrm>
            <a:off x="274320" y="1078992"/>
            <a:ext cx="73152" cy="1627632"/>
          </a:xfrm>
          <a:prstGeom prst="rect">
            <a:avLst/>
          </a:prstGeom>
          <a:solidFill>
            <a:srgbClr val="4A90C2"/>
          </a:solidFill>
          <a:ln w="12700">
            <a:solidFill>
              <a:srgbClr val="4A90C2"/>
            </a:solidFill>
            <a:prstDash val="solid"/>
          </a:ln>
        </p:spPr>
        <p:txBody>
          <a:bodyPr/>
          <a:lstStyle/>
          <a:p>
            <a:endParaRPr lang="en-US"/>
          </a:p>
        </p:txBody>
      </p:sp>
      <p:sp>
        <p:nvSpPr>
          <p:cNvPr id="7" name="Text 4"/>
          <p:cNvSpPr/>
          <p:nvPr/>
        </p:nvSpPr>
        <p:spPr>
          <a:xfrm>
            <a:off x="438912" y="1188720"/>
            <a:ext cx="3877056"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Update the Initiative Tracker</a:t>
            </a:r>
            <a:endParaRPr lang="en-US" sz="1200" dirty="0"/>
          </a:p>
        </p:txBody>
      </p:sp>
      <p:sp>
        <p:nvSpPr>
          <p:cNvPr id="9" name="Text 6"/>
          <p:cNvSpPr/>
          <p:nvPr/>
        </p:nvSpPr>
        <p:spPr>
          <a:xfrm>
            <a:off x="438912" y="1554480"/>
            <a:ext cx="3877056" cy="1078992"/>
          </a:xfrm>
          <a:prstGeom prst="rect">
            <a:avLst/>
          </a:prstGeom>
          <a:noFill/>
          <a:ln/>
        </p:spPr>
        <p:txBody>
          <a:bodyPr wrap="square" lIns="0" tIns="0" rIns="0" bIns="0" rtlCol="0" anchor="t"/>
          <a:lstStyle/>
          <a:p>
            <a:pPr marL="0" indent="0">
              <a:buNone/>
            </a:pPr>
            <a:r>
              <a:rPr lang="en-US" sz="1000" dirty="0">
                <a:solidFill>
                  <a:srgbClr val="CADCFC"/>
                </a:solidFill>
                <a:latin typeface="Calibri" pitchFamily="34" charset="0"/>
                <a:ea typeface="Calibri" pitchFamily="34" charset="-122"/>
                <a:cs typeface="Calibri" pitchFamily="34" charset="-120"/>
              </a:rPr>
              <a:t>The calendar shows when work is scheduled. The tracker captures status, ownership, and notes. Review them together and you have a complete picture of where your strategy stands.</a:t>
            </a:r>
            <a:endParaRPr lang="en-US" sz="1000" dirty="0"/>
          </a:p>
        </p:txBody>
      </p:sp>
      <p:sp>
        <p:nvSpPr>
          <p:cNvPr id="10" name="Shape 7"/>
          <p:cNvSpPr/>
          <p:nvPr/>
        </p:nvSpPr>
        <p:spPr>
          <a:xfrm>
            <a:off x="4709160" y="1078992"/>
            <a:ext cx="4114800" cy="1627632"/>
          </a:xfrm>
          <a:prstGeom prst="rect">
            <a:avLst/>
          </a:prstGeom>
          <a:solidFill>
            <a:srgbClr val="1E3A5F"/>
          </a:solidFill>
          <a:ln w="12700">
            <a:solidFill>
              <a:srgbClr val="1E3A5F"/>
            </a:solidFill>
            <a:prstDash val="solid"/>
          </a:ln>
        </p:spPr>
        <p:txBody>
          <a:bodyPr/>
          <a:lstStyle/>
          <a:p>
            <a:endParaRPr lang="en-US"/>
          </a:p>
        </p:txBody>
      </p:sp>
      <p:sp>
        <p:nvSpPr>
          <p:cNvPr id="12" name="Text 9"/>
          <p:cNvSpPr/>
          <p:nvPr/>
        </p:nvSpPr>
        <p:spPr>
          <a:xfrm>
            <a:off x="4873752" y="1188720"/>
            <a:ext cx="3877056"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Share With Your Team and Leadership</a:t>
            </a:r>
            <a:endParaRPr lang="en-US" sz="1200" dirty="0"/>
          </a:p>
        </p:txBody>
      </p:sp>
      <p:sp>
        <p:nvSpPr>
          <p:cNvPr id="14" name="Text 11"/>
          <p:cNvSpPr/>
          <p:nvPr/>
        </p:nvSpPr>
        <p:spPr>
          <a:xfrm>
            <a:off x="4873752" y="1554480"/>
            <a:ext cx="3877056" cy="1078992"/>
          </a:xfrm>
          <a:prstGeom prst="rect">
            <a:avLst/>
          </a:prstGeom>
          <a:noFill/>
          <a:ln/>
        </p:spPr>
        <p:txBody>
          <a:bodyPr wrap="square" lIns="0" tIns="0" rIns="0" bIns="0" rtlCol="0" anchor="t"/>
          <a:lstStyle/>
          <a:p>
            <a:pPr marL="0" indent="0">
              <a:buNone/>
            </a:pPr>
            <a:r>
              <a:rPr lang="en-US" sz="1000" dirty="0">
                <a:solidFill>
                  <a:srgbClr val="CADCFC"/>
                </a:solidFill>
                <a:latin typeface="Calibri" pitchFamily="34" charset="0"/>
                <a:ea typeface="Calibri" pitchFamily="34" charset="-122"/>
                <a:cs typeface="Calibri" pitchFamily="34" charset="-120"/>
              </a:rPr>
              <a:t>The calendar is one of the simplest ways to report progress on multiple initiatives at once. It shows that priorities are visible, organized, and being managed with intention.</a:t>
            </a:r>
            <a:endParaRPr lang="en-US" sz="1000" dirty="0"/>
          </a:p>
        </p:txBody>
      </p:sp>
      <p:sp>
        <p:nvSpPr>
          <p:cNvPr id="15" name="Shape 12"/>
          <p:cNvSpPr/>
          <p:nvPr/>
        </p:nvSpPr>
        <p:spPr>
          <a:xfrm>
            <a:off x="274320" y="2889504"/>
            <a:ext cx="4114800" cy="1627632"/>
          </a:xfrm>
          <a:prstGeom prst="rect">
            <a:avLst/>
          </a:prstGeom>
          <a:solidFill>
            <a:srgbClr val="1E3A5F"/>
          </a:solidFill>
          <a:ln w="12700">
            <a:solidFill>
              <a:srgbClr val="1E3A5F"/>
            </a:solidFill>
            <a:prstDash val="solid"/>
          </a:ln>
        </p:spPr>
        <p:txBody>
          <a:bodyPr/>
          <a:lstStyle/>
          <a:p>
            <a:endParaRPr lang="en-US"/>
          </a:p>
        </p:txBody>
      </p:sp>
      <p:sp>
        <p:nvSpPr>
          <p:cNvPr id="17" name="Text 14"/>
          <p:cNvSpPr/>
          <p:nvPr/>
        </p:nvSpPr>
        <p:spPr>
          <a:xfrm>
            <a:off x="438912" y="2999232"/>
            <a:ext cx="3877056"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Schedule a Monthly Calendar Review</a:t>
            </a:r>
            <a:endParaRPr lang="en-US" sz="1200" dirty="0"/>
          </a:p>
        </p:txBody>
      </p:sp>
      <p:sp>
        <p:nvSpPr>
          <p:cNvPr id="19" name="Text 16"/>
          <p:cNvSpPr/>
          <p:nvPr/>
        </p:nvSpPr>
        <p:spPr>
          <a:xfrm>
            <a:off x="438912" y="3364992"/>
            <a:ext cx="3877056" cy="1078992"/>
          </a:xfrm>
          <a:prstGeom prst="rect">
            <a:avLst/>
          </a:prstGeom>
          <a:noFill/>
          <a:ln/>
        </p:spPr>
        <p:txBody>
          <a:bodyPr wrap="square" lIns="0" tIns="0" rIns="0" bIns="0" rtlCol="0" anchor="t"/>
          <a:lstStyle/>
          <a:p>
            <a:pPr marL="0" indent="0">
              <a:buNone/>
            </a:pPr>
            <a:r>
              <a:rPr lang="en-US" sz="1000" dirty="0">
                <a:solidFill>
                  <a:srgbClr val="CADCFC"/>
                </a:solidFill>
                <a:latin typeface="Calibri" pitchFamily="34" charset="0"/>
                <a:ea typeface="Calibri" pitchFamily="34" charset="-122"/>
                <a:cs typeface="Calibri" pitchFamily="34" charset="-120"/>
              </a:rPr>
              <a:t>Set a recurring time to update the calendar with your team. As initiatives shift, the calendar should reflect reality. A current calendar is far more useful than a perfect one from three months ago.</a:t>
            </a:r>
            <a:endParaRPr lang="en-US" sz="1000" dirty="0"/>
          </a:p>
        </p:txBody>
      </p:sp>
      <p:sp>
        <p:nvSpPr>
          <p:cNvPr id="20" name="Shape 17"/>
          <p:cNvSpPr/>
          <p:nvPr/>
        </p:nvSpPr>
        <p:spPr>
          <a:xfrm>
            <a:off x="4709160" y="2889504"/>
            <a:ext cx="4114800" cy="1627632"/>
          </a:xfrm>
          <a:prstGeom prst="rect">
            <a:avLst/>
          </a:prstGeom>
          <a:solidFill>
            <a:srgbClr val="1E3A5F"/>
          </a:solidFill>
          <a:ln w="12700">
            <a:solidFill>
              <a:srgbClr val="1E3A5F"/>
            </a:solidFill>
            <a:prstDash val="solid"/>
          </a:ln>
        </p:spPr>
        <p:txBody>
          <a:bodyPr/>
          <a:lstStyle/>
          <a:p>
            <a:endParaRPr lang="en-US"/>
          </a:p>
        </p:txBody>
      </p:sp>
      <p:sp>
        <p:nvSpPr>
          <p:cNvPr id="21" name="Shape 18"/>
          <p:cNvSpPr/>
          <p:nvPr/>
        </p:nvSpPr>
        <p:spPr>
          <a:xfrm>
            <a:off x="4709160" y="2889504"/>
            <a:ext cx="73152" cy="1627632"/>
          </a:xfrm>
          <a:prstGeom prst="rect">
            <a:avLst/>
          </a:prstGeom>
          <a:solidFill>
            <a:srgbClr val="6B4C9A"/>
          </a:solidFill>
          <a:ln w="12700">
            <a:solidFill>
              <a:srgbClr val="6B4C9A"/>
            </a:solidFill>
            <a:prstDash val="solid"/>
          </a:ln>
        </p:spPr>
        <p:txBody>
          <a:bodyPr/>
          <a:lstStyle/>
          <a:p>
            <a:endParaRPr lang="en-US"/>
          </a:p>
        </p:txBody>
      </p:sp>
      <p:sp>
        <p:nvSpPr>
          <p:cNvPr id="22" name="Text 19"/>
          <p:cNvSpPr/>
          <p:nvPr/>
        </p:nvSpPr>
        <p:spPr>
          <a:xfrm>
            <a:off x="4873752" y="2999232"/>
            <a:ext cx="3877056"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Anticipate Obstacles Early</a:t>
            </a:r>
            <a:endParaRPr lang="en-US" sz="1200" dirty="0"/>
          </a:p>
        </p:txBody>
      </p:sp>
      <p:sp>
        <p:nvSpPr>
          <p:cNvPr id="24" name="Text 21"/>
          <p:cNvSpPr/>
          <p:nvPr/>
        </p:nvSpPr>
        <p:spPr>
          <a:xfrm>
            <a:off x="4873752" y="3364992"/>
            <a:ext cx="3877056" cy="1078992"/>
          </a:xfrm>
          <a:prstGeom prst="rect">
            <a:avLst/>
          </a:prstGeom>
          <a:noFill/>
          <a:ln/>
        </p:spPr>
        <p:txBody>
          <a:bodyPr wrap="square" lIns="0" tIns="0" rIns="0" bIns="0" rtlCol="0" anchor="t"/>
          <a:lstStyle/>
          <a:p>
            <a:pPr marL="0" indent="0">
              <a:buNone/>
            </a:pPr>
            <a:r>
              <a:rPr lang="en-US" sz="1000" dirty="0">
                <a:solidFill>
                  <a:srgbClr val="CADCFC"/>
                </a:solidFill>
                <a:latin typeface="Calibri" pitchFamily="34" charset="0"/>
                <a:ea typeface="Calibri" pitchFamily="34" charset="-122"/>
                <a:cs typeface="Calibri" pitchFamily="34" charset="-120"/>
              </a:rPr>
              <a:t>Use the calendar to look ahead. Identify months where workload is heavy and discuss potential obstacles before they arrive. Planning for challenges early keeps them from becoming costly disruptions.</a:t>
            </a:r>
            <a:endParaRPr lang="en-US" sz="1000" dirty="0"/>
          </a:p>
        </p:txBody>
      </p:sp>
      <p:pic>
        <p:nvPicPr>
          <p:cNvPr id="27" name="Image 0">
            <a:hlinkClick r:id="rId3"/>
            <a:extLst>
              <a:ext uri="{FF2B5EF4-FFF2-40B4-BE49-F238E27FC236}">
                <a16:creationId xmlns:a16="http://schemas.microsoft.com/office/drawing/2014/main" id="{D1C00E86-E7AA-8116-4F5C-34ED93A5AA95}"/>
              </a:ext>
            </a:extLst>
          </p:cNvPr>
          <p:cNvPicPr>
            <a:picLocks noChangeAspect="1"/>
          </p:cNvPicPr>
          <p:nvPr/>
        </p:nvPicPr>
        <p:blipFill>
          <a:blip r:embed="rId4"/>
          <a:srcRect/>
          <a:stretch/>
        </p:blipFill>
        <p:spPr>
          <a:xfrm>
            <a:off x="7137219" y="219169"/>
            <a:ext cx="1878197" cy="265157"/>
          </a:xfrm>
          <a:prstGeom prst="rect">
            <a:avLst/>
          </a:prstGeom>
        </p:spPr>
      </p:pic>
      <p:sp>
        <p:nvSpPr>
          <p:cNvPr id="28" name="Text 22">
            <a:extLst>
              <a:ext uri="{FF2B5EF4-FFF2-40B4-BE49-F238E27FC236}">
                <a16:creationId xmlns:a16="http://schemas.microsoft.com/office/drawing/2014/main" id="{EDFCA28A-C94F-7804-4BCD-4DB2F7EA8CAE}"/>
              </a:ext>
            </a:extLst>
          </p:cNvPr>
          <p:cNvSpPr/>
          <p:nvPr/>
        </p:nvSpPr>
        <p:spPr>
          <a:xfrm>
            <a:off x="340242" y="4686300"/>
            <a:ext cx="4572000" cy="201168"/>
          </a:xfrm>
          <a:prstGeom prst="rect">
            <a:avLst/>
          </a:prstGeom>
          <a:noFill/>
          <a:ln/>
        </p:spPr>
        <p:txBody>
          <a:bodyPr wrap="square" lIns="0" tIns="0" rIns="0" bIns="0" rtlCol="0" anchor="ctr"/>
          <a:lstStyle/>
          <a:p>
            <a:pPr marL="0" indent="0">
              <a:buNone/>
            </a:pPr>
            <a:r>
              <a:rPr lang="en-US" sz="900" dirty="0">
                <a:solidFill>
                  <a:srgbClr val="CADCFC"/>
                </a:solidFill>
                <a:latin typeface="Calibri" pitchFamily="34" charset="0"/>
                <a:ea typeface="Calibri" pitchFamily="34" charset="-122"/>
                <a:cs typeface="Calibri" pitchFamily="34" charset="-120"/>
              </a:rPr>
              <a:t>Find additional tools, templates, and resources at:</a:t>
            </a:r>
            <a:endParaRPr lang="en-US" sz="900" dirty="0"/>
          </a:p>
        </p:txBody>
      </p:sp>
      <p:sp>
        <p:nvSpPr>
          <p:cNvPr id="29" name="Text 20">
            <a:extLst>
              <a:ext uri="{FF2B5EF4-FFF2-40B4-BE49-F238E27FC236}">
                <a16:creationId xmlns:a16="http://schemas.microsoft.com/office/drawing/2014/main" id="{4820BE7B-B2A6-7CC8-CFE8-C083604750E7}"/>
              </a:ext>
            </a:extLst>
          </p:cNvPr>
          <p:cNvSpPr/>
          <p:nvPr/>
        </p:nvSpPr>
        <p:spPr>
          <a:xfrm>
            <a:off x="340242" y="4837176"/>
            <a:ext cx="3657600" cy="182880"/>
          </a:xfrm>
          <a:prstGeom prst="rect">
            <a:avLst/>
          </a:prstGeom>
          <a:noFill/>
          <a:ln/>
        </p:spPr>
        <p:txBody>
          <a:bodyPr wrap="square" lIns="0" tIns="0" rIns="0" bIns="0" rtlCol="0" anchor="ctr"/>
          <a:lstStyle/>
          <a:p>
            <a:pPr marL="0" indent="0">
              <a:buNone/>
            </a:pPr>
            <a:r>
              <a:rPr lang="en-US" sz="1000" b="1" dirty="0">
                <a:solidFill>
                  <a:srgbClr val="B9913A"/>
                </a:solidFill>
                <a:latin typeface="Calibri" pitchFamily="34" charset="0"/>
                <a:ea typeface="Calibri" pitchFamily="34" charset="-122"/>
                <a:cs typeface="Calibri" pitchFamily="34" charset="-120"/>
                <a:hlinkClick r:id="rId5"/>
              </a:rPr>
              <a:t>www.Leadership-Tools.com</a:t>
            </a:r>
            <a:endParaRPr lang="en-US" sz="1000" dirty="0"/>
          </a:p>
        </p:txBody>
      </p:sp>
      <p:sp>
        <p:nvSpPr>
          <p:cNvPr id="30" name="Shape 8">
            <a:extLst>
              <a:ext uri="{FF2B5EF4-FFF2-40B4-BE49-F238E27FC236}">
                <a16:creationId xmlns:a16="http://schemas.microsoft.com/office/drawing/2014/main" id="{9B6DBAAD-713E-A13C-2EF5-001C7E938C83}"/>
              </a:ext>
            </a:extLst>
          </p:cNvPr>
          <p:cNvSpPr/>
          <p:nvPr/>
        </p:nvSpPr>
        <p:spPr>
          <a:xfrm>
            <a:off x="4709160" y="1078992"/>
            <a:ext cx="73152" cy="1627632"/>
          </a:xfrm>
          <a:prstGeom prst="rect">
            <a:avLst/>
          </a:prstGeom>
          <a:solidFill>
            <a:srgbClr val="2E7D4F"/>
          </a:solidFill>
          <a:ln w="12700">
            <a:solidFill>
              <a:srgbClr val="2E7D4F"/>
            </a:solidFill>
            <a:prstDash val="solid"/>
          </a:ln>
        </p:spPr>
        <p:txBody>
          <a:bodyPr/>
          <a:lstStyle/>
          <a:p>
            <a:endParaRPr lang="en-US"/>
          </a:p>
        </p:txBody>
      </p:sp>
      <p:sp>
        <p:nvSpPr>
          <p:cNvPr id="31" name="Shape 13">
            <a:extLst>
              <a:ext uri="{FF2B5EF4-FFF2-40B4-BE49-F238E27FC236}">
                <a16:creationId xmlns:a16="http://schemas.microsoft.com/office/drawing/2014/main" id="{03143588-6E9A-5516-8D40-677D9BD068E0}"/>
              </a:ext>
            </a:extLst>
          </p:cNvPr>
          <p:cNvSpPr/>
          <p:nvPr/>
        </p:nvSpPr>
        <p:spPr>
          <a:xfrm>
            <a:off x="274320" y="2889504"/>
            <a:ext cx="73152" cy="1627632"/>
          </a:xfrm>
          <a:prstGeom prst="rect">
            <a:avLst/>
          </a:prstGeom>
          <a:solidFill>
            <a:srgbClr val="B9913A"/>
          </a:solidFill>
          <a:ln w="12700">
            <a:solidFill>
              <a:srgbClr val="B9913A"/>
            </a:solidFill>
            <a:prstDash val="solid"/>
          </a:ln>
        </p:spPr>
        <p:txBody>
          <a:bodyPr/>
          <a:lstStyle/>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TotalTime>
  <Words>839</Words>
  <Application>Microsoft Office PowerPoint</Application>
  <PresentationFormat>On-screen Show (16:9)</PresentationFormat>
  <Paragraphs>162</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Initiative Calendar</dc:title>
  <dc:subject>PptxGenJS Presentation</dc:subject>
  <dc:creator>PptxGenJS</dc:creator>
  <cp:lastModifiedBy>R TODD GORHAM</cp:lastModifiedBy>
  <cp:revision>2</cp:revision>
  <dcterms:created xsi:type="dcterms:W3CDTF">2026-04-12T00:20:31Z</dcterms:created>
  <dcterms:modified xsi:type="dcterms:W3CDTF">2026-04-12T00:53:26Z</dcterms:modified>
</cp:coreProperties>
</file>