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1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DCFC"/>
    <a:srgbClr val="1A3A5C"/>
    <a:srgbClr val="6B4C9A"/>
    <a:srgbClr val="4A5568"/>
    <a:srgbClr val="4E96DD"/>
    <a:srgbClr val="1A6B5A"/>
    <a:srgbClr val="1A5276"/>
    <a:srgbClr val="B9913A"/>
    <a:srgbClr val="F7F5F0"/>
    <a:srgbClr val="2E7D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09EF21-E11A-4ECA-9015-270E3966BF53}" v="1" dt="2026-04-12T00:30:11.7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5" d="100"/>
          <a:sy n="135" d="100"/>
        </p:scale>
        <p:origin x="92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 TODD GORHAM" userId="74cc8f40be6e7f54" providerId="LiveId" clId="{CE72C87E-C175-4912-AD47-78BE5EFBD5F2}"/>
    <pc:docChg chg="custSel modSld">
      <pc:chgData name="R TODD GORHAM" userId="74cc8f40be6e7f54" providerId="LiveId" clId="{CE72C87E-C175-4912-AD47-78BE5EFBD5F2}" dt="2026-04-12T00:51:25.544" v="3"/>
      <pc:docMkLst>
        <pc:docMk/>
      </pc:docMkLst>
      <pc:sldChg chg="addSp delSp modSp mod">
        <pc:chgData name="R TODD GORHAM" userId="74cc8f40be6e7f54" providerId="LiveId" clId="{CE72C87E-C175-4912-AD47-78BE5EFBD5F2}" dt="2026-04-12T00:30:11.738" v="1"/>
        <pc:sldMkLst>
          <pc:docMk/>
          <pc:sldMk cId="0" sldId="256"/>
        </pc:sldMkLst>
        <pc:spChg chg="add mod">
          <ac:chgData name="R TODD GORHAM" userId="74cc8f40be6e7f54" providerId="LiveId" clId="{CE72C87E-C175-4912-AD47-78BE5EFBD5F2}" dt="2026-04-12T00:30:11.738" v="1"/>
          <ac:spMkLst>
            <pc:docMk/>
            <pc:sldMk cId="0" sldId="256"/>
            <ac:spMk id="2" creationId="{45441142-FE39-036C-6CD2-E3EE2E0B2896}"/>
          </ac:spMkLst>
        </pc:spChg>
        <pc:spChg chg="del">
          <ac:chgData name="R TODD GORHAM" userId="74cc8f40be6e7f54" providerId="LiveId" clId="{CE72C87E-C175-4912-AD47-78BE5EFBD5F2}" dt="2026-04-12T00:30:09.356" v="0" actId="478"/>
          <ac:spMkLst>
            <pc:docMk/>
            <pc:sldMk cId="0" sldId="256"/>
            <ac:spMk id="8" creationId="{00000000-0000-0000-0000-000000000000}"/>
          </ac:spMkLst>
        </pc:spChg>
        <pc:spChg chg="del">
          <ac:chgData name="R TODD GORHAM" userId="74cc8f40be6e7f54" providerId="LiveId" clId="{CE72C87E-C175-4912-AD47-78BE5EFBD5F2}" dt="2026-04-12T00:30:09.356" v="0" actId="478"/>
          <ac:spMkLst>
            <pc:docMk/>
            <pc:sldMk cId="0" sldId="256"/>
            <ac:spMk id="9" creationId="{00000000-0000-0000-0000-000000000000}"/>
          </ac:spMkLst>
        </pc:spChg>
        <pc:spChg chg="del">
          <ac:chgData name="R TODD GORHAM" userId="74cc8f40be6e7f54" providerId="LiveId" clId="{CE72C87E-C175-4912-AD47-78BE5EFBD5F2}" dt="2026-04-12T00:30:09.356" v="0" actId="478"/>
          <ac:spMkLst>
            <pc:docMk/>
            <pc:sldMk cId="0" sldId="256"/>
            <ac:spMk id="10" creationId="{00000000-0000-0000-0000-000000000000}"/>
          </ac:spMkLst>
        </pc:spChg>
        <pc:spChg chg="del">
          <ac:chgData name="R TODD GORHAM" userId="74cc8f40be6e7f54" providerId="LiveId" clId="{CE72C87E-C175-4912-AD47-78BE5EFBD5F2}" dt="2026-04-12T00:30:09.356" v="0" actId="478"/>
          <ac:spMkLst>
            <pc:docMk/>
            <pc:sldMk cId="0" sldId="256"/>
            <ac:spMk id="11" creationId="{00000000-0000-0000-0000-000000000000}"/>
          </ac:spMkLst>
        </pc:spChg>
        <pc:spChg chg="del">
          <ac:chgData name="R TODD GORHAM" userId="74cc8f40be6e7f54" providerId="LiveId" clId="{CE72C87E-C175-4912-AD47-78BE5EFBD5F2}" dt="2026-04-12T00:30:09.356" v="0" actId="478"/>
          <ac:spMkLst>
            <pc:docMk/>
            <pc:sldMk cId="0" sldId="256"/>
            <ac:spMk id="12" creationId="{00000000-0000-0000-0000-000000000000}"/>
          </ac:spMkLst>
        </pc:spChg>
        <pc:spChg chg="del">
          <ac:chgData name="R TODD GORHAM" userId="74cc8f40be6e7f54" providerId="LiveId" clId="{CE72C87E-C175-4912-AD47-78BE5EFBD5F2}" dt="2026-04-12T00:30:09.356" v="0" actId="478"/>
          <ac:spMkLst>
            <pc:docMk/>
            <pc:sldMk cId="0" sldId="256"/>
            <ac:spMk id="13" creationId="{00000000-0000-0000-0000-000000000000}"/>
          </ac:spMkLst>
        </pc:spChg>
        <pc:spChg chg="del">
          <ac:chgData name="R TODD GORHAM" userId="74cc8f40be6e7f54" providerId="LiveId" clId="{CE72C87E-C175-4912-AD47-78BE5EFBD5F2}" dt="2026-04-12T00:30:09.356" v="0" actId="478"/>
          <ac:spMkLst>
            <pc:docMk/>
            <pc:sldMk cId="0" sldId="256"/>
            <ac:spMk id="14" creationId="{00000000-0000-0000-0000-000000000000}"/>
          </ac:spMkLst>
        </pc:spChg>
        <pc:spChg chg="del">
          <ac:chgData name="R TODD GORHAM" userId="74cc8f40be6e7f54" providerId="LiveId" clId="{CE72C87E-C175-4912-AD47-78BE5EFBD5F2}" dt="2026-04-12T00:30:09.356" v="0" actId="478"/>
          <ac:spMkLst>
            <pc:docMk/>
            <pc:sldMk cId="0" sldId="256"/>
            <ac:spMk id="18" creationId="{C88B33A9-33C9-4119-33B4-21469767B79B}"/>
          </ac:spMkLst>
        </pc:spChg>
        <pc:spChg chg="del">
          <ac:chgData name="R TODD GORHAM" userId="74cc8f40be6e7f54" providerId="LiveId" clId="{CE72C87E-C175-4912-AD47-78BE5EFBD5F2}" dt="2026-04-12T00:30:09.356" v="0" actId="478"/>
          <ac:spMkLst>
            <pc:docMk/>
            <pc:sldMk cId="0" sldId="256"/>
            <ac:spMk id="19" creationId="{486E7242-85CE-DDC6-5232-027A781A6140}"/>
          </ac:spMkLst>
        </pc:spChg>
        <pc:spChg chg="del">
          <ac:chgData name="R TODD GORHAM" userId="74cc8f40be6e7f54" providerId="LiveId" clId="{CE72C87E-C175-4912-AD47-78BE5EFBD5F2}" dt="2026-04-12T00:30:09.356" v="0" actId="478"/>
          <ac:spMkLst>
            <pc:docMk/>
            <pc:sldMk cId="0" sldId="256"/>
            <ac:spMk id="20" creationId="{80D6484A-1245-9970-BB8E-B7939B1DC3B9}"/>
          </ac:spMkLst>
        </pc:spChg>
        <pc:spChg chg="add mod">
          <ac:chgData name="R TODD GORHAM" userId="74cc8f40be6e7f54" providerId="LiveId" clId="{CE72C87E-C175-4912-AD47-78BE5EFBD5F2}" dt="2026-04-12T00:30:11.738" v="1"/>
          <ac:spMkLst>
            <pc:docMk/>
            <pc:sldMk cId="0" sldId="256"/>
            <ac:spMk id="22" creationId="{0731742C-C88D-752E-D591-9C35CA310A55}"/>
          </ac:spMkLst>
        </pc:spChg>
        <pc:spChg chg="add mod">
          <ac:chgData name="R TODD GORHAM" userId="74cc8f40be6e7f54" providerId="LiveId" clId="{CE72C87E-C175-4912-AD47-78BE5EFBD5F2}" dt="2026-04-12T00:30:11.738" v="1"/>
          <ac:spMkLst>
            <pc:docMk/>
            <pc:sldMk cId="0" sldId="256"/>
            <ac:spMk id="23" creationId="{744C29D7-877F-8A50-8063-93B4EB3EC2EB}"/>
          </ac:spMkLst>
        </pc:spChg>
        <pc:spChg chg="add mod">
          <ac:chgData name="R TODD GORHAM" userId="74cc8f40be6e7f54" providerId="LiveId" clId="{CE72C87E-C175-4912-AD47-78BE5EFBD5F2}" dt="2026-04-12T00:30:11.738" v="1"/>
          <ac:spMkLst>
            <pc:docMk/>
            <pc:sldMk cId="0" sldId="256"/>
            <ac:spMk id="24" creationId="{CB67CEE3-8264-E6FB-184B-E34C0AD78ECE}"/>
          </ac:spMkLst>
        </pc:spChg>
        <pc:spChg chg="add mod">
          <ac:chgData name="R TODD GORHAM" userId="74cc8f40be6e7f54" providerId="LiveId" clId="{CE72C87E-C175-4912-AD47-78BE5EFBD5F2}" dt="2026-04-12T00:30:11.738" v="1"/>
          <ac:spMkLst>
            <pc:docMk/>
            <pc:sldMk cId="0" sldId="256"/>
            <ac:spMk id="25" creationId="{3590532E-464D-02C7-F335-ADC6645FB2BF}"/>
          </ac:spMkLst>
        </pc:spChg>
        <pc:spChg chg="add mod">
          <ac:chgData name="R TODD GORHAM" userId="74cc8f40be6e7f54" providerId="LiveId" clId="{CE72C87E-C175-4912-AD47-78BE5EFBD5F2}" dt="2026-04-12T00:30:11.738" v="1"/>
          <ac:spMkLst>
            <pc:docMk/>
            <pc:sldMk cId="0" sldId="256"/>
            <ac:spMk id="26" creationId="{E77A4007-C7EE-8A35-00C9-E894EB72B780}"/>
          </ac:spMkLst>
        </pc:spChg>
        <pc:spChg chg="add mod">
          <ac:chgData name="R TODD GORHAM" userId="74cc8f40be6e7f54" providerId="LiveId" clId="{CE72C87E-C175-4912-AD47-78BE5EFBD5F2}" dt="2026-04-12T00:30:11.738" v="1"/>
          <ac:spMkLst>
            <pc:docMk/>
            <pc:sldMk cId="0" sldId="256"/>
            <ac:spMk id="28" creationId="{7421B9E0-ACC1-94B7-673D-F50EF0C01054}"/>
          </ac:spMkLst>
        </pc:spChg>
        <pc:spChg chg="add mod">
          <ac:chgData name="R TODD GORHAM" userId="74cc8f40be6e7f54" providerId="LiveId" clId="{CE72C87E-C175-4912-AD47-78BE5EFBD5F2}" dt="2026-04-12T00:30:11.738" v="1"/>
          <ac:spMkLst>
            <pc:docMk/>
            <pc:sldMk cId="0" sldId="256"/>
            <ac:spMk id="29" creationId="{60E8F26C-F22D-849D-9EF0-0B4B7C050926}"/>
          </ac:spMkLst>
        </pc:spChg>
        <pc:spChg chg="add mod">
          <ac:chgData name="R TODD GORHAM" userId="74cc8f40be6e7f54" providerId="LiveId" clId="{CE72C87E-C175-4912-AD47-78BE5EFBD5F2}" dt="2026-04-12T00:30:11.738" v="1"/>
          <ac:spMkLst>
            <pc:docMk/>
            <pc:sldMk cId="0" sldId="256"/>
            <ac:spMk id="30" creationId="{44755000-4469-0C05-2CEE-CA60ED56052B}"/>
          </ac:spMkLst>
        </pc:spChg>
        <pc:spChg chg="add mod">
          <ac:chgData name="R TODD GORHAM" userId="74cc8f40be6e7f54" providerId="LiveId" clId="{CE72C87E-C175-4912-AD47-78BE5EFBD5F2}" dt="2026-04-12T00:30:11.738" v="1"/>
          <ac:spMkLst>
            <pc:docMk/>
            <pc:sldMk cId="0" sldId="256"/>
            <ac:spMk id="31" creationId="{223F1921-5A35-4282-0BF4-9BA5AA89795B}"/>
          </ac:spMkLst>
        </pc:spChg>
      </pc:sldChg>
      <pc:sldChg chg="modSp mod">
        <pc:chgData name="R TODD GORHAM" userId="74cc8f40be6e7f54" providerId="LiveId" clId="{CE72C87E-C175-4912-AD47-78BE5EFBD5F2}" dt="2026-04-12T00:51:25.544" v="3"/>
        <pc:sldMkLst>
          <pc:docMk/>
          <pc:sldMk cId="0" sldId="257"/>
        </pc:sldMkLst>
        <pc:spChg chg="mod">
          <ac:chgData name="R TODD GORHAM" userId="74cc8f40be6e7f54" providerId="LiveId" clId="{CE72C87E-C175-4912-AD47-78BE5EFBD5F2}" dt="2026-04-12T00:51:25.544" v="3"/>
          <ac:spMkLst>
            <pc:docMk/>
            <pc:sldMk cId="0" sldId="257"/>
            <ac:spMk id="3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3991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FAB97-374F-59A3-1648-4E82A9C67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082227-039D-803E-80B2-1C61A3B983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718687-1ACA-D2BE-860D-0273748FAE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E07736-033C-B89B-A607-BC44844E85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86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dership-tools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dership-tool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dership-tools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dership-tools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dership-tools.com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leadership-tools.com/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4A90C2"/>
          </a:solidFill>
          <a:ln w="12700">
            <a:solidFill>
              <a:srgbClr val="4A90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1"/>
          <p:cNvSpPr/>
          <p:nvPr/>
        </p:nvSpPr>
        <p:spPr>
          <a:xfrm>
            <a:off x="0" y="0"/>
            <a:ext cx="9144000" cy="41148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365760" y="109728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Initiative Tracker</a:t>
            </a:r>
            <a:endParaRPr lang="en-US" sz="4050" dirty="0"/>
          </a:p>
        </p:txBody>
      </p:sp>
      <p:sp>
        <p:nvSpPr>
          <p:cNvPr id="6" name="Text 3"/>
          <p:cNvSpPr/>
          <p:nvPr/>
        </p:nvSpPr>
        <p:spPr>
          <a:xfrm>
            <a:off x="365760" y="2091744"/>
            <a:ext cx="7498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CADCFC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Simple System for Monitoring Progress</a:t>
            </a:r>
          </a:p>
          <a:p>
            <a:pPr marL="0" indent="0">
              <a:buNone/>
            </a:pPr>
            <a:r>
              <a:rPr lang="en-US" sz="1600" i="1" dirty="0">
                <a:solidFill>
                  <a:srgbClr val="CADCF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Across Your Growth Roadmap</a:t>
            </a:r>
            <a:endParaRPr lang="en-US" sz="1600" i="1" dirty="0">
              <a:solidFill>
                <a:srgbClr val="CADCFC"/>
              </a:solidFill>
            </a:endParaRPr>
          </a:p>
        </p:txBody>
      </p:sp>
      <p:sp>
        <p:nvSpPr>
          <p:cNvPr id="7" name="Shape 4"/>
          <p:cNvSpPr/>
          <p:nvPr/>
        </p:nvSpPr>
        <p:spPr>
          <a:xfrm>
            <a:off x="365760" y="1949957"/>
            <a:ext cx="4674073" cy="45719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365760" y="4526278"/>
            <a:ext cx="8412480" cy="3474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this template to maintain visibility across all active initiatives in your Growth Roadmap. Review it weekly to keep priorities on track and conversations focused on progress.</a:t>
            </a:r>
            <a:endParaRPr lang="en-US" sz="1050" dirty="0"/>
          </a:p>
        </p:txBody>
      </p:sp>
      <p:pic>
        <p:nvPicPr>
          <p:cNvPr id="17" name="Image 0">
            <a:hlinkClick r:id="rId3"/>
            <a:extLst>
              <a:ext uri="{FF2B5EF4-FFF2-40B4-BE49-F238E27FC236}">
                <a16:creationId xmlns:a16="http://schemas.microsoft.com/office/drawing/2014/main" id="{7E874F94-5322-9EE6-1735-989D9F2FE8F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015446" y="250720"/>
            <a:ext cx="2984660" cy="421364"/>
          </a:xfrm>
          <a:prstGeom prst="rect">
            <a:avLst/>
          </a:prstGeom>
        </p:spPr>
      </p:pic>
      <p:sp>
        <p:nvSpPr>
          <p:cNvPr id="2" name="Shape 5">
            <a:extLst>
              <a:ext uri="{FF2B5EF4-FFF2-40B4-BE49-F238E27FC236}">
                <a16:creationId xmlns:a16="http://schemas.microsoft.com/office/drawing/2014/main" id="{45441142-FE39-036C-6CD2-E3EE2E0B2896}"/>
              </a:ext>
            </a:extLst>
          </p:cNvPr>
          <p:cNvSpPr/>
          <p:nvPr/>
        </p:nvSpPr>
        <p:spPr>
          <a:xfrm>
            <a:off x="365760" y="2954426"/>
            <a:ext cx="1878178" cy="347472"/>
          </a:xfrm>
          <a:prstGeom prst="rect">
            <a:avLst/>
          </a:prstGeom>
          <a:solidFill>
            <a:srgbClr val="4A90C2"/>
          </a:solidFill>
          <a:ln w="12700">
            <a:solidFill>
              <a:srgbClr val="4A90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6">
            <a:extLst>
              <a:ext uri="{FF2B5EF4-FFF2-40B4-BE49-F238E27FC236}">
                <a16:creationId xmlns:a16="http://schemas.microsoft.com/office/drawing/2014/main" id="{0731742C-C88D-752E-D591-9C35CA310A55}"/>
              </a:ext>
            </a:extLst>
          </p:cNvPr>
          <p:cNvSpPr/>
          <p:nvPr/>
        </p:nvSpPr>
        <p:spPr>
          <a:xfrm>
            <a:off x="365760" y="2954426"/>
            <a:ext cx="187817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</a:t>
            </a:r>
            <a:endParaRPr lang="en-US" sz="1000" dirty="0"/>
          </a:p>
        </p:txBody>
      </p:sp>
      <p:sp>
        <p:nvSpPr>
          <p:cNvPr id="23" name="Shape 7">
            <a:extLst>
              <a:ext uri="{FF2B5EF4-FFF2-40B4-BE49-F238E27FC236}">
                <a16:creationId xmlns:a16="http://schemas.microsoft.com/office/drawing/2014/main" id="{744C29D7-877F-8A50-8063-93B4EB3EC2EB}"/>
              </a:ext>
            </a:extLst>
          </p:cNvPr>
          <p:cNvSpPr/>
          <p:nvPr/>
        </p:nvSpPr>
        <p:spPr>
          <a:xfrm>
            <a:off x="2366467" y="2954426"/>
            <a:ext cx="1878178" cy="347472"/>
          </a:xfrm>
          <a:prstGeom prst="rect">
            <a:avLst/>
          </a:prstGeom>
          <a:solidFill>
            <a:srgbClr val="2E7D4F"/>
          </a:solidFill>
          <a:ln w="12700">
            <a:solidFill>
              <a:srgbClr val="2E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8">
            <a:extLst>
              <a:ext uri="{FF2B5EF4-FFF2-40B4-BE49-F238E27FC236}">
                <a16:creationId xmlns:a16="http://schemas.microsoft.com/office/drawing/2014/main" id="{CB67CEE3-8264-E6FB-184B-E34C0AD78ECE}"/>
              </a:ext>
            </a:extLst>
          </p:cNvPr>
          <p:cNvSpPr/>
          <p:nvPr/>
        </p:nvSpPr>
        <p:spPr>
          <a:xfrm>
            <a:off x="2366467" y="2954426"/>
            <a:ext cx="187817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</a:t>
            </a:r>
            <a:endParaRPr lang="en-US" sz="1000" dirty="0"/>
          </a:p>
        </p:txBody>
      </p:sp>
      <p:sp>
        <p:nvSpPr>
          <p:cNvPr id="25" name="Shape 9">
            <a:extLst>
              <a:ext uri="{FF2B5EF4-FFF2-40B4-BE49-F238E27FC236}">
                <a16:creationId xmlns:a16="http://schemas.microsoft.com/office/drawing/2014/main" id="{3590532E-464D-02C7-F335-ADC6645FB2BF}"/>
              </a:ext>
            </a:extLst>
          </p:cNvPr>
          <p:cNvSpPr/>
          <p:nvPr/>
        </p:nvSpPr>
        <p:spPr>
          <a:xfrm>
            <a:off x="4366260" y="2954426"/>
            <a:ext cx="1878178" cy="347472"/>
          </a:xfrm>
          <a:prstGeom prst="rect">
            <a:avLst/>
          </a:prstGeom>
          <a:solidFill>
            <a:srgbClr val="6B4C9A"/>
          </a:solidFill>
          <a:ln w="12700">
            <a:solidFill>
              <a:srgbClr val="6B4C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10">
            <a:extLst>
              <a:ext uri="{FF2B5EF4-FFF2-40B4-BE49-F238E27FC236}">
                <a16:creationId xmlns:a16="http://schemas.microsoft.com/office/drawing/2014/main" id="{E77A4007-C7EE-8A35-00C9-E894EB72B780}"/>
              </a:ext>
            </a:extLst>
          </p:cNvPr>
          <p:cNvSpPr/>
          <p:nvPr/>
        </p:nvSpPr>
        <p:spPr>
          <a:xfrm>
            <a:off x="4366260" y="2954426"/>
            <a:ext cx="187817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Coaching</a:t>
            </a:r>
            <a:endParaRPr lang="en-US" sz="1000" dirty="0"/>
          </a:p>
        </p:txBody>
      </p:sp>
      <p:sp>
        <p:nvSpPr>
          <p:cNvPr id="27" name="Shape 11">
            <a:extLst>
              <a:ext uri="{FF2B5EF4-FFF2-40B4-BE49-F238E27FC236}">
                <a16:creationId xmlns:a16="http://schemas.microsoft.com/office/drawing/2014/main" id="{AB8A794B-08C2-7880-5ECF-523FFDF9A8E8}"/>
              </a:ext>
            </a:extLst>
          </p:cNvPr>
          <p:cNvSpPr/>
          <p:nvPr/>
        </p:nvSpPr>
        <p:spPr>
          <a:xfrm>
            <a:off x="365760" y="3427171"/>
            <a:ext cx="1878178" cy="347472"/>
          </a:xfrm>
          <a:prstGeom prst="rect">
            <a:avLst/>
          </a:prstGeom>
          <a:solidFill>
            <a:srgbClr val="1A6B5A"/>
          </a:solidFill>
          <a:ln w="12700">
            <a:solidFill>
              <a:srgbClr val="1A6B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12">
            <a:extLst>
              <a:ext uri="{FF2B5EF4-FFF2-40B4-BE49-F238E27FC236}">
                <a16:creationId xmlns:a16="http://schemas.microsoft.com/office/drawing/2014/main" id="{7421B9E0-ACC1-94B7-673D-F50EF0C01054}"/>
              </a:ext>
            </a:extLst>
          </p:cNvPr>
          <p:cNvSpPr/>
          <p:nvPr/>
        </p:nvSpPr>
        <p:spPr>
          <a:xfrm>
            <a:off x="365760" y="3427171"/>
            <a:ext cx="187817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Goals &amp; Results</a:t>
            </a:r>
            <a:endParaRPr lang="en-US" sz="1000" dirty="0"/>
          </a:p>
        </p:txBody>
      </p:sp>
      <p:sp>
        <p:nvSpPr>
          <p:cNvPr id="29" name="Shape 13">
            <a:extLst>
              <a:ext uri="{FF2B5EF4-FFF2-40B4-BE49-F238E27FC236}">
                <a16:creationId xmlns:a16="http://schemas.microsoft.com/office/drawing/2014/main" id="{60E8F26C-F22D-849D-9EF0-0B4B7C050926}"/>
              </a:ext>
            </a:extLst>
          </p:cNvPr>
          <p:cNvSpPr/>
          <p:nvPr/>
        </p:nvSpPr>
        <p:spPr>
          <a:xfrm>
            <a:off x="2366467" y="3427171"/>
            <a:ext cx="1878178" cy="347472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14">
            <a:extLst>
              <a:ext uri="{FF2B5EF4-FFF2-40B4-BE49-F238E27FC236}">
                <a16:creationId xmlns:a16="http://schemas.microsoft.com/office/drawing/2014/main" id="{44755000-4469-0C05-2CEE-CA60ED56052B}"/>
              </a:ext>
            </a:extLst>
          </p:cNvPr>
          <p:cNvSpPr/>
          <p:nvPr/>
        </p:nvSpPr>
        <p:spPr>
          <a:xfrm>
            <a:off x="2366467" y="3427171"/>
            <a:ext cx="187817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Reinforce &amp; Recognize</a:t>
            </a:r>
            <a:endParaRPr lang="en-US" sz="1000" dirty="0"/>
          </a:p>
        </p:txBody>
      </p:sp>
      <p:sp>
        <p:nvSpPr>
          <p:cNvPr id="31" name="Shape 15">
            <a:extLst>
              <a:ext uri="{FF2B5EF4-FFF2-40B4-BE49-F238E27FC236}">
                <a16:creationId xmlns:a16="http://schemas.microsoft.com/office/drawing/2014/main" id="{223F1921-5A35-4282-0BF4-9BA5AA89795B}"/>
              </a:ext>
            </a:extLst>
          </p:cNvPr>
          <p:cNvSpPr/>
          <p:nvPr/>
        </p:nvSpPr>
        <p:spPr>
          <a:xfrm>
            <a:off x="4366260" y="3427171"/>
            <a:ext cx="1878178" cy="347472"/>
          </a:xfrm>
          <a:prstGeom prst="rect">
            <a:avLst/>
          </a:prstGeom>
          <a:solidFill>
            <a:srgbClr val="2F5373"/>
          </a:solidFill>
          <a:ln w="12700">
            <a:solidFill>
              <a:srgbClr val="2F53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16">
            <a:extLst>
              <a:ext uri="{FF2B5EF4-FFF2-40B4-BE49-F238E27FC236}">
                <a16:creationId xmlns:a16="http://schemas.microsoft.com/office/drawing/2014/main" id="{9351F051-D3D9-3595-ACC1-4B793A5B503E}"/>
              </a:ext>
            </a:extLst>
          </p:cNvPr>
          <p:cNvSpPr/>
          <p:nvPr/>
        </p:nvSpPr>
        <p:spPr>
          <a:xfrm>
            <a:off x="4366260" y="3427171"/>
            <a:ext cx="187817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Management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94360"/>
            <a:ext cx="9144000" cy="45720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74320" y="73152"/>
            <a:ext cx="6583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How to Use This Template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274320" y="720675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steps to set up your tracker. Each initiative needs a What, a Why, a Who, a When, a Status, and an Investment estimate.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256032" y="1059924"/>
            <a:ext cx="4224528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4DD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256032" y="1059924"/>
            <a:ext cx="292608" cy="107899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56032" y="1059924"/>
            <a:ext cx="29260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>
              <a:solidFill>
                <a:srgbClr val="B9913A"/>
              </a:solidFill>
            </a:endParaRPr>
          </a:p>
        </p:txBody>
      </p:sp>
      <p:sp>
        <p:nvSpPr>
          <p:cNvPr id="10" name="Text 7"/>
          <p:cNvSpPr/>
          <p:nvPr/>
        </p:nvSpPr>
        <p:spPr>
          <a:xfrm>
            <a:off x="621792" y="1123932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With Your Growth Roadmap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621792" y="1379964"/>
            <a:ext cx="376732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your active initiatives. The tracker works best when it reflects the same categories and priorities you identified during your Growth Roadmap session.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256032" y="2312652"/>
            <a:ext cx="4224528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4DD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256032" y="2312652"/>
            <a:ext cx="292608" cy="107899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256032" y="2312652"/>
            <a:ext cx="29260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>
              <a:solidFill>
                <a:srgbClr val="B9913A"/>
              </a:solidFill>
            </a:endParaRPr>
          </a:p>
        </p:txBody>
      </p:sp>
      <p:sp>
        <p:nvSpPr>
          <p:cNvPr id="15" name="Text 12"/>
          <p:cNvSpPr/>
          <p:nvPr/>
        </p:nvSpPr>
        <p:spPr>
          <a:xfrm>
            <a:off x="621792" y="2376660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Initiative and Define the Why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621792" y="2632692"/>
            <a:ext cx="376732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each initiative, write what the work is and why it matters. The why keeps the work connected to strategy when daily priorities compete for attention.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256032" y="3565380"/>
            <a:ext cx="4224528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4DD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256032" y="3565380"/>
            <a:ext cx="292608" cy="107899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256032" y="3565380"/>
            <a:ext cx="29260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>
              <a:solidFill>
                <a:srgbClr val="B9913A"/>
              </a:solidFill>
            </a:endParaRPr>
          </a:p>
        </p:txBody>
      </p:sp>
      <p:sp>
        <p:nvSpPr>
          <p:cNvPr id="20" name="Text 17"/>
          <p:cNvSpPr/>
          <p:nvPr/>
        </p:nvSpPr>
        <p:spPr>
          <a:xfrm>
            <a:off x="621792" y="3629388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an Owner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621792" y="3885420"/>
            <a:ext cx="376732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leader responsible for each initiative. Clear ownership is what separates a list of ideas from a plan that gets executed.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4700016" y="1059924"/>
            <a:ext cx="4224528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4DD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4700016" y="1059924"/>
            <a:ext cx="292608" cy="107899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4700016" y="1059924"/>
            <a:ext cx="29260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>
              <a:solidFill>
                <a:srgbClr val="B9913A"/>
              </a:solidFill>
            </a:endParaRPr>
          </a:p>
        </p:txBody>
      </p:sp>
      <p:sp>
        <p:nvSpPr>
          <p:cNvPr id="25" name="Text 22"/>
          <p:cNvSpPr/>
          <p:nvPr/>
        </p:nvSpPr>
        <p:spPr>
          <a:xfrm>
            <a:off x="5065776" y="1123932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a Target Completion Date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5065776" y="1379964"/>
            <a:ext cx="376732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a target month or date. A deadline creates accountability and gives the team a clear finish line to work toward.</a:t>
            </a:r>
            <a:endParaRPr lang="en-US" sz="950" dirty="0"/>
          </a:p>
        </p:txBody>
      </p:sp>
      <p:sp>
        <p:nvSpPr>
          <p:cNvPr id="27" name="Shape 24"/>
          <p:cNvSpPr/>
          <p:nvPr/>
        </p:nvSpPr>
        <p:spPr>
          <a:xfrm>
            <a:off x="4700016" y="2312652"/>
            <a:ext cx="4224528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4DD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5"/>
          <p:cNvSpPr/>
          <p:nvPr/>
        </p:nvSpPr>
        <p:spPr>
          <a:xfrm>
            <a:off x="4700016" y="2312652"/>
            <a:ext cx="292608" cy="107899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4700016" y="2312652"/>
            <a:ext cx="29260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>
              <a:solidFill>
                <a:srgbClr val="B9913A"/>
              </a:solidFill>
            </a:endParaRPr>
          </a:p>
        </p:txBody>
      </p:sp>
      <p:sp>
        <p:nvSpPr>
          <p:cNvPr id="30" name="Text 27"/>
          <p:cNvSpPr/>
          <p:nvPr/>
        </p:nvSpPr>
        <p:spPr>
          <a:xfrm>
            <a:off x="5065776" y="2376660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a Current Status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5065776" y="2632692"/>
            <a:ext cx="376732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status as work begins: Not Started, In Progress, On Track, Delayed, or Completed. Keep it honest -- an accurate tracker is far more useful than an optimistic one.</a:t>
            </a:r>
            <a:endParaRPr lang="en-US" sz="950" dirty="0"/>
          </a:p>
        </p:txBody>
      </p:sp>
      <p:sp>
        <p:nvSpPr>
          <p:cNvPr id="32" name="Shape 29"/>
          <p:cNvSpPr/>
          <p:nvPr/>
        </p:nvSpPr>
        <p:spPr>
          <a:xfrm>
            <a:off x="4700016" y="3565380"/>
            <a:ext cx="4224528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4DD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Shape 30"/>
          <p:cNvSpPr/>
          <p:nvPr/>
        </p:nvSpPr>
        <p:spPr>
          <a:xfrm>
            <a:off x="4700016" y="3565380"/>
            <a:ext cx="292608" cy="107899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4700016" y="3565380"/>
            <a:ext cx="29260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>
              <a:solidFill>
                <a:srgbClr val="B9913A"/>
              </a:solidFill>
            </a:endParaRPr>
          </a:p>
        </p:txBody>
      </p:sp>
      <p:sp>
        <p:nvSpPr>
          <p:cNvPr id="35" name="Text 32"/>
          <p:cNvSpPr/>
          <p:nvPr/>
        </p:nvSpPr>
        <p:spPr>
          <a:xfrm>
            <a:off x="5065776" y="3629388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and Update Weekly</a:t>
            </a:r>
            <a:endParaRPr lang="en-US" sz="1100" dirty="0"/>
          </a:p>
        </p:txBody>
      </p:sp>
      <p:sp>
        <p:nvSpPr>
          <p:cNvPr id="36" name="Text 33"/>
          <p:cNvSpPr/>
          <p:nvPr/>
        </p:nvSpPr>
        <p:spPr>
          <a:xfrm>
            <a:off x="5065776" y="3885420"/>
            <a:ext cx="376732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Spend 5-10 minutes each week updating status and notes. A tracker only adds value when it reflects what is actually happening. While </a:t>
            </a:r>
            <a:r>
              <a:rPr lang="en-US" sz="950" dirty="0" err="1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Powerpoint</a:t>
            </a:r>
            <a:r>
              <a:rPr lang="en-US" sz="95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works well for presentations, you will find the Excel version of this tool to be more useful for regular team updates.</a:t>
            </a:r>
            <a:endParaRPr lang="en-US" sz="950" dirty="0"/>
          </a:p>
        </p:txBody>
      </p:sp>
      <p:sp>
        <p:nvSpPr>
          <p:cNvPr id="37" name="Text 34"/>
          <p:cNvSpPr/>
          <p:nvPr/>
        </p:nvSpPr>
        <p:spPr>
          <a:xfrm>
            <a:off x="256032" y="4717524"/>
            <a:ext cx="86319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Most leaders review this tracker at the start of their weekly team meeting. A 5-minute status check keeps the work visible and surfaces problems before they become delays.</a:t>
            </a:r>
            <a:endParaRPr lang="en-US" sz="900" dirty="0"/>
          </a:p>
        </p:txBody>
      </p:sp>
      <p:pic>
        <p:nvPicPr>
          <p:cNvPr id="38" name="Image 0">
            <a:hlinkClick r:id="rId3"/>
            <a:extLst>
              <a:ext uri="{FF2B5EF4-FFF2-40B4-BE49-F238E27FC236}">
                <a16:creationId xmlns:a16="http://schemas.microsoft.com/office/drawing/2014/main" id="{161C36BD-13BB-E69F-ADCF-8EA715829BE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137219" y="219169"/>
            <a:ext cx="1878197" cy="26515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94360"/>
            <a:ext cx="9144000" cy="45720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74320" y="73152"/>
            <a:ext cx="6583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Initiative Tracker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274320" y="676656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each initiative: What is it? Why does it matter? Who owns it? When is it due? What is the current status? Notes for Next Steps?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274320" y="987552"/>
            <a:ext cx="822960" cy="310896"/>
          </a:xfrm>
          <a:prstGeom prst="rect">
            <a:avLst/>
          </a:prstGeom>
          <a:solidFill>
            <a:srgbClr val="1A2744"/>
          </a:solidFill>
          <a:ln w="6350">
            <a:solidFill>
              <a:srgbClr val="293D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310896" y="987552"/>
            <a:ext cx="7498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1097280" y="987552"/>
            <a:ext cx="1335024" cy="310896"/>
          </a:xfrm>
          <a:prstGeom prst="rect">
            <a:avLst/>
          </a:prstGeom>
          <a:solidFill>
            <a:srgbClr val="1A2744"/>
          </a:solidFill>
          <a:ln w="6350">
            <a:solidFill>
              <a:srgbClr val="293D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1133856" y="987552"/>
            <a:ext cx="126187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2432304" y="987552"/>
            <a:ext cx="1682496" cy="310896"/>
          </a:xfrm>
          <a:prstGeom prst="rect">
            <a:avLst/>
          </a:prstGeom>
          <a:solidFill>
            <a:srgbClr val="1A2744"/>
          </a:solidFill>
          <a:ln w="6350">
            <a:solidFill>
              <a:srgbClr val="293D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2468880" y="987552"/>
            <a:ext cx="160934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4114800" y="987552"/>
            <a:ext cx="914400" cy="310896"/>
          </a:xfrm>
          <a:prstGeom prst="rect">
            <a:avLst/>
          </a:prstGeom>
          <a:solidFill>
            <a:srgbClr val="1A2744"/>
          </a:solidFill>
          <a:ln w="6350">
            <a:solidFill>
              <a:srgbClr val="293D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4151376" y="987552"/>
            <a:ext cx="8412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5029200" y="987552"/>
            <a:ext cx="658368" cy="310896"/>
          </a:xfrm>
          <a:prstGeom prst="rect">
            <a:avLst/>
          </a:prstGeom>
          <a:solidFill>
            <a:srgbClr val="1A2744"/>
          </a:solidFill>
          <a:ln w="6350">
            <a:solidFill>
              <a:srgbClr val="293D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5065776" y="987552"/>
            <a:ext cx="58521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5687568" y="987552"/>
            <a:ext cx="987552" cy="310896"/>
          </a:xfrm>
          <a:prstGeom prst="rect">
            <a:avLst/>
          </a:prstGeom>
          <a:solidFill>
            <a:srgbClr val="1A2744"/>
          </a:solidFill>
          <a:ln w="6350">
            <a:solidFill>
              <a:srgbClr val="293D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5724144" y="987552"/>
            <a:ext cx="914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6675120" y="987552"/>
            <a:ext cx="2194560" cy="310896"/>
          </a:xfrm>
          <a:prstGeom prst="rect">
            <a:avLst/>
          </a:prstGeom>
          <a:solidFill>
            <a:srgbClr val="1A2744"/>
          </a:solidFill>
          <a:ln w="6350">
            <a:solidFill>
              <a:srgbClr val="293D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6711696" y="987552"/>
            <a:ext cx="21214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 / Comments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274320" y="1298448"/>
            <a:ext cx="822960" cy="475488"/>
          </a:xfrm>
          <a:prstGeom prst="rect">
            <a:avLst/>
          </a:prstGeom>
          <a:solidFill>
            <a:srgbClr val="EEF2F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1097280" y="1298448"/>
            <a:ext cx="1335024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2432304" y="1298448"/>
            <a:ext cx="1682496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4114800" y="1298448"/>
            <a:ext cx="9144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2"/>
          <p:cNvSpPr/>
          <p:nvPr/>
        </p:nvSpPr>
        <p:spPr>
          <a:xfrm>
            <a:off x="5029200" y="1298448"/>
            <a:ext cx="658368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3"/>
          <p:cNvSpPr/>
          <p:nvPr/>
        </p:nvSpPr>
        <p:spPr>
          <a:xfrm>
            <a:off x="5687568" y="1298448"/>
            <a:ext cx="987552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4"/>
          <p:cNvSpPr/>
          <p:nvPr/>
        </p:nvSpPr>
        <p:spPr>
          <a:xfrm>
            <a:off x="6675120" y="1298448"/>
            <a:ext cx="219456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5"/>
          <p:cNvSpPr/>
          <p:nvPr/>
        </p:nvSpPr>
        <p:spPr>
          <a:xfrm>
            <a:off x="274320" y="1773936"/>
            <a:ext cx="822960" cy="475488"/>
          </a:xfrm>
          <a:prstGeom prst="rect">
            <a:avLst/>
          </a:prstGeom>
          <a:solidFill>
            <a:srgbClr val="EEF2F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6"/>
          <p:cNvSpPr/>
          <p:nvPr/>
        </p:nvSpPr>
        <p:spPr>
          <a:xfrm>
            <a:off x="1097280" y="1773936"/>
            <a:ext cx="1335024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7"/>
          <p:cNvSpPr/>
          <p:nvPr/>
        </p:nvSpPr>
        <p:spPr>
          <a:xfrm>
            <a:off x="2432304" y="1773936"/>
            <a:ext cx="1682496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8"/>
          <p:cNvSpPr/>
          <p:nvPr/>
        </p:nvSpPr>
        <p:spPr>
          <a:xfrm>
            <a:off x="4114800" y="1773936"/>
            <a:ext cx="914400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9"/>
          <p:cNvSpPr/>
          <p:nvPr/>
        </p:nvSpPr>
        <p:spPr>
          <a:xfrm>
            <a:off x="5029200" y="1773936"/>
            <a:ext cx="658368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0"/>
          <p:cNvSpPr/>
          <p:nvPr/>
        </p:nvSpPr>
        <p:spPr>
          <a:xfrm>
            <a:off x="5687568" y="1773936"/>
            <a:ext cx="987552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1"/>
          <p:cNvSpPr/>
          <p:nvPr/>
        </p:nvSpPr>
        <p:spPr>
          <a:xfrm>
            <a:off x="6675120" y="1773936"/>
            <a:ext cx="2194560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2"/>
          <p:cNvSpPr/>
          <p:nvPr/>
        </p:nvSpPr>
        <p:spPr>
          <a:xfrm>
            <a:off x="274320" y="2249424"/>
            <a:ext cx="822960" cy="475488"/>
          </a:xfrm>
          <a:prstGeom prst="rect">
            <a:avLst/>
          </a:prstGeom>
          <a:solidFill>
            <a:srgbClr val="EEF2F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3"/>
          <p:cNvSpPr/>
          <p:nvPr/>
        </p:nvSpPr>
        <p:spPr>
          <a:xfrm>
            <a:off x="1097280" y="2249424"/>
            <a:ext cx="1335024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4"/>
          <p:cNvSpPr/>
          <p:nvPr/>
        </p:nvSpPr>
        <p:spPr>
          <a:xfrm>
            <a:off x="2432304" y="2249424"/>
            <a:ext cx="1682496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5"/>
          <p:cNvSpPr/>
          <p:nvPr/>
        </p:nvSpPr>
        <p:spPr>
          <a:xfrm>
            <a:off x="4114800" y="2249424"/>
            <a:ext cx="9144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6"/>
          <p:cNvSpPr/>
          <p:nvPr/>
        </p:nvSpPr>
        <p:spPr>
          <a:xfrm>
            <a:off x="5029200" y="2249424"/>
            <a:ext cx="658368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7"/>
          <p:cNvSpPr/>
          <p:nvPr/>
        </p:nvSpPr>
        <p:spPr>
          <a:xfrm>
            <a:off x="5687568" y="2249424"/>
            <a:ext cx="987552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8"/>
          <p:cNvSpPr/>
          <p:nvPr/>
        </p:nvSpPr>
        <p:spPr>
          <a:xfrm>
            <a:off x="6675120" y="2249424"/>
            <a:ext cx="219456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39"/>
          <p:cNvSpPr/>
          <p:nvPr/>
        </p:nvSpPr>
        <p:spPr>
          <a:xfrm>
            <a:off x="274320" y="2724912"/>
            <a:ext cx="822960" cy="475488"/>
          </a:xfrm>
          <a:prstGeom prst="rect">
            <a:avLst/>
          </a:prstGeom>
          <a:solidFill>
            <a:srgbClr val="EEF2F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40"/>
          <p:cNvSpPr/>
          <p:nvPr/>
        </p:nvSpPr>
        <p:spPr>
          <a:xfrm>
            <a:off x="1097280" y="2724912"/>
            <a:ext cx="1335024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1"/>
          <p:cNvSpPr/>
          <p:nvPr/>
        </p:nvSpPr>
        <p:spPr>
          <a:xfrm>
            <a:off x="2432304" y="2724912"/>
            <a:ext cx="1682496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2"/>
          <p:cNvSpPr/>
          <p:nvPr/>
        </p:nvSpPr>
        <p:spPr>
          <a:xfrm>
            <a:off x="4114800" y="2724912"/>
            <a:ext cx="914400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3"/>
          <p:cNvSpPr/>
          <p:nvPr/>
        </p:nvSpPr>
        <p:spPr>
          <a:xfrm>
            <a:off x="5029200" y="2724912"/>
            <a:ext cx="658368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44"/>
          <p:cNvSpPr/>
          <p:nvPr/>
        </p:nvSpPr>
        <p:spPr>
          <a:xfrm>
            <a:off x="5687568" y="2724912"/>
            <a:ext cx="987552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Shape 45"/>
          <p:cNvSpPr/>
          <p:nvPr/>
        </p:nvSpPr>
        <p:spPr>
          <a:xfrm>
            <a:off x="6675120" y="2724912"/>
            <a:ext cx="2194560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Shape 46"/>
          <p:cNvSpPr/>
          <p:nvPr/>
        </p:nvSpPr>
        <p:spPr>
          <a:xfrm>
            <a:off x="274320" y="3200400"/>
            <a:ext cx="822960" cy="475488"/>
          </a:xfrm>
          <a:prstGeom prst="rect">
            <a:avLst/>
          </a:prstGeom>
          <a:solidFill>
            <a:srgbClr val="EEF2F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Shape 47"/>
          <p:cNvSpPr/>
          <p:nvPr/>
        </p:nvSpPr>
        <p:spPr>
          <a:xfrm>
            <a:off x="1097280" y="3200400"/>
            <a:ext cx="1335024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Shape 48"/>
          <p:cNvSpPr/>
          <p:nvPr/>
        </p:nvSpPr>
        <p:spPr>
          <a:xfrm>
            <a:off x="2432304" y="3200400"/>
            <a:ext cx="1682496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Shape 49"/>
          <p:cNvSpPr/>
          <p:nvPr/>
        </p:nvSpPr>
        <p:spPr>
          <a:xfrm>
            <a:off x="4114800" y="3200400"/>
            <a:ext cx="9144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Shape 50"/>
          <p:cNvSpPr/>
          <p:nvPr/>
        </p:nvSpPr>
        <p:spPr>
          <a:xfrm>
            <a:off x="5029200" y="3200400"/>
            <a:ext cx="658368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Shape 51"/>
          <p:cNvSpPr/>
          <p:nvPr/>
        </p:nvSpPr>
        <p:spPr>
          <a:xfrm>
            <a:off x="5687568" y="3200400"/>
            <a:ext cx="987552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Shape 52"/>
          <p:cNvSpPr/>
          <p:nvPr/>
        </p:nvSpPr>
        <p:spPr>
          <a:xfrm>
            <a:off x="6675120" y="3200400"/>
            <a:ext cx="219456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Shape 53"/>
          <p:cNvSpPr/>
          <p:nvPr/>
        </p:nvSpPr>
        <p:spPr>
          <a:xfrm>
            <a:off x="274320" y="3675888"/>
            <a:ext cx="822960" cy="475488"/>
          </a:xfrm>
          <a:prstGeom prst="rect">
            <a:avLst/>
          </a:prstGeom>
          <a:solidFill>
            <a:srgbClr val="EEF2F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Shape 54"/>
          <p:cNvSpPr/>
          <p:nvPr/>
        </p:nvSpPr>
        <p:spPr>
          <a:xfrm>
            <a:off x="1097280" y="3675888"/>
            <a:ext cx="1335024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Shape 55"/>
          <p:cNvSpPr/>
          <p:nvPr/>
        </p:nvSpPr>
        <p:spPr>
          <a:xfrm>
            <a:off x="2432304" y="3675888"/>
            <a:ext cx="1682496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Shape 56"/>
          <p:cNvSpPr/>
          <p:nvPr/>
        </p:nvSpPr>
        <p:spPr>
          <a:xfrm>
            <a:off x="4114800" y="3675888"/>
            <a:ext cx="914400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Shape 57"/>
          <p:cNvSpPr/>
          <p:nvPr/>
        </p:nvSpPr>
        <p:spPr>
          <a:xfrm>
            <a:off x="5029200" y="3675888"/>
            <a:ext cx="658368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Shape 58"/>
          <p:cNvSpPr/>
          <p:nvPr/>
        </p:nvSpPr>
        <p:spPr>
          <a:xfrm>
            <a:off x="5687568" y="3675888"/>
            <a:ext cx="987552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Shape 59"/>
          <p:cNvSpPr/>
          <p:nvPr/>
        </p:nvSpPr>
        <p:spPr>
          <a:xfrm>
            <a:off x="6675120" y="3675888"/>
            <a:ext cx="2194560" cy="475488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Shape 60"/>
          <p:cNvSpPr/>
          <p:nvPr/>
        </p:nvSpPr>
        <p:spPr>
          <a:xfrm>
            <a:off x="274320" y="4151376"/>
            <a:ext cx="822960" cy="475488"/>
          </a:xfrm>
          <a:prstGeom prst="rect">
            <a:avLst/>
          </a:prstGeom>
          <a:solidFill>
            <a:srgbClr val="EEF2F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Shape 61"/>
          <p:cNvSpPr/>
          <p:nvPr/>
        </p:nvSpPr>
        <p:spPr>
          <a:xfrm>
            <a:off x="1097280" y="4151376"/>
            <a:ext cx="1335024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Shape 62"/>
          <p:cNvSpPr/>
          <p:nvPr/>
        </p:nvSpPr>
        <p:spPr>
          <a:xfrm>
            <a:off x="2432304" y="4151376"/>
            <a:ext cx="1682496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Shape 63"/>
          <p:cNvSpPr/>
          <p:nvPr/>
        </p:nvSpPr>
        <p:spPr>
          <a:xfrm>
            <a:off x="4114800" y="4151376"/>
            <a:ext cx="9144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Shape 64"/>
          <p:cNvSpPr/>
          <p:nvPr/>
        </p:nvSpPr>
        <p:spPr>
          <a:xfrm>
            <a:off x="5029200" y="4151376"/>
            <a:ext cx="658368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8" name="Shape 65"/>
          <p:cNvSpPr/>
          <p:nvPr/>
        </p:nvSpPr>
        <p:spPr>
          <a:xfrm>
            <a:off x="5687568" y="4151376"/>
            <a:ext cx="987552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Shape 66"/>
          <p:cNvSpPr/>
          <p:nvPr/>
        </p:nvSpPr>
        <p:spPr>
          <a:xfrm>
            <a:off x="6675120" y="4151376"/>
            <a:ext cx="219456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Shape 67"/>
          <p:cNvSpPr/>
          <p:nvPr/>
        </p:nvSpPr>
        <p:spPr>
          <a:xfrm>
            <a:off x="274320" y="4626864"/>
            <a:ext cx="8595360" cy="1828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68"/>
          <p:cNvSpPr/>
          <p:nvPr/>
        </p:nvSpPr>
        <p:spPr>
          <a:xfrm>
            <a:off x="274320" y="4718304"/>
            <a:ext cx="10241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 options:</a:t>
            </a:r>
            <a:endParaRPr lang="en-US" sz="850" dirty="0"/>
          </a:p>
        </p:txBody>
      </p:sp>
      <p:sp>
        <p:nvSpPr>
          <p:cNvPr id="72" name="Shape 69"/>
          <p:cNvSpPr/>
          <p:nvPr/>
        </p:nvSpPr>
        <p:spPr>
          <a:xfrm>
            <a:off x="1353312" y="4736592"/>
            <a:ext cx="109728" cy="14630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Text 70"/>
          <p:cNvSpPr/>
          <p:nvPr/>
        </p:nvSpPr>
        <p:spPr>
          <a:xfrm>
            <a:off x="1508760" y="4718304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Started</a:t>
            </a:r>
            <a:endParaRPr lang="en-US" sz="850" dirty="0"/>
          </a:p>
        </p:txBody>
      </p:sp>
      <p:sp>
        <p:nvSpPr>
          <p:cNvPr id="74" name="Shape 71"/>
          <p:cNvSpPr/>
          <p:nvPr/>
        </p:nvSpPr>
        <p:spPr>
          <a:xfrm>
            <a:off x="2834640" y="4736592"/>
            <a:ext cx="109728" cy="146304"/>
          </a:xfrm>
          <a:prstGeom prst="rect">
            <a:avLst/>
          </a:prstGeom>
          <a:solidFill>
            <a:srgbClr val="4A90C2"/>
          </a:solidFill>
          <a:ln w="12700">
            <a:solidFill>
              <a:srgbClr val="4A90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Text 72"/>
          <p:cNvSpPr/>
          <p:nvPr/>
        </p:nvSpPr>
        <p:spPr>
          <a:xfrm>
            <a:off x="2990088" y="4718304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Progress</a:t>
            </a:r>
            <a:endParaRPr lang="en-US" sz="850" dirty="0"/>
          </a:p>
        </p:txBody>
      </p:sp>
      <p:sp>
        <p:nvSpPr>
          <p:cNvPr id="76" name="Shape 73"/>
          <p:cNvSpPr/>
          <p:nvPr/>
        </p:nvSpPr>
        <p:spPr>
          <a:xfrm>
            <a:off x="4315968" y="4736592"/>
            <a:ext cx="109728" cy="146304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Text 74"/>
          <p:cNvSpPr/>
          <p:nvPr/>
        </p:nvSpPr>
        <p:spPr>
          <a:xfrm>
            <a:off x="4471416" y="4718304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Track</a:t>
            </a:r>
            <a:endParaRPr lang="en-US" sz="850" dirty="0"/>
          </a:p>
        </p:txBody>
      </p:sp>
      <p:sp>
        <p:nvSpPr>
          <p:cNvPr id="78" name="Shape 75"/>
          <p:cNvSpPr/>
          <p:nvPr/>
        </p:nvSpPr>
        <p:spPr>
          <a:xfrm>
            <a:off x="5797296" y="4736592"/>
            <a:ext cx="109728" cy="146304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 76"/>
          <p:cNvSpPr/>
          <p:nvPr/>
        </p:nvSpPr>
        <p:spPr>
          <a:xfrm>
            <a:off x="5952744" y="4718304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Delayed</a:t>
            </a:r>
            <a:endParaRPr lang="en-US" sz="850" dirty="0"/>
          </a:p>
        </p:txBody>
      </p:sp>
      <p:sp>
        <p:nvSpPr>
          <p:cNvPr id="80" name="Shape 77"/>
          <p:cNvSpPr/>
          <p:nvPr/>
        </p:nvSpPr>
        <p:spPr>
          <a:xfrm>
            <a:off x="7278624" y="4736592"/>
            <a:ext cx="109728" cy="146304"/>
          </a:xfrm>
          <a:prstGeom prst="rect">
            <a:avLst/>
          </a:prstGeom>
          <a:solidFill>
            <a:srgbClr val="2E7D4F"/>
          </a:solidFill>
          <a:ln w="12700">
            <a:solidFill>
              <a:srgbClr val="2E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1" name="Text 78"/>
          <p:cNvSpPr/>
          <p:nvPr/>
        </p:nvSpPr>
        <p:spPr>
          <a:xfrm>
            <a:off x="7434072" y="4718304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Completed</a:t>
            </a:r>
            <a:endParaRPr lang="en-US" sz="850" dirty="0"/>
          </a:p>
        </p:txBody>
      </p:sp>
      <p:pic>
        <p:nvPicPr>
          <p:cNvPr id="82" name="Image 0">
            <a:hlinkClick r:id="rId3"/>
            <a:extLst>
              <a:ext uri="{FF2B5EF4-FFF2-40B4-BE49-F238E27FC236}">
                <a16:creationId xmlns:a16="http://schemas.microsoft.com/office/drawing/2014/main" id="{66882070-388E-04FC-8BAD-4D5E0CA5C6D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137219" y="219169"/>
            <a:ext cx="1878197" cy="26515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6C8F7-914D-2D6B-E3DF-AF83E6E36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D9E0FB46-62B2-C39E-7AB5-9611A5B32747}"/>
              </a:ext>
            </a:extLst>
          </p:cNvPr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EA01B088-351C-EE2D-465F-860235082B5C}"/>
              </a:ext>
            </a:extLst>
          </p:cNvPr>
          <p:cNvSpPr/>
          <p:nvPr/>
        </p:nvSpPr>
        <p:spPr>
          <a:xfrm>
            <a:off x="0" y="594360"/>
            <a:ext cx="9144000" cy="45720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B6778692-78C9-2A8F-F894-CF89B660E68C}"/>
              </a:ext>
            </a:extLst>
          </p:cNvPr>
          <p:cNvSpPr/>
          <p:nvPr/>
        </p:nvSpPr>
        <p:spPr>
          <a:xfrm>
            <a:off x="274320" y="73152"/>
            <a:ext cx="6583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Example: Initiative Tracker</a:t>
            </a:r>
            <a:endParaRPr lang="en-US" sz="2400" dirty="0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E936BAE2-74D8-126F-648E-0E90FA5C5C1E}"/>
              </a:ext>
            </a:extLst>
          </p:cNvPr>
          <p:cNvSpPr/>
          <p:nvPr/>
        </p:nvSpPr>
        <p:spPr>
          <a:xfrm>
            <a:off x="276092" y="80467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example shows how the tracker looks when active initiatives are entered, assigned, and regularly updated.</a:t>
            </a:r>
            <a:endParaRPr lang="en-US" sz="1000" dirty="0"/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04572765-16CB-F5A4-2640-27FD779F2D5D}"/>
              </a:ext>
            </a:extLst>
          </p:cNvPr>
          <p:cNvSpPr/>
          <p:nvPr/>
        </p:nvSpPr>
        <p:spPr>
          <a:xfrm>
            <a:off x="274320" y="1208461"/>
            <a:ext cx="822960" cy="310896"/>
          </a:xfrm>
          <a:prstGeom prst="rect">
            <a:avLst/>
          </a:prstGeom>
          <a:solidFill>
            <a:srgbClr val="1A2744"/>
          </a:solidFill>
          <a:ln w="6350">
            <a:solidFill>
              <a:srgbClr val="293D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33666A2D-1FBC-1B46-604E-9D694FE0B4CF}"/>
              </a:ext>
            </a:extLst>
          </p:cNvPr>
          <p:cNvSpPr/>
          <p:nvPr/>
        </p:nvSpPr>
        <p:spPr>
          <a:xfrm>
            <a:off x="310896" y="1208461"/>
            <a:ext cx="7498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</a:t>
            </a:r>
            <a:endParaRPr lang="en-US" sz="900" dirty="0"/>
          </a:p>
        </p:txBody>
      </p:sp>
      <p:sp>
        <p:nvSpPr>
          <p:cNvPr id="9" name="Shape 6">
            <a:extLst>
              <a:ext uri="{FF2B5EF4-FFF2-40B4-BE49-F238E27FC236}">
                <a16:creationId xmlns:a16="http://schemas.microsoft.com/office/drawing/2014/main" id="{D5954F19-4076-0469-3389-5CFEB04FD7AD}"/>
              </a:ext>
            </a:extLst>
          </p:cNvPr>
          <p:cNvSpPr/>
          <p:nvPr/>
        </p:nvSpPr>
        <p:spPr>
          <a:xfrm>
            <a:off x="1097280" y="1208461"/>
            <a:ext cx="1335024" cy="310896"/>
          </a:xfrm>
          <a:prstGeom prst="rect">
            <a:avLst/>
          </a:prstGeom>
          <a:solidFill>
            <a:srgbClr val="1A2744"/>
          </a:solidFill>
          <a:ln w="6350">
            <a:solidFill>
              <a:srgbClr val="293D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BCA9730D-D1BB-B621-02CE-F2E950B13EF5}"/>
              </a:ext>
            </a:extLst>
          </p:cNvPr>
          <p:cNvSpPr/>
          <p:nvPr/>
        </p:nvSpPr>
        <p:spPr>
          <a:xfrm>
            <a:off x="1133856" y="1208461"/>
            <a:ext cx="126187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Initiative</a:t>
            </a:r>
            <a:endParaRPr lang="en-US" sz="900" dirty="0"/>
          </a:p>
        </p:txBody>
      </p:sp>
      <p:sp>
        <p:nvSpPr>
          <p:cNvPr id="11" name="Shape 8">
            <a:extLst>
              <a:ext uri="{FF2B5EF4-FFF2-40B4-BE49-F238E27FC236}">
                <a16:creationId xmlns:a16="http://schemas.microsoft.com/office/drawing/2014/main" id="{A83C27D6-9CD4-64A5-652F-A5DBB494B80B}"/>
              </a:ext>
            </a:extLst>
          </p:cNvPr>
          <p:cNvSpPr/>
          <p:nvPr/>
        </p:nvSpPr>
        <p:spPr>
          <a:xfrm>
            <a:off x="2432304" y="1208461"/>
            <a:ext cx="1682496" cy="310896"/>
          </a:xfrm>
          <a:prstGeom prst="rect">
            <a:avLst/>
          </a:prstGeom>
          <a:solidFill>
            <a:srgbClr val="1A2744"/>
          </a:solidFill>
          <a:ln w="6350">
            <a:solidFill>
              <a:srgbClr val="293D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>
            <a:extLst>
              <a:ext uri="{FF2B5EF4-FFF2-40B4-BE49-F238E27FC236}">
                <a16:creationId xmlns:a16="http://schemas.microsoft.com/office/drawing/2014/main" id="{82AE4DAE-5E2E-6C4D-96FF-7B3E7BC51ED8}"/>
              </a:ext>
            </a:extLst>
          </p:cNvPr>
          <p:cNvSpPr/>
          <p:nvPr/>
        </p:nvSpPr>
        <p:spPr>
          <a:xfrm>
            <a:off x="2468880" y="1208461"/>
            <a:ext cx="160934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</a:t>
            </a:r>
            <a:endParaRPr lang="en-US" sz="900" dirty="0"/>
          </a:p>
        </p:txBody>
      </p:sp>
      <p:sp>
        <p:nvSpPr>
          <p:cNvPr id="13" name="Shape 10">
            <a:extLst>
              <a:ext uri="{FF2B5EF4-FFF2-40B4-BE49-F238E27FC236}">
                <a16:creationId xmlns:a16="http://schemas.microsoft.com/office/drawing/2014/main" id="{C4E6223E-751B-3F39-467A-CB3F8FC55B04}"/>
              </a:ext>
            </a:extLst>
          </p:cNvPr>
          <p:cNvSpPr/>
          <p:nvPr/>
        </p:nvSpPr>
        <p:spPr>
          <a:xfrm>
            <a:off x="4114800" y="1208461"/>
            <a:ext cx="914400" cy="310896"/>
          </a:xfrm>
          <a:prstGeom prst="rect">
            <a:avLst/>
          </a:prstGeom>
          <a:solidFill>
            <a:srgbClr val="1A2744"/>
          </a:solidFill>
          <a:ln w="6350">
            <a:solidFill>
              <a:srgbClr val="293D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>
            <a:extLst>
              <a:ext uri="{FF2B5EF4-FFF2-40B4-BE49-F238E27FC236}">
                <a16:creationId xmlns:a16="http://schemas.microsoft.com/office/drawing/2014/main" id="{79994361-3FEA-263C-EC07-B079FB0AD88C}"/>
              </a:ext>
            </a:extLst>
          </p:cNvPr>
          <p:cNvSpPr/>
          <p:nvPr/>
        </p:nvSpPr>
        <p:spPr>
          <a:xfrm>
            <a:off x="4151376" y="1208461"/>
            <a:ext cx="8412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</a:t>
            </a:r>
            <a:endParaRPr lang="en-US" sz="900" dirty="0"/>
          </a:p>
        </p:txBody>
      </p:sp>
      <p:sp>
        <p:nvSpPr>
          <p:cNvPr id="15" name="Shape 12">
            <a:extLst>
              <a:ext uri="{FF2B5EF4-FFF2-40B4-BE49-F238E27FC236}">
                <a16:creationId xmlns:a16="http://schemas.microsoft.com/office/drawing/2014/main" id="{6EEC09D8-755C-6895-D5F1-C76FE842F435}"/>
              </a:ext>
            </a:extLst>
          </p:cNvPr>
          <p:cNvSpPr/>
          <p:nvPr/>
        </p:nvSpPr>
        <p:spPr>
          <a:xfrm>
            <a:off x="5029200" y="1208461"/>
            <a:ext cx="658368" cy="310896"/>
          </a:xfrm>
          <a:prstGeom prst="rect">
            <a:avLst/>
          </a:prstGeom>
          <a:solidFill>
            <a:srgbClr val="1A2744"/>
          </a:solidFill>
          <a:ln w="6350">
            <a:solidFill>
              <a:srgbClr val="293D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>
            <a:extLst>
              <a:ext uri="{FF2B5EF4-FFF2-40B4-BE49-F238E27FC236}">
                <a16:creationId xmlns:a16="http://schemas.microsoft.com/office/drawing/2014/main" id="{8270936E-2583-544A-CDA6-C51E802348A2}"/>
              </a:ext>
            </a:extLst>
          </p:cNvPr>
          <p:cNvSpPr/>
          <p:nvPr/>
        </p:nvSpPr>
        <p:spPr>
          <a:xfrm>
            <a:off x="5065776" y="1208461"/>
            <a:ext cx="58521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</a:t>
            </a:r>
            <a:endParaRPr lang="en-US" sz="900" dirty="0"/>
          </a:p>
        </p:txBody>
      </p:sp>
      <p:sp>
        <p:nvSpPr>
          <p:cNvPr id="17" name="Shape 14">
            <a:extLst>
              <a:ext uri="{FF2B5EF4-FFF2-40B4-BE49-F238E27FC236}">
                <a16:creationId xmlns:a16="http://schemas.microsoft.com/office/drawing/2014/main" id="{B6E92811-F51F-FDD5-61F4-4EE6CA4BE635}"/>
              </a:ext>
            </a:extLst>
          </p:cNvPr>
          <p:cNvSpPr/>
          <p:nvPr/>
        </p:nvSpPr>
        <p:spPr>
          <a:xfrm>
            <a:off x="5687568" y="1208461"/>
            <a:ext cx="987552" cy="310896"/>
          </a:xfrm>
          <a:prstGeom prst="rect">
            <a:avLst/>
          </a:prstGeom>
          <a:solidFill>
            <a:srgbClr val="1A2744"/>
          </a:solidFill>
          <a:ln w="6350">
            <a:solidFill>
              <a:srgbClr val="293D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>
            <a:extLst>
              <a:ext uri="{FF2B5EF4-FFF2-40B4-BE49-F238E27FC236}">
                <a16:creationId xmlns:a16="http://schemas.microsoft.com/office/drawing/2014/main" id="{4FC4712B-E28B-EC74-2438-05B5D0D31FAD}"/>
              </a:ext>
            </a:extLst>
          </p:cNvPr>
          <p:cNvSpPr/>
          <p:nvPr/>
        </p:nvSpPr>
        <p:spPr>
          <a:xfrm>
            <a:off x="5724144" y="1208461"/>
            <a:ext cx="914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</a:t>
            </a:r>
            <a:endParaRPr lang="en-US" sz="900" dirty="0"/>
          </a:p>
        </p:txBody>
      </p:sp>
      <p:sp>
        <p:nvSpPr>
          <p:cNvPr id="19" name="Shape 16">
            <a:extLst>
              <a:ext uri="{FF2B5EF4-FFF2-40B4-BE49-F238E27FC236}">
                <a16:creationId xmlns:a16="http://schemas.microsoft.com/office/drawing/2014/main" id="{B3C551F9-00BE-2394-A5EE-82D44CA7C671}"/>
              </a:ext>
            </a:extLst>
          </p:cNvPr>
          <p:cNvSpPr/>
          <p:nvPr/>
        </p:nvSpPr>
        <p:spPr>
          <a:xfrm>
            <a:off x="6675120" y="1208461"/>
            <a:ext cx="2194560" cy="310896"/>
          </a:xfrm>
          <a:prstGeom prst="rect">
            <a:avLst/>
          </a:prstGeom>
          <a:solidFill>
            <a:srgbClr val="1A2744"/>
          </a:solidFill>
          <a:ln w="6350">
            <a:solidFill>
              <a:srgbClr val="293D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>
            <a:extLst>
              <a:ext uri="{FF2B5EF4-FFF2-40B4-BE49-F238E27FC236}">
                <a16:creationId xmlns:a16="http://schemas.microsoft.com/office/drawing/2014/main" id="{F7CE4AA9-2B52-6A38-2418-94EA6E96C8DA}"/>
              </a:ext>
            </a:extLst>
          </p:cNvPr>
          <p:cNvSpPr/>
          <p:nvPr/>
        </p:nvSpPr>
        <p:spPr>
          <a:xfrm>
            <a:off x="6711696" y="1208461"/>
            <a:ext cx="21214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 / Comments</a:t>
            </a:r>
            <a:endParaRPr lang="en-US" sz="900" dirty="0"/>
          </a:p>
        </p:txBody>
      </p:sp>
      <p:sp>
        <p:nvSpPr>
          <p:cNvPr id="21" name="Shape 18">
            <a:extLst>
              <a:ext uri="{FF2B5EF4-FFF2-40B4-BE49-F238E27FC236}">
                <a16:creationId xmlns:a16="http://schemas.microsoft.com/office/drawing/2014/main" id="{CD4B9751-0F5B-9C9E-0AA4-EC2316AF498D}"/>
              </a:ext>
            </a:extLst>
          </p:cNvPr>
          <p:cNvSpPr/>
          <p:nvPr/>
        </p:nvSpPr>
        <p:spPr>
          <a:xfrm>
            <a:off x="274320" y="1519357"/>
            <a:ext cx="822960" cy="512064"/>
          </a:xfrm>
          <a:prstGeom prst="rect">
            <a:avLst/>
          </a:prstGeom>
          <a:solidFill>
            <a:srgbClr val="EEF2F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>
            <a:extLst>
              <a:ext uri="{FF2B5EF4-FFF2-40B4-BE49-F238E27FC236}">
                <a16:creationId xmlns:a16="http://schemas.microsoft.com/office/drawing/2014/main" id="{46080FE6-DB86-794C-2863-FEDC3BB13922}"/>
              </a:ext>
            </a:extLst>
          </p:cNvPr>
          <p:cNvSpPr/>
          <p:nvPr/>
        </p:nvSpPr>
        <p:spPr>
          <a:xfrm>
            <a:off x="320040" y="1555933"/>
            <a:ext cx="731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</a:t>
            </a:r>
            <a:endParaRPr lang="en-US" sz="900" dirty="0"/>
          </a:p>
        </p:txBody>
      </p:sp>
      <p:sp>
        <p:nvSpPr>
          <p:cNvPr id="23" name="Shape 20">
            <a:extLst>
              <a:ext uri="{FF2B5EF4-FFF2-40B4-BE49-F238E27FC236}">
                <a16:creationId xmlns:a16="http://schemas.microsoft.com/office/drawing/2014/main" id="{771EA5A2-2744-48F2-8C0E-9DF7A23E95FA}"/>
              </a:ext>
            </a:extLst>
          </p:cNvPr>
          <p:cNvSpPr/>
          <p:nvPr/>
        </p:nvSpPr>
        <p:spPr>
          <a:xfrm>
            <a:off x="1097280" y="1519357"/>
            <a:ext cx="1335024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>
            <a:extLst>
              <a:ext uri="{FF2B5EF4-FFF2-40B4-BE49-F238E27FC236}">
                <a16:creationId xmlns:a16="http://schemas.microsoft.com/office/drawing/2014/main" id="{68DFC368-38A9-C129-455C-744501CD8DBC}"/>
              </a:ext>
            </a:extLst>
          </p:cNvPr>
          <p:cNvSpPr/>
          <p:nvPr/>
        </p:nvSpPr>
        <p:spPr>
          <a:xfrm>
            <a:off x="1143000" y="1555933"/>
            <a:ext cx="124358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Role Standards</a:t>
            </a:r>
            <a:endParaRPr lang="en-US" sz="900" dirty="0"/>
          </a:p>
        </p:txBody>
      </p:sp>
      <p:sp>
        <p:nvSpPr>
          <p:cNvPr id="25" name="Shape 22">
            <a:extLst>
              <a:ext uri="{FF2B5EF4-FFF2-40B4-BE49-F238E27FC236}">
                <a16:creationId xmlns:a16="http://schemas.microsoft.com/office/drawing/2014/main" id="{9FD8E2CC-8416-1D84-C80E-13A741B0F94E}"/>
              </a:ext>
            </a:extLst>
          </p:cNvPr>
          <p:cNvSpPr/>
          <p:nvPr/>
        </p:nvSpPr>
        <p:spPr>
          <a:xfrm>
            <a:off x="2432304" y="1519357"/>
            <a:ext cx="1682496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>
            <a:extLst>
              <a:ext uri="{FF2B5EF4-FFF2-40B4-BE49-F238E27FC236}">
                <a16:creationId xmlns:a16="http://schemas.microsoft.com/office/drawing/2014/main" id="{E603C10D-8E4A-E307-F2FB-94D963299EF7}"/>
              </a:ext>
            </a:extLst>
          </p:cNvPr>
          <p:cNvSpPr/>
          <p:nvPr/>
        </p:nvSpPr>
        <p:spPr>
          <a:xfrm>
            <a:off x="2478024" y="1555933"/>
            <a:ext cx="15910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 hiring criteria and set clear expectations by role across the team</a:t>
            </a:r>
            <a:endParaRPr lang="en-US" sz="900" dirty="0"/>
          </a:p>
        </p:txBody>
      </p:sp>
      <p:sp>
        <p:nvSpPr>
          <p:cNvPr id="27" name="Shape 24">
            <a:extLst>
              <a:ext uri="{FF2B5EF4-FFF2-40B4-BE49-F238E27FC236}">
                <a16:creationId xmlns:a16="http://schemas.microsoft.com/office/drawing/2014/main" id="{906F982B-AFF3-96FA-C5B0-E0E14446DC84}"/>
              </a:ext>
            </a:extLst>
          </p:cNvPr>
          <p:cNvSpPr/>
          <p:nvPr/>
        </p:nvSpPr>
        <p:spPr>
          <a:xfrm>
            <a:off x="4114800" y="1519357"/>
            <a:ext cx="914400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>
            <a:extLst>
              <a:ext uri="{FF2B5EF4-FFF2-40B4-BE49-F238E27FC236}">
                <a16:creationId xmlns:a16="http://schemas.microsoft.com/office/drawing/2014/main" id="{CDA1D842-9FE6-ED95-7C4B-CDE59001AEA2}"/>
              </a:ext>
            </a:extLst>
          </p:cNvPr>
          <p:cNvSpPr/>
          <p:nvPr/>
        </p:nvSpPr>
        <p:spPr>
          <a:xfrm>
            <a:off x="4160520" y="1555933"/>
            <a:ext cx="822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Lead</a:t>
            </a:r>
            <a:endParaRPr lang="en-US" sz="900" dirty="0"/>
          </a:p>
        </p:txBody>
      </p:sp>
      <p:sp>
        <p:nvSpPr>
          <p:cNvPr id="29" name="Shape 26">
            <a:extLst>
              <a:ext uri="{FF2B5EF4-FFF2-40B4-BE49-F238E27FC236}">
                <a16:creationId xmlns:a16="http://schemas.microsoft.com/office/drawing/2014/main" id="{51C9241C-071F-2598-A2DE-E0037C04178E}"/>
              </a:ext>
            </a:extLst>
          </p:cNvPr>
          <p:cNvSpPr/>
          <p:nvPr/>
        </p:nvSpPr>
        <p:spPr>
          <a:xfrm>
            <a:off x="5029200" y="1519357"/>
            <a:ext cx="658368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7">
            <a:extLst>
              <a:ext uri="{FF2B5EF4-FFF2-40B4-BE49-F238E27FC236}">
                <a16:creationId xmlns:a16="http://schemas.microsoft.com/office/drawing/2014/main" id="{B8C001D5-6D08-CE00-835D-2BF1E7B64293}"/>
              </a:ext>
            </a:extLst>
          </p:cNvPr>
          <p:cNvSpPr/>
          <p:nvPr/>
        </p:nvSpPr>
        <p:spPr>
          <a:xfrm>
            <a:off x="5074920" y="1555933"/>
            <a:ext cx="5669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</a:t>
            </a:r>
            <a:endParaRPr lang="en-US" sz="900" dirty="0"/>
          </a:p>
        </p:txBody>
      </p:sp>
      <p:sp>
        <p:nvSpPr>
          <p:cNvPr id="31" name="Shape 28">
            <a:extLst>
              <a:ext uri="{FF2B5EF4-FFF2-40B4-BE49-F238E27FC236}">
                <a16:creationId xmlns:a16="http://schemas.microsoft.com/office/drawing/2014/main" id="{AB30AA8C-DC75-40B4-8932-568A2568CEDB}"/>
              </a:ext>
            </a:extLst>
          </p:cNvPr>
          <p:cNvSpPr/>
          <p:nvPr/>
        </p:nvSpPr>
        <p:spPr>
          <a:xfrm>
            <a:off x="5687568" y="1519357"/>
            <a:ext cx="987552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9">
            <a:extLst>
              <a:ext uri="{FF2B5EF4-FFF2-40B4-BE49-F238E27FC236}">
                <a16:creationId xmlns:a16="http://schemas.microsoft.com/office/drawing/2014/main" id="{DEDB735A-8BB5-C04D-0A92-A523539DE232}"/>
              </a:ext>
            </a:extLst>
          </p:cNvPr>
          <p:cNvSpPr/>
          <p:nvPr/>
        </p:nvSpPr>
        <p:spPr>
          <a:xfrm>
            <a:off x="5751576" y="1665661"/>
            <a:ext cx="859536" cy="219456"/>
          </a:xfrm>
          <a:prstGeom prst="rect">
            <a:avLst/>
          </a:prstGeom>
          <a:solidFill>
            <a:srgbClr val="4A90C2"/>
          </a:solidFill>
          <a:ln w="12700">
            <a:solidFill>
              <a:srgbClr val="4A90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0">
            <a:extLst>
              <a:ext uri="{FF2B5EF4-FFF2-40B4-BE49-F238E27FC236}">
                <a16:creationId xmlns:a16="http://schemas.microsoft.com/office/drawing/2014/main" id="{79194C97-46EB-97D8-6273-745D4192FD01}"/>
              </a:ext>
            </a:extLst>
          </p:cNvPr>
          <p:cNvSpPr/>
          <p:nvPr/>
        </p:nvSpPr>
        <p:spPr>
          <a:xfrm>
            <a:off x="5751576" y="1665661"/>
            <a:ext cx="8595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Progress</a:t>
            </a:r>
            <a:endParaRPr lang="en-US" sz="800" dirty="0"/>
          </a:p>
        </p:txBody>
      </p:sp>
      <p:sp>
        <p:nvSpPr>
          <p:cNvPr id="34" name="Shape 31">
            <a:extLst>
              <a:ext uri="{FF2B5EF4-FFF2-40B4-BE49-F238E27FC236}">
                <a16:creationId xmlns:a16="http://schemas.microsoft.com/office/drawing/2014/main" id="{3827EB3E-7BCC-F83D-B89D-99721FF44D6E}"/>
              </a:ext>
            </a:extLst>
          </p:cNvPr>
          <p:cNvSpPr/>
          <p:nvPr/>
        </p:nvSpPr>
        <p:spPr>
          <a:xfrm>
            <a:off x="6675120" y="1519357"/>
            <a:ext cx="2194560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2">
            <a:extLst>
              <a:ext uri="{FF2B5EF4-FFF2-40B4-BE49-F238E27FC236}">
                <a16:creationId xmlns:a16="http://schemas.microsoft.com/office/drawing/2014/main" id="{97CC04EE-6B66-2B7A-E817-B4DDE0A11AE4}"/>
              </a:ext>
            </a:extLst>
          </p:cNvPr>
          <p:cNvSpPr/>
          <p:nvPr/>
        </p:nvSpPr>
        <p:spPr>
          <a:xfrm>
            <a:off x="6720840" y="1555933"/>
            <a:ext cx="2103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 framework draft under review</a:t>
            </a:r>
            <a:endParaRPr lang="en-US" sz="900" dirty="0"/>
          </a:p>
        </p:txBody>
      </p:sp>
      <p:sp>
        <p:nvSpPr>
          <p:cNvPr id="36" name="Shape 33">
            <a:extLst>
              <a:ext uri="{FF2B5EF4-FFF2-40B4-BE49-F238E27FC236}">
                <a16:creationId xmlns:a16="http://schemas.microsoft.com/office/drawing/2014/main" id="{6B80A96D-6795-A24C-5137-417F4499D45F}"/>
              </a:ext>
            </a:extLst>
          </p:cNvPr>
          <p:cNvSpPr/>
          <p:nvPr/>
        </p:nvSpPr>
        <p:spPr>
          <a:xfrm>
            <a:off x="274320" y="2031421"/>
            <a:ext cx="822960" cy="512064"/>
          </a:xfrm>
          <a:prstGeom prst="rect">
            <a:avLst/>
          </a:prstGeom>
          <a:solidFill>
            <a:srgbClr val="EEF2F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4">
            <a:extLst>
              <a:ext uri="{FF2B5EF4-FFF2-40B4-BE49-F238E27FC236}">
                <a16:creationId xmlns:a16="http://schemas.microsoft.com/office/drawing/2014/main" id="{72D8290B-572F-F56D-CED3-1C03B2C3684D}"/>
              </a:ext>
            </a:extLst>
          </p:cNvPr>
          <p:cNvSpPr/>
          <p:nvPr/>
        </p:nvSpPr>
        <p:spPr>
          <a:xfrm>
            <a:off x="320040" y="2067997"/>
            <a:ext cx="731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</a:t>
            </a:r>
            <a:endParaRPr lang="en-US" sz="900" dirty="0"/>
          </a:p>
        </p:txBody>
      </p:sp>
      <p:sp>
        <p:nvSpPr>
          <p:cNvPr id="38" name="Shape 35">
            <a:extLst>
              <a:ext uri="{FF2B5EF4-FFF2-40B4-BE49-F238E27FC236}">
                <a16:creationId xmlns:a16="http://schemas.microsoft.com/office/drawing/2014/main" id="{97D738D2-4E17-5220-6A7A-010C75E6705F}"/>
              </a:ext>
            </a:extLst>
          </p:cNvPr>
          <p:cNvSpPr/>
          <p:nvPr/>
        </p:nvSpPr>
        <p:spPr>
          <a:xfrm>
            <a:off x="1097280" y="2031421"/>
            <a:ext cx="1335024" cy="512064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6">
            <a:extLst>
              <a:ext uri="{FF2B5EF4-FFF2-40B4-BE49-F238E27FC236}">
                <a16:creationId xmlns:a16="http://schemas.microsoft.com/office/drawing/2014/main" id="{4C6CBF95-3D51-8D30-1E93-ED0BD156EEFD}"/>
              </a:ext>
            </a:extLst>
          </p:cNvPr>
          <p:cNvSpPr/>
          <p:nvPr/>
        </p:nvSpPr>
        <p:spPr>
          <a:xfrm>
            <a:off x="1143000" y="2067997"/>
            <a:ext cx="124358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Compensation Review</a:t>
            </a:r>
            <a:endParaRPr lang="en-US" sz="900" dirty="0"/>
          </a:p>
        </p:txBody>
      </p:sp>
      <p:sp>
        <p:nvSpPr>
          <p:cNvPr id="40" name="Shape 37">
            <a:extLst>
              <a:ext uri="{FF2B5EF4-FFF2-40B4-BE49-F238E27FC236}">
                <a16:creationId xmlns:a16="http://schemas.microsoft.com/office/drawing/2014/main" id="{8F8762E1-2038-0F75-CF76-8800650CD9A1}"/>
              </a:ext>
            </a:extLst>
          </p:cNvPr>
          <p:cNvSpPr/>
          <p:nvPr/>
        </p:nvSpPr>
        <p:spPr>
          <a:xfrm>
            <a:off x="2432304" y="2031421"/>
            <a:ext cx="1682496" cy="512064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8">
            <a:extLst>
              <a:ext uri="{FF2B5EF4-FFF2-40B4-BE49-F238E27FC236}">
                <a16:creationId xmlns:a16="http://schemas.microsoft.com/office/drawing/2014/main" id="{514ABD3F-A9AD-02CC-F7FF-2CC25F778C30}"/>
              </a:ext>
            </a:extLst>
          </p:cNvPr>
          <p:cNvSpPr/>
          <p:nvPr/>
        </p:nvSpPr>
        <p:spPr>
          <a:xfrm>
            <a:off x="2478024" y="2067997"/>
            <a:ext cx="15910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 market gaps to remain competitive and improve retention</a:t>
            </a:r>
            <a:endParaRPr lang="en-US" sz="900" dirty="0"/>
          </a:p>
        </p:txBody>
      </p:sp>
      <p:sp>
        <p:nvSpPr>
          <p:cNvPr id="42" name="Shape 39">
            <a:extLst>
              <a:ext uri="{FF2B5EF4-FFF2-40B4-BE49-F238E27FC236}">
                <a16:creationId xmlns:a16="http://schemas.microsoft.com/office/drawing/2014/main" id="{48424B80-4FC5-3792-106D-02E067FE9548}"/>
              </a:ext>
            </a:extLst>
          </p:cNvPr>
          <p:cNvSpPr/>
          <p:nvPr/>
        </p:nvSpPr>
        <p:spPr>
          <a:xfrm>
            <a:off x="4114800" y="2031421"/>
            <a:ext cx="914400" cy="512064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0">
            <a:extLst>
              <a:ext uri="{FF2B5EF4-FFF2-40B4-BE49-F238E27FC236}">
                <a16:creationId xmlns:a16="http://schemas.microsoft.com/office/drawing/2014/main" id="{9A3D53D7-E74A-01FF-860F-0E17A71E5C90}"/>
              </a:ext>
            </a:extLst>
          </p:cNvPr>
          <p:cNvSpPr/>
          <p:nvPr/>
        </p:nvSpPr>
        <p:spPr>
          <a:xfrm>
            <a:off x="4160520" y="2067997"/>
            <a:ext cx="822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Manager</a:t>
            </a:r>
            <a:endParaRPr lang="en-US" sz="900" dirty="0"/>
          </a:p>
        </p:txBody>
      </p:sp>
      <p:sp>
        <p:nvSpPr>
          <p:cNvPr id="44" name="Shape 41">
            <a:extLst>
              <a:ext uri="{FF2B5EF4-FFF2-40B4-BE49-F238E27FC236}">
                <a16:creationId xmlns:a16="http://schemas.microsoft.com/office/drawing/2014/main" id="{9F44B27B-4523-7871-53C6-167CAB4E8E4D}"/>
              </a:ext>
            </a:extLst>
          </p:cNvPr>
          <p:cNvSpPr/>
          <p:nvPr/>
        </p:nvSpPr>
        <p:spPr>
          <a:xfrm>
            <a:off x="5029200" y="2031421"/>
            <a:ext cx="658368" cy="512064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2">
            <a:extLst>
              <a:ext uri="{FF2B5EF4-FFF2-40B4-BE49-F238E27FC236}">
                <a16:creationId xmlns:a16="http://schemas.microsoft.com/office/drawing/2014/main" id="{A25438A7-0E9C-2FE5-2C64-A197060EC71D}"/>
              </a:ext>
            </a:extLst>
          </p:cNvPr>
          <p:cNvSpPr/>
          <p:nvPr/>
        </p:nvSpPr>
        <p:spPr>
          <a:xfrm>
            <a:off x="5074920" y="2067997"/>
            <a:ext cx="5669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</a:t>
            </a:r>
            <a:endParaRPr lang="en-US" sz="900" dirty="0"/>
          </a:p>
        </p:txBody>
      </p:sp>
      <p:sp>
        <p:nvSpPr>
          <p:cNvPr id="46" name="Shape 43">
            <a:extLst>
              <a:ext uri="{FF2B5EF4-FFF2-40B4-BE49-F238E27FC236}">
                <a16:creationId xmlns:a16="http://schemas.microsoft.com/office/drawing/2014/main" id="{3E60AFD7-E76A-20A1-F4AD-A75E33DE07A3}"/>
              </a:ext>
            </a:extLst>
          </p:cNvPr>
          <p:cNvSpPr/>
          <p:nvPr/>
        </p:nvSpPr>
        <p:spPr>
          <a:xfrm>
            <a:off x="5687568" y="2031421"/>
            <a:ext cx="987552" cy="512064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44">
            <a:extLst>
              <a:ext uri="{FF2B5EF4-FFF2-40B4-BE49-F238E27FC236}">
                <a16:creationId xmlns:a16="http://schemas.microsoft.com/office/drawing/2014/main" id="{D32347CA-DE21-BCF2-3D30-58ABB3E21749}"/>
              </a:ext>
            </a:extLst>
          </p:cNvPr>
          <p:cNvSpPr/>
          <p:nvPr/>
        </p:nvSpPr>
        <p:spPr>
          <a:xfrm>
            <a:off x="5751576" y="2177725"/>
            <a:ext cx="859536" cy="21945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5">
            <a:extLst>
              <a:ext uri="{FF2B5EF4-FFF2-40B4-BE49-F238E27FC236}">
                <a16:creationId xmlns:a16="http://schemas.microsoft.com/office/drawing/2014/main" id="{BCAD2012-EF54-5F7A-C02C-47CCBA1DB436}"/>
              </a:ext>
            </a:extLst>
          </p:cNvPr>
          <p:cNvSpPr/>
          <p:nvPr/>
        </p:nvSpPr>
        <p:spPr>
          <a:xfrm>
            <a:off x="5751576" y="2177725"/>
            <a:ext cx="8595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Started</a:t>
            </a:r>
            <a:endParaRPr lang="en-US" sz="800" dirty="0"/>
          </a:p>
        </p:txBody>
      </p:sp>
      <p:sp>
        <p:nvSpPr>
          <p:cNvPr id="49" name="Shape 46">
            <a:extLst>
              <a:ext uri="{FF2B5EF4-FFF2-40B4-BE49-F238E27FC236}">
                <a16:creationId xmlns:a16="http://schemas.microsoft.com/office/drawing/2014/main" id="{7C8A7A7D-1AC8-F9AE-F475-37AC43B8211B}"/>
              </a:ext>
            </a:extLst>
          </p:cNvPr>
          <p:cNvSpPr/>
          <p:nvPr/>
        </p:nvSpPr>
        <p:spPr>
          <a:xfrm>
            <a:off x="6675120" y="2031421"/>
            <a:ext cx="2194560" cy="512064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7">
            <a:extLst>
              <a:ext uri="{FF2B5EF4-FFF2-40B4-BE49-F238E27FC236}">
                <a16:creationId xmlns:a16="http://schemas.microsoft.com/office/drawing/2014/main" id="{5BA1B04D-52B9-356F-B229-903E8DC7C51E}"/>
              </a:ext>
            </a:extLst>
          </p:cNvPr>
          <p:cNvSpPr/>
          <p:nvPr/>
        </p:nvSpPr>
        <p:spPr>
          <a:xfrm>
            <a:off x="6720840" y="2067997"/>
            <a:ext cx="2103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Waiting for budget approval</a:t>
            </a:r>
            <a:endParaRPr lang="en-US" sz="900" dirty="0"/>
          </a:p>
        </p:txBody>
      </p:sp>
      <p:sp>
        <p:nvSpPr>
          <p:cNvPr id="51" name="Shape 48">
            <a:extLst>
              <a:ext uri="{FF2B5EF4-FFF2-40B4-BE49-F238E27FC236}">
                <a16:creationId xmlns:a16="http://schemas.microsoft.com/office/drawing/2014/main" id="{674717C3-F76A-8C54-9521-214FFB2655BA}"/>
              </a:ext>
            </a:extLst>
          </p:cNvPr>
          <p:cNvSpPr/>
          <p:nvPr/>
        </p:nvSpPr>
        <p:spPr>
          <a:xfrm>
            <a:off x="274320" y="2543485"/>
            <a:ext cx="822960" cy="512064"/>
          </a:xfrm>
          <a:prstGeom prst="rect">
            <a:avLst/>
          </a:prstGeom>
          <a:solidFill>
            <a:srgbClr val="EEF2F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49">
            <a:extLst>
              <a:ext uri="{FF2B5EF4-FFF2-40B4-BE49-F238E27FC236}">
                <a16:creationId xmlns:a16="http://schemas.microsoft.com/office/drawing/2014/main" id="{A205B546-07B5-D4EC-2DB3-A49D503BA8C5}"/>
              </a:ext>
            </a:extLst>
          </p:cNvPr>
          <p:cNvSpPr/>
          <p:nvPr/>
        </p:nvSpPr>
        <p:spPr>
          <a:xfrm>
            <a:off x="320040" y="2580061"/>
            <a:ext cx="731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</a:t>
            </a:r>
            <a:endParaRPr lang="en-US" sz="900" dirty="0"/>
          </a:p>
        </p:txBody>
      </p:sp>
      <p:sp>
        <p:nvSpPr>
          <p:cNvPr id="53" name="Shape 50">
            <a:extLst>
              <a:ext uri="{FF2B5EF4-FFF2-40B4-BE49-F238E27FC236}">
                <a16:creationId xmlns:a16="http://schemas.microsoft.com/office/drawing/2014/main" id="{2EF7F851-F4D3-CAC1-3300-8EAA6885DDCD}"/>
              </a:ext>
            </a:extLst>
          </p:cNvPr>
          <p:cNvSpPr/>
          <p:nvPr/>
        </p:nvSpPr>
        <p:spPr>
          <a:xfrm>
            <a:off x="1097280" y="2543485"/>
            <a:ext cx="1335024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1">
            <a:extLst>
              <a:ext uri="{FF2B5EF4-FFF2-40B4-BE49-F238E27FC236}">
                <a16:creationId xmlns:a16="http://schemas.microsoft.com/office/drawing/2014/main" id="{25F8573F-D6DF-DDC3-0EAF-7300F5D13F08}"/>
              </a:ext>
            </a:extLst>
          </p:cNvPr>
          <p:cNvSpPr/>
          <p:nvPr/>
        </p:nvSpPr>
        <p:spPr>
          <a:xfrm>
            <a:off x="1143000" y="2580061"/>
            <a:ext cx="124358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Gap Analysis</a:t>
            </a:r>
            <a:endParaRPr lang="en-US" sz="900" dirty="0"/>
          </a:p>
        </p:txBody>
      </p:sp>
      <p:sp>
        <p:nvSpPr>
          <p:cNvPr id="55" name="Shape 52">
            <a:extLst>
              <a:ext uri="{FF2B5EF4-FFF2-40B4-BE49-F238E27FC236}">
                <a16:creationId xmlns:a16="http://schemas.microsoft.com/office/drawing/2014/main" id="{1CC91354-F474-D77F-85B2-3CD987703FCB}"/>
              </a:ext>
            </a:extLst>
          </p:cNvPr>
          <p:cNvSpPr/>
          <p:nvPr/>
        </p:nvSpPr>
        <p:spPr>
          <a:xfrm>
            <a:off x="2432304" y="2543485"/>
            <a:ext cx="1682496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Text 53">
            <a:extLst>
              <a:ext uri="{FF2B5EF4-FFF2-40B4-BE49-F238E27FC236}">
                <a16:creationId xmlns:a16="http://schemas.microsoft.com/office/drawing/2014/main" id="{AE12B260-3095-B927-D3D8-84BDAFF7366F}"/>
              </a:ext>
            </a:extLst>
          </p:cNvPr>
          <p:cNvSpPr/>
          <p:nvPr/>
        </p:nvSpPr>
        <p:spPr>
          <a:xfrm>
            <a:off x="2478024" y="2580061"/>
            <a:ext cx="15910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development needs by role to guide course design and delivery</a:t>
            </a:r>
            <a:endParaRPr lang="en-US" sz="900" dirty="0"/>
          </a:p>
        </p:txBody>
      </p:sp>
      <p:sp>
        <p:nvSpPr>
          <p:cNvPr id="57" name="Shape 54">
            <a:extLst>
              <a:ext uri="{FF2B5EF4-FFF2-40B4-BE49-F238E27FC236}">
                <a16:creationId xmlns:a16="http://schemas.microsoft.com/office/drawing/2014/main" id="{F4560183-BC2A-1ED5-7443-C743D1AD7B8C}"/>
              </a:ext>
            </a:extLst>
          </p:cNvPr>
          <p:cNvSpPr/>
          <p:nvPr/>
        </p:nvSpPr>
        <p:spPr>
          <a:xfrm>
            <a:off x="4114800" y="2543485"/>
            <a:ext cx="914400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5">
            <a:extLst>
              <a:ext uri="{FF2B5EF4-FFF2-40B4-BE49-F238E27FC236}">
                <a16:creationId xmlns:a16="http://schemas.microsoft.com/office/drawing/2014/main" id="{0C546485-F039-D683-5772-9D5201FEE42B}"/>
              </a:ext>
            </a:extLst>
          </p:cNvPr>
          <p:cNvSpPr/>
          <p:nvPr/>
        </p:nvSpPr>
        <p:spPr>
          <a:xfrm>
            <a:off x="4160520" y="2580061"/>
            <a:ext cx="822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Lead</a:t>
            </a:r>
            <a:endParaRPr lang="en-US" sz="900" dirty="0"/>
          </a:p>
        </p:txBody>
      </p:sp>
      <p:sp>
        <p:nvSpPr>
          <p:cNvPr id="59" name="Shape 56">
            <a:extLst>
              <a:ext uri="{FF2B5EF4-FFF2-40B4-BE49-F238E27FC236}">
                <a16:creationId xmlns:a16="http://schemas.microsoft.com/office/drawing/2014/main" id="{E4833A8F-39D8-6DF4-771C-079DAD05A2B9}"/>
              </a:ext>
            </a:extLst>
          </p:cNvPr>
          <p:cNvSpPr/>
          <p:nvPr/>
        </p:nvSpPr>
        <p:spPr>
          <a:xfrm>
            <a:off x="5029200" y="2543485"/>
            <a:ext cx="658368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57">
            <a:extLst>
              <a:ext uri="{FF2B5EF4-FFF2-40B4-BE49-F238E27FC236}">
                <a16:creationId xmlns:a16="http://schemas.microsoft.com/office/drawing/2014/main" id="{C7FD4F2B-E059-58C2-CEB7-7207AF1B8C90}"/>
              </a:ext>
            </a:extLst>
          </p:cNvPr>
          <p:cNvSpPr/>
          <p:nvPr/>
        </p:nvSpPr>
        <p:spPr>
          <a:xfrm>
            <a:off x="5074920" y="2580061"/>
            <a:ext cx="5669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</a:t>
            </a:r>
            <a:endParaRPr lang="en-US" sz="900" dirty="0"/>
          </a:p>
        </p:txBody>
      </p:sp>
      <p:sp>
        <p:nvSpPr>
          <p:cNvPr id="61" name="Shape 58">
            <a:extLst>
              <a:ext uri="{FF2B5EF4-FFF2-40B4-BE49-F238E27FC236}">
                <a16:creationId xmlns:a16="http://schemas.microsoft.com/office/drawing/2014/main" id="{5A3706EB-2680-4DCF-C274-CDDA772DFCAD}"/>
              </a:ext>
            </a:extLst>
          </p:cNvPr>
          <p:cNvSpPr/>
          <p:nvPr/>
        </p:nvSpPr>
        <p:spPr>
          <a:xfrm>
            <a:off x="5687568" y="2543485"/>
            <a:ext cx="987552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Shape 59">
            <a:extLst>
              <a:ext uri="{FF2B5EF4-FFF2-40B4-BE49-F238E27FC236}">
                <a16:creationId xmlns:a16="http://schemas.microsoft.com/office/drawing/2014/main" id="{ED2881C1-D7B0-F1CC-E632-7150FA552FF9}"/>
              </a:ext>
            </a:extLst>
          </p:cNvPr>
          <p:cNvSpPr/>
          <p:nvPr/>
        </p:nvSpPr>
        <p:spPr>
          <a:xfrm>
            <a:off x="5751576" y="2689789"/>
            <a:ext cx="859536" cy="219456"/>
          </a:xfrm>
          <a:prstGeom prst="rect">
            <a:avLst/>
          </a:prstGeom>
          <a:solidFill>
            <a:srgbClr val="2E7D4F"/>
          </a:solidFill>
          <a:ln w="12700">
            <a:solidFill>
              <a:srgbClr val="2E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60">
            <a:extLst>
              <a:ext uri="{FF2B5EF4-FFF2-40B4-BE49-F238E27FC236}">
                <a16:creationId xmlns:a16="http://schemas.microsoft.com/office/drawing/2014/main" id="{DDC534E9-935A-4B53-8C3F-E5A5BE8A7A1E}"/>
              </a:ext>
            </a:extLst>
          </p:cNvPr>
          <p:cNvSpPr/>
          <p:nvPr/>
        </p:nvSpPr>
        <p:spPr>
          <a:xfrm>
            <a:off x="5751576" y="2689789"/>
            <a:ext cx="8595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Completed</a:t>
            </a:r>
            <a:endParaRPr lang="en-US" sz="800" dirty="0"/>
          </a:p>
        </p:txBody>
      </p:sp>
      <p:sp>
        <p:nvSpPr>
          <p:cNvPr id="64" name="Shape 61">
            <a:extLst>
              <a:ext uri="{FF2B5EF4-FFF2-40B4-BE49-F238E27FC236}">
                <a16:creationId xmlns:a16="http://schemas.microsoft.com/office/drawing/2014/main" id="{8B7244E5-C634-40E4-14EA-FC76ECF74CF7}"/>
              </a:ext>
            </a:extLst>
          </p:cNvPr>
          <p:cNvSpPr/>
          <p:nvPr/>
        </p:nvSpPr>
        <p:spPr>
          <a:xfrm>
            <a:off x="6675120" y="2543485"/>
            <a:ext cx="2194560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62">
            <a:extLst>
              <a:ext uri="{FF2B5EF4-FFF2-40B4-BE49-F238E27FC236}">
                <a16:creationId xmlns:a16="http://schemas.microsoft.com/office/drawing/2014/main" id="{6F7BD047-6F7D-8A87-0FC3-E4466396B575}"/>
              </a:ext>
            </a:extLst>
          </p:cNvPr>
          <p:cNvSpPr/>
          <p:nvPr/>
        </p:nvSpPr>
        <p:spPr>
          <a:xfrm>
            <a:off x="6720840" y="2580061"/>
            <a:ext cx="2103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 used to build Q1 curriculum</a:t>
            </a:r>
            <a:endParaRPr lang="en-US" sz="900" dirty="0"/>
          </a:p>
        </p:txBody>
      </p:sp>
      <p:sp>
        <p:nvSpPr>
          <p:cNvPr id="66" name="Shape 63">
            <a:extLst>
              <a:ext uri="{FF2B5EF4-FFF2-40B4-BE49-F238E27FC236}">
                <a16:creationId xmlns:a16="http://schemas.microsoft.com/office/drawing/2014/main" id="{A2A1DE3D-5A20-B98C-CFE1-4957AD43B9C4}"/>
              </a:ext>
            </a:extLst>
          </p:cNvPr>
          <p:cNvSpPr/>
          <p:nvPr/>
        </p:nvSpPr>
        <p:spPr>
          <a:xfrm>
            <a:off x="274320" y="3055549"/>
            <a:ext cx="822960" cy="512064"/>
          </a:xfrm>
          <a:prstGeom prst="rect">
            <a:avLst/>
          </a:prstGeom>
          <a:solidFill>
            <a:srgbClr val="EEF2F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4">
            <a:extLst>
              <a:ext uri="{FF2B5EF4-FFF2-40B4-BE49-F238E27FC236}">
                <a16:creationId xmlns:a16="http://schemas.microsoft.com/office/drawing/2014/main" id="{C53D5E6B-F170-88AC-1EB2-73AF969D16D0}"/>
              </a:ext>
            </a:extLst>
          </p:cNvPr>
          <p:cNvSpPr/>
          <p:nvPr/>
        </p:nvSpPr>
        <p:spPr>
          <a:xfrm>
            <a:off x="320040" y="3092125"/>
            <a:ext cx="731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Coaching</a:t>
            </a:r>
            <a:endParaRPr lang="en-US" sz="900" dirty="0"/>
          </a:p>
        </p:txBody>
      </p:sp>
      <p:sp>
        <p:nvSpPr>
          <p:cNvPr id="68" name="Shape 65">
            <a:extLst>
              <a:ext uri="{FF2B5EF4-FFF2-40B4-BE49-F238E27FC236}">
                <a16:creationId xmlns:a16="http://schemas.microsoft.com/office/drawing/2014/main" id="{B1E7ACFF-5360-ADCE-B0EF-D4BF0DB77AFE}"/>
              </a:ext>
            </a:extLst>
          </p:cNvPr>
          <p:cNvSpPr/>
          <p:nvPr/>
        </p:nvSpPr>
        <p:spPr>
          <a:xfrm>
            <a:off x="1097280" y="3055549"/>
            <a:ext cx="1335024" cy="512064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Text 66">
            <a:extLst>
              <a:ext uri="{FF2B5EF4-FFF2-40B4-BE49-F238E27FC236}">
                <a16:creationId xmlns:a16="http://schemas.microsoft.com/office/drawing/2014/main" id="{30F879AB-CDB9-02A5-C226-2AD242785B52}"/>
              </a:ext>
            </a:extLst>
          </p:cNvPr>
          <p:cNvSpPr/>
          <p:nvPr/>
        </p:nvSpPr>
        <p:spPr>
          <a:xfrm>
            <a:off x="1143000" y="3092125"/>
            <a:ext cx="124358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Framework</a:t>
            </a:r>
            <a:endParaRPr lang="en-US" sz="900" dirty="0"/>
          </a:p>
        </p:txBody>
      </p:sp>
      <p:sp>
        <p:nvSpPr>
          <p:cNvPr id="70" name="Shape 67">
            <a:extLst>
              <a:ext uri="{FF2B5EF4-FFF2-40B4-BE49-F238E27FC236}">
                <a16:creationId xmlns:a16="http://schemas.microsoft.com/office/drawing/2014/main" id="{3E4B27DC-5B3F-56F1-2287-66FB28B15025}"/>
              </a:ext>
            </a:extLst>
          </p:cNvPr>
          <p:cNvSpPr/>
          <p:nvPr/>
        </p:nvSpPr>
        <p:spPr>
          <a:xfrm>
            <a:off x="2432304" y="3055549"/>
            <a:ext cx="1682496" cy="512064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68">
            <a:extLst>
              <a:ext uri="{FF2B5EF4-FFF2-40B4-BE49-F238E27FC236}">
                <a16:creationId xmlns:a16="http://schemas.microsoft.com/office/drawing/2014/main" id="{BF4C8BB5-E056-EE71-1AD5-A321C8E3C65F}"/>
              </a:ext>
            </a:extLst>
          </p:cNvPr>
          <p:cNvSpPr/>
          <p:nvPr/>
        </p:nvSpPr>
        <p:spPr>
          <a:xfrm>
            <a:off x="2478024" y="3092125"/>
            <a:ext cx="15910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consistent coaching expectations and a weekly cadence for all managers</a:t>
            </a:r>
            <a:endParaRPr lang="en-US" sz="900" dirty="0"/>
          </a:p>
        </p:txBody>
      </p:sp>
      <p:sp>
        <p:nvSpPr>
          <p:cNvPr id="72" name="Shape 69">
            <a:extLst>
              <a:ext uri="{FF2B5EF4-FFF2-40B4-BE49-F238E27FC236}">
                <a16:creationId xmlns:a16="http://schemas.microsoft.com/office/drawing/2014/main" id="{FE751F7A-F9E3-5CA8-3F58-77674040D7C5}"/>
              </a:ext>
            </a:extLst>
          </p:cNvPr>
          <p:cNvSpPr/>
          <p:nvPr/>
        </p:nvSpPr>
        <p:spPr>
          <a:xfrm>
            <a:off x="4114800" y="3055549"/>
            <a:ext cx="914400" cy="512064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Text 70">
            <a:extLst>
              <a:ext uri="{FF2B5EF4-FFF2-40B4-BE49-F238E27FC236}">
                <a16:creationId xmlns:a16="http://schemas.microsoft.com/office/drawing/2014/main" id="{6242964E-8CC8-D849-686B-258A4B193D9D}"/>
              </a:ext>
            </a:extLst>
          </p:cNvPr>
          <p:cNvSpPr/>
          <p:nvPr/>
        </p:nvSpPr>
        <p:spPr>
          <a:xfrm>
            <a:off x="4160520" y="3092125"/>
            <a:ext cx="822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Director</a:t>
            </a:r>
            <a:endParaRPr lang="en-US" sz="900" dirty="0"/>
          </a:p>
        </p:txBody>
      </p:sp>
      <p:sp>
        <p:nvSpPr>
          <p:cNvPr id="74" name="Shape 71">
            <a:extLst>
              <a:ext uri="{FF2B5EF4-FFF2-40B4-BE49-F238E27FC236}">
                <a16:creationId xmlns:a16="http://schemas.microsoft.com/office/drawing/2014/main" id="{50B9886E-897C-2D95-2017-ADF21B665B79}"/>
              </a:ext>
            </a:extLst>
          </p:cNvPr>
          <p:cNvSpPr/>
          <p:nvPr/>
        </p:nvSpPr>
        <p:spPr>
          <a:xfrm>
            <a:off x="5029200" y="3055549"/>
            <a:ext cx="658368" cy="512064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Text 72">
            <a:extLst>
              <a:ext uri="{FF2B5EF4-FFF2-40B4-BE49-F238E27FC236}">
                <a16:creationId xmlns:a16="http://schemas.microsoft.com/office/drawing/2014/main" id="{FDBEA7FA-62AE-81CA-D785-6BD62E60AAD5}"/>
              </a:ext>
            </a:extLst>
          </p:cNvPr>
          <p:cNvSpPr/>
          <p:nvPr/>
        </p:nvSpPr>
        <p:spPr>
          <a:xfrm>
            <a:off x="5074920" y="3092125"/>
            <a:ext cx="5669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</a:t>
            </a:r>
            <a:endParaRPr lang="en-US" sz="900" dirty="0"/>
          </a:p>
        </p:txBody>
      </p:sp>
      <p:sp>
        <p:nvSpPr>
          <p:cNvPr id="76" name="Shape 73">
            <a:extLst>
              <a:ext uri="{FF2B5EF4-FFF2-40B4-BE49-F238E27FC236}">
                <a16:creationId xmlns:a16="http://schemas.microsoft.com/office/drawing/2014/main" id="{36C78491-4DFA-B3CD-28E2-61CD61A0C869}"/>
              </a:ext>
            </a:extLst>
          </p:cNvPr>
          <p:cNvSpPr/>
          <p:nvPr/>
        </p:nvSpPr>
        <p:spPr>
          <a:xfrm>
            <a:off x="5687568" y="3055549"/>
            <a:ext cx="987552" cy="512064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Shape 74">
            <a:extLst>
              <a:ext uri="{FF2B5EF4-FFF2-40B4-BE49-F238E27FC236}">
                <a16:creationId xmlns:a16="http://schemas.microsoft.com/office/drawing/2014/main" id="{A9B435A0-558E-2C6B-1352-6F7E23AF7621}"/>
              </a:ext>
            </a:extLst>
          </p:cNvPr>
          <p:cNvSpPr/>
          <p:nvPr/>
        </p:nvSpPr>
        <p:spPr>
          <a:xfrm>
            <a:off x="5751576" y="3201853"/>
            <a:ext cx="859536" cy="219456"/>
          </a:xfrm>
          <a:prstGeom prst="rect">
            <a:avLst/>
          </a:prstGeom>
          <a:solidFill>
            <a:srgbClr val="4A90C2"/>
          </a:solidFill>
          <a:ln w="12700">
            <a:solidFill>
              <a:srgbClr val="4A90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8" name="Text 75">
            <a:extLst>
              <a:ext uri="{FF2B5EF4-FFF2-40B4-BE49-F238E27FC236}">
                <a16:creationId xmlns:a16="http://schemas.microsoft.com/office/drawing/2014/main" id="{07DDCED6-C54A-CAE0-178D-6FA871352E1A}"/>
              </a:ext>
            </a:extLst>
          </p:cNvPr>
          <p:cNvSpPr/>
          <p:nvPr/>
        </p:nvSpPr>
        <p:spPr>
          <a:xfrm>
            <a:off x="5751576" y="3201853"/>
            <a:ext cx="8595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Progress</a:t>
            </a:r>
            <a:endParaRPr lang="en-US" sz="800" dirty="0"/>
          </a:p>
        </p:txBody>
      </p:sp>
      <p:sp>
        <p:nvSpPr>
          <p:cNvPr id="79" name="Shape 76">
            <a:extLst>
              <a:ext uri="{FF2B5EF4-FFF2-40B4-BE49-F238E27FC236}">
                <a16:creationId xmlns:a16="http://schemas.microsoft.com/office/drawing/2014/main" id="{F7081504-0A7F-759B-7908-151AAEE00C47}"/>
              </a:ext>
            </a:extLst>
          </p:cNvPr>
          <p:cNvSpPr/>
          <p:nvPr/>
        </p:nvSpPr>
        <p:spPr>
          <a:xfrm>
            <a:off x="6675120" y="3055549"/>
            <a:ext cx="2194560" cy="512064"/>
          </a:xfrm>
          <a:prstGeom prst="rect">
            <a:avLst/>
          </a:prstGeom>
          <a:solidFill>
            <a:srgbClr val="F2EFE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0" name="Text 77">
            <a:extLst>
              <a:ext uri="{FF2B5EF4-FFF2-40B4-BE49-F238E27FC236}">
                <a16:creationId xmlns:a16="http://schemas.microsoft.com/office/drawing/2014/main" id="{DBD7ACF6-55FA-539E-7CFC-FA6C73A58E3C}"/>
              </a:ext>
            </a:extLst>
          </p:cNvPr>
          <p:cNvSpPr/>
          <p:nvPr/>
        </p:nvSpPr>
        <p:spPr>
          <a:xfrm>
            <a:off x="6720840" y="3092125"/>
            <a:ext cx="2103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Piloting with two locations</a:t>
            </a:r>
            <a:endParaRPr lang="en-US" sz="900" dirty="0"/>
          </a:p>
        </p:txBody>
      </p:sp>
      <p:sp>
        <p:nvSpPr>
          <p:cNvPr id="81" name="Shape 78">
            <a:extLst>
              <a:ext uri="{FF2B5EF4-FFF2-40B4-BE49-F238E27FC236}">
                <a16:creationId xmlns:a16="http://schemas.microsoft.com/office/drawing/2014/main" id="{DD49D153-6395-48B5-6589-9F9C1A80044F}"/>
              </a:ext>
            </a:extLst>
          </p:cNvPr>
          <p:cNvSpPr/>
          <p:nvPr/>
        </p:nvSpPr>
        <p:spPr>
          <a:xfrm>
            <a:off x="274320" y="3567613"/>
            <a:ext cx="822960" cy="512064"/>
          </a:xfrm>
          <a:prstGeom prst="rect">
            <a:avLst/>
          </a:prstGeom>
          <a:solidFill>
            <a:srgbClr val="EEF2F8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Text 79">
            <a:extLst>
              <a:ext uri="{FF2B5EF4-FFF2-40B4-BE49-F238E27FC236}">
                <a16:creationId xmlns:a16="http://schemas.microsoft.com/office/drawing/2014/main" id="{36EBCA33-F4E8-CA26-93AD-212832D44A63}"/>
              </a:ext>
            </a:extLst>
          </p:cNvPr>
          <p:cNvSpPr/>
          <p:nvPr/>
        </p:nvSpPr>
        <p:spPr>
          <a:xfrm>
            <a:off x="320040" y="3604189"/>
            <a:ext cx="731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Intentional Success</a:t>
            </a:r>
            <a:endParaRPr lang="en-US" sz="900" dirty="0"/>
          </a:p>
        </p:txBody>
      </p:sp>
      <p:sp>
        <p:nvSpPr>
          <p:cNvPr id="83" name="Shape 80">
            <a:extLst>
              <a:ext uri="{FF2B5EF4-FFF2-40B4-BE49-F238E27FC236}">
                <a16:creationId xmlns:a16="http://schemas.microsoft.com/office/drawing/2014/main" id="{9E30DA6A-1BCB-8494-8095-714B01238C6A}"/>
              </a:ext>
            </a:extLst>
          </p:cNvPr>
          <p:cNvSpPr/>
          <p:nvPr/>
        </p:nvSpPr>
        <p:spPr>
          <a:xfrm>
            <a:off x="1097280" y="3567613"/>
            <a:ext cx="1335024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4" name="Text 81">
            <a:extLst>
              <a:ext uri="{FF2B5EF4-FFF2-40B4-BE49-F238E27FC236}">
                <a16:creationId xmlns:a16="http://schemas.microsoft.com/office/drawing/2014/main" id="{8957AEDC-DE1A-D9CE-FE51-CC093BA0A5A1}"/>
              </a:ext>
            </a:extLst>
          </p:cNvPr>
          <p:cNvSpPr/>
          <p:nvPr/>
        </p:nvSpPr>
        <p:spPr>
          <a:xfrm>
            <a:off x="1143000" y="3604189"/>
            <a:ext cx="124358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High-Impact Activity Playbook</a:t>
            </a:r>
            <a:endParaRPr lang="en-US" sz="900" dirty="0"/>
          </a:p>
        </p:txBody>
      </p:sp>
      <p:sp>
        <p:nvSpPr>
          <p:cNvPr id="85" name="Shape 82">
            <a:extLst>
              <a:ext uri="{FF2B5EF4-FFF2-40B4-BE49-F238E27FC236}">
                <a16:creationId xmlns:a16="http://schemas.microsoft.com/office/drawing/2014/main" id="{44B023F1-D2FF-E2FD-4489-0B1D4DB3EA89}"/>
              </a:ext>
            </a:extLst>
          </p:cNvPr>
          <p:cNvSpPr/>
          <p:nvPr/>
        </p:nvSpPr>
        <p:spPr>
          <a:xfrm>
            <a:off x="2432304" y="3567613"/>
            <a:ext cx="1682496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6" name="Text 83">
            <a:extLst>
              <a:ext uri="{FF2B5EF4-FFF2-40B4-BE49-F238E27FC236}">
                <a16:creationId xmlns:a16="http://schemas.microsoft.com/office/drawing/2014/main" id="{919199A0-1260-2479-744C-88ED749209C0}"/>
              </a:ext>
            </a:extLst>
          </p:cNvPr>
          <p:cNvSpPr/>
          <p:nvPr/>
        </p:nvSpPr>
        <p:spPr>
          <a:xfrm>
            <a:off x="2478024" y="3604189"/>
            <a:ext cx="159105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repeatable system that focuses the team on the activities that drive results</a:t>
            </a:r>
            <a:endParaRPr lang="en-US" sz="900" dirty="0"/>
          </a:p>
        </p:txBody>
      </p:sp>
      <p:sp>
        <p:nvSpPr>
          <p:cNvPr id="87" name="Shape 84">
            <a:extLst>
              <a:ext uri="{FF2B5EF4-FFF2-40B4-BE49-F238E27FC236}">
                <a16:creationId xmlns:a16="http://schemas.microsoft.com/office/drawing/2014/main" id="{FABDF885-950F-69E5-5D5B-D99842BD9551}"/>
              </a:ext>
            </a:extLst>
          </p:cNvPr>
          <p:cNvSpPr/>
          <p:nvPr/>
        </p:nvSpPr>
        <p:spPr>
          <a:xfrm>
            <a:off x="4114800" y="3567613"/>
            <a:ext cx="914400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8" name="Text 85">
            <a:extLst>
              <a:ext uri="{FF2B5EF4-FFF2-40B4-BE49-F238E27FC236}">
                <a16:creationId xmlns:a16="http://schemas.microsoft.com/office/drawing/2014/main" id="{06A795E7-C50C-1F44-3D13-53A68955C838}"/>
              </a:ext>
            </a:extLst>
          </p:cNvPr>
          <p:cNvSpPr/>
          <p:nvPr/>
        </p:nvSpPr>
        <p:spPr>
          <a:xfrm>
            <a:off x="4160520" y="3604189"/>
            <a:ext cx="822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Lead</a:t>
            </a:r>
            <a:endParaRPr lang="en-US" sz="900" dirty="0"/>
          </a:p>
        </p:txBody>
      </p:sp>
      <p:sp>
        <p:nvSpPr>
          <p:cNvPr id="89" name="Shape 86">
            <a:extLst>
              <a:ext uri="{FF2B5EF4-FFF2-40B4-BE49-F238E27FC236}">
                <a16:creationId xmlns:a16="http://schemas.microsoft.com/office/drawing/2014/main" id="{17DD2FBC-E4F1-DA31-E144-E52A96700CDE}"/>
              </a:ext>
            </a:extLst>
          </p:cNvPr>
          <p:cNvSpPr/>
          <p:nvPr/>
        </p:nvSpPr>
        <p:spPr>
          <a:xfrm>
            <a:off x="5029200" y="3567613"/>
            <a:ext cx="658368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0" name="Text 87">
            <a:extLst>
              <a:ext uri="{FF2B5EF4-FFF2-40B4-BE49-F238E27FC236}">
                <a16:creationId xmlns:a16="http://schemas.microsoft.com/office/drawing/2014/main" id="{61E3ADAB-152D-0177-FDED-30D851FFF004}"/>
              </a:ext>
            </a:extLst>
          </p:cNvPr>
          <p:cNvSpPr/>
          <p:nvPr/>
        </p:nvSpPr>
        <p:spPr>
          <a:xfrm>
            <a:off x="5074920" y="3604189"/>
            <a:ext cx="5669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Jul</a:t>
            </a:r>
            <a:endParaRPr lang="en-US" sz="900" dirty="0"/>
          </a:p>
        </p:txBody>
      </p:sp>
      <p:sp>
        <p:nvSpPr>
          <p:cNvPr id="91" name="Shape 88">
            <a:extLst>
              <a:ext uri="{FF2B5EF4-FFF2-40B4-BE49-F238E27FC236}">
                <a16:creationId xmlns:a16="http://schemas.microsoft.com/office/drawing/2014/main" id="{8A0ABF19-606E-B21E-EE96-C8289FAB378F}"/>
              </a:ext>
            </a:extLst>
          </p:cNvPr>
          <p:cNvSpPr/>
          <p:nvPr/>
        </p:nvSpPr>
        <p:spPr>
          <a:xfrm>
            <a:off x="5687568" y="3567613"/>
            <a:ext cx="987552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2" name="Shape 89">
            <a:extLst>
              <a:ext uri="{FF2B5EF4-FFF2-40B4-BE49-F238E27FC236}">
                <a16:creationId xmlns:a16="http://schemas.microsoft.com/office/drawing/2014/main" id="{EE175BDD-A4A6-248E-1D54-2D4D016179CB}"/>
              </a:ext>
            </a:extLst>
          </p:cNvPr>
          <p:cNvSpPr/>
          <p:nvPr/>
        </p:nvSpPr>
        <p:spPr>
          <a:xfrm>
            <a:off x="5751576" y="3713917"/>
            <a:ext cx="859536" cy="219456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3" name="Text 90">
            <a:extLst>
              <a:ext uri="{FF2B5EF4-FFF2-40B4-BE49-F238E27FC236}">
                <a16:creationId xmlns:a16="http://schemas.microsoft.com/office/drawing/2014/main" id="{50755028-42F2-08E8-F240-C5978A9BB7F6}"/>
              </a:ext>
            </a:extLst>
          </p:cNvPr>
          <p:cNvSpPr/>
          <p:nvPr/>
        </p:nvSpPr>
        <p:spPr>
          <a:xfrm>
            <a:off x="5751576" y="3713917"/>
            <a:ext cx="8595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Delayed</a:t>
            </a:r>
            <a:endParaRPr lang="en-US" sz="800" dirty="0"/>
          </a:p>
        </p:txBody>
      </p:sp>
      <p:sp>
        <p:nvSpPr>
          <p:cNvPr id="94" name="Shape 91">
            <a:extLst>
              <a:ext uri="{FF2B5EF4-FFF2-40B4-BE49-F238E27FC236}">
                <a16:creationId xmlns:a16="http://schemas.microsoft.com/office/drawing/2014/main" id="{76290D42-6943-1FE9-FD09-00DFFDFC5AF7}"/>
              </a:ext>
            </a:extLst>
          </p:cNvPr>
          <p:cNvSpPr/>
          <p:nvPr/>
        </p:nvSpPr>
        <p:spPr>
          <a:xfrm>
            <a:off x="6675120" y="3567613"/>
            <a:ext cx="2194560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E8E4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5" name="Text 92">
            <a:extLst>
              <a:ext uri="{FF2B5EF4-FFF2-40B4-BE49-F238E27FC236}">
                <a16:creationId xmlns:a16="http://schemas.microsoft.com/office/drawing/2014/main" id="{6C87C90A-EEEF-2055-1FAF-C40CF4F9E9A6}"/>
              </a:ext>
            </a:extLst>
          </p:cNvPr>
          <p:cNvSpPr/>
          <p:nvPr/>
        </p:nvSpPr>
        <p:spPr>
          <a:xfrm>
            <a:off x="6720840" y="3604189"/>
            <a:ext cx="2103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examples being developed</a:t>
            </a:r>
            <a:endParaRPr lang="en-US" sz="900" dirty="0"/>
          </a:p>
        </p:txBody>
      </p:sp>
      <p:sp>
        <p:nvSpPr>
          <p:cNvPr id="96" name="Shape 93">
            <a:extLst>
              <a:ext uri="{FF2B5EF4-FFF2-40B4-BE49-F238E27FC236}">
                <a16:creationId xmlns:a16="http://schemas.microsoft.com/office/drawing/2014/main" id="{B776E4AF-D5BF-6225-402B-B333E5995194}"/>
              </a:ext>
            </a:extLst>
          </p:cNvPr>
          <p:cNvSpPr/>
          <p:nvPr/>
        </p:nvSpPr>
        <p:spPr>
          <a:xfrm>
            <a:off x="274320" y="4079677"/>
            <a:ext cx="8595360" cy="1828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7" name="Text 94">
            <a:extLst>
              <a:ext uri="{FF2B5EF4-FFF2-40B4-BE49-F238E27FC236}">
                <a16:creationId xmlns:a16="http://schemas.microsoft.com/office/drawing/2014/main" id="{129C3858-8318-82D7-632F-7F21142545E1}"/>
              </a:ext>
            </a:extLst>
          </p:cNvPr>
          <p:cNvSpPr/>
          <p:nvPr/>
        </p:nvSpPr>
        <p:spPr>
          <a:xfrm>
            <a:off x="274320" y="4276273"/>
            <a:ext cx="10241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 options:</a:t>
            </a:r>
            <a:endParaRPr lang="en-US" sz="850" dirty="0"/>
          </a:p>
        </p:txBody>
      </p:sp>
      <p:sp>
        <p:nvSpPr>
          <p:cNvPr id="98" name="Shape 95">
            <a:extLst>
              <a:ext uri="{FF2B5EF4-FFF2-40B4-BE49-F238E27FC236}">
                <a16:creationId xmlns:a16="http://schemas.microsoft.com/office/drawing/2014/main" id="{FAFC8416-D67E-F978-6444-0E1E1B10A2DD}"/>
              </a:ext>
            </a:extLst>
          </p:cNvPr>
          <p:cNvSpPr/>
          <p:nvPr/>
        </p:nvSpPr>
        <p:spPr>
          <a:xfrm>
            <a:off x="1353312" y="4294561"/>
            <a:ext cx="109728" cy="14630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9" name="Text 96">
            <a:extLst>
              <a:ext uri="{FF2B5EF4-FFF2-40B4-BE49-F238E27FC236}">
                <a16:creationId xmlns:a16="http://schemas.microsoft.com/office/drawing/2014/main" id="{8B7BC591-CDB1-BB8E-F8F3-32D611985F99}"/>
              </a:ext>
            </a:extLst>
          </p:cNvPr>
          <p:cNvSpPr/>
          <p:nvPr/>
        </p:nvSpPr>
        <p:spPr>
          <a:xfrm>
            <a:off x="1508760" y="4276273"/>
            <a:ext cx="66737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Started</a:t>
            </a:r>
            <a:endParaRPr lang="en-US" sz="850" dirty="0"/>
          </a:p>
        </p:txBody>
      </p:sp>
      <p:sp>
        <p:nvSpPr>
          <p:cNvPr id="100" name="Shape 97">
            <a:extLst>
              <a:ext uri="{FF2B5EF4-FFF2-40B4-BE49-F238E27FC236}">
                <a16:creationId xmlns:a16="http://schemas.microsoft.com/office/drawing/2014/main" id="{79B5D64D-FEEC-9108-AD6C-7D104F8B5433}"/>
              </a:ext>
            </a:extLst>
          </p:cNvPr>
          <p:cNvSpPr/>
          <p:nvPr/>
        </p:nvSpPr>
        <p:spPr>
          <a:xfrm>
            <a:off x="2834640" y="4294561"/>
            <a:ext cx="109728" cy="146304"/>
          </a:xfrm>
          <a:prstGeom prst="rect">
            <a:avLst/>
          </a:prstGeom>
          <a:solidFill>
            <a:srgbClr val="4A90C2"/>
          </a:solidFill>
          <a:ln w="12700">
            <a:solidFill>
              <a:srgbClr val="4A90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1" name="Text 98">
            <a:extLst>
              <a:ext uri="{FF2B5EF4-FFF2-40B4-BE49-F238E27FC236}">
                <a16:creationId xmlns:a16="http://schemas.microsoft.com/office/drawing/2014/main" id="{CCA56597-30CA-1568-CD2E-93898DA9808D}"/>
              </a:ext>
            </a:extLst>
          </p:cNvPr>
          <p:cNvSpPr/>
          <p:nvPr/>
        </p:nvSpPr>
        <p:spPr>
          <a:xfrm>
            <a:off x="2990088" y="4276273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Progress</a:t>
            </a:r>
            <a:endParaRPr lang="en-US" sz="850" dirty="0"/>
          </a:p>
        </p:txBody>
      </p:sp>
      <p:sp>
        <p:nvSpPr>
          <p:cNvPr id="102" name="Shape 99">
            <a:extLst>
              <a:ext uri="{FF2B5EF4-FFF2-40B4-BE49-F238E27FC236}">
                <a16:creationId xmlns:a16="http://schemas.microsoft.com/office/drawing/2014/main" id="{3D00A9F1-6E99-64C6-72B5-245C80DE102F}"/>
              </a:ext>
            </a:extLst>
          </p:cNvPr>
          <p:cNvSpPr/>
          <p:nvPr/>
        </p:nvSpPr>
        <p:spPr>
          <a:xfrm>
            <a:off x="4315968" y="4294561"/>
            <a:ext cx="109728" cy="146304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3" name="Text 100">
            <a:extLst>
              <a:ext uri="{FF2B5EF4-FFF2-40B4-BE49-F238E27FC236}">
                <a16:creationId xmlns:a16="http://schemas.microsoft.com/office/drawing/2014/main" id="{AE2FE20B-D38F-A284-27B5-A9B4F2D332C8}"/>
              </a:ext>
            </a:extLst>
          </p:cNvPr>
          <p:cNvSpPr/>
          <p:nvPr/>
        </p:nvSpPr>
        <p:spPr>
          <a:xfrm>
            <a:off x="4471416" y="4276273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Track</a:t>
            </a:r>
            <a:endParaRPr lang="en-US" sz="850" dirty="0"/>
          </a:p>
        </p:txBody>
      </p:sp>
      <p:sp>
        <p:nvSpPr>
          <p:cNvPr id="104" name="Shape 101">
            <a:extLst>
              <a:ext uri="{FF2B5EF4-FFF2-40B4-BE49-F238E27FC236}">
                <a16:creationId xmlns:a16="http://schemas.microsoft.com/office/drawing/2014/main" id="{9BB5989C-F059-8F57-7E39-412A578C04E5}"/>
              </a:ext>
            </a:extLst>
          </p:cNvPr>
          <p:cNvSpPr/>
          <p:nvPr/>
        </p:nvSpPr>
        <p:spPr>
          <a:xfrm>
            <a:off x="5797296" y="4294561"/>
            <a:ext cx="109728" cy="146304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5" name="Text 102">
            <a:extLst>
              <a:ext uri="{FF2B5EF4-FFF2-40B4-BE49-F238E27FC236}">
                <a16:creationId xmlns:a16="http://schemas.microsoft.com/office/drawing/2014/main" id="{C4DFD219-61D9-A881-7785-FB1A92A7BAC1}"/>
              </a:ext>
            </a:extLst>
          </p:cNvPr>
          <p:cNvSpPr/>
          <p:nvPr/>
        </p:nvSpPr>
        <p:spPr>
          <a:xfrm>
            <a:off x="5952744" y="4276273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Delayed</a:t>
            </a:r>
            <a:endParaRPr lang="en-US" sz="850" dirty="0"/>
          </a:p>
        </p:txBody>
      </p:sp>
      <p:sp>
        <p:nvSpPr>
          <p:cNvPr id="106" name="Shape 103">
            <a:extLst>
              <a:ext uri="{FF2B5EF4-FFF2-40B4-BE49-F238E27FC236}">
                <a16:creationId xmlns:a16="http://schemas.microsoft.com/office/drawing/2014/main" id="{CC194BD6-E628-598B-9A2A-A29C7EC7167B}"/>
              </a:ext>
            </a:extLst>
          </p:cNvPr>
          <p:cNvSpPr/>
          <p:nvPr/>
        </p:nvSpPr>
        <p:spPr>
          <a:xfrm>
            <a:off x="7278624" y="4294561"/>
            <a:ext cx="109728" cy="146304"/>
          </a:xfrm>
          <a:prstGeom prst="rect">
            <a:avLst/>
          </a:prstGeom>
          <a:solidFill>
            <a:srgbClr val="2E7D4F"/>
          </a:solidFill>
          <a:ln w="12700">
            <a:solidFill>
              <a:srgbClr val="2E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7" name="Text 104">
            <a:extLst>
              <a:ext uri="{FF2B5EF4-FFF2-40B4-BE49-F238E27FC236}">
                <a16:creationId xmlns:a16="http://schemas.microsoft.com/office/drawing/2014/main" id="{24AD3413-AA93-50F8-12FB-C8D48A59EE8C}"/>
              </a:ext>
            </a:extLst>
          </p:cNvPr>
          <p:cNvSpPr/>
          <p:nvPr/>
        </p:nvSpPr>
        <p:spPr>
          <a:xfrm>
            <a:off x="7434072" y="4276273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Completed</a:t>
            </a:r>
            <a:endParaRPr lang="en-US" sz="850" dirty="0"/>
          </a:p>
        </p:txBody>
      </p:sp>
      <p:pic>
        <p:nvPicPr>
          <p:cNvPr id="108" name="Image 0">
            <a:hlinkClick r:id="rId3"/>
            <a:extLst>
              <a:ext uri="{FF2B5EF4-FFF2-40B4-BE49-F238E27FC236}">
                <a16:creationId xmlns:a16="http://schemas.microsoft.com/office/drawing/2014/main" id="{1B2E2785-E439-C11D-33ED-6A9036727ED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137219" y="219169"/>
            <a:ext cx="1878197" cy="265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679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365760" y="256032"/>
            <a:ext cx="6400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What comes next?</a:t>
            </a:r>
            <a:endParaRPr lang="en-US" sz="3200" dirty="0"/>
          </a:p>
        </p:txBody>
      </p:sp>
      <p:sp>
        <p:nvSpPr>
          <p:cNvPr id="4" name="Shape 1"/>
          <p:cNvSpPr/>
          <p:nvPr/>
        </p:nvSpPr>
        <p:spPr>
          <a:xfrm>
            <a:off x="365760" y="896112"/>
            <a:ext cx="4206240" cy="36576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2"/>
          <p:cNvSpPr/>
          <p:nvPr/>
        </p:nvSpPr>
        <p:spPr>
          <a:xfrm>
            <a:off x="274320" y="1078992"/>
            <a:ext cx="4114800" cy="1627632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274320" y="1078992"/>
            <a:ext cx="73152" cy="1627632"/>
          </a:xfrm>
          <a:prstGeom prst="rect">
            <a:avLst/>
          </a:prstGeom>
          <a:solidFill>
            <a:srgbClr val="4A90C2"/>
          </a:solidFill>
          <a:ln w="12700">
            <a:solidFill>
              <a:srgbClr val="4A90C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438912" y="1188720"/>
            <a:ext cx="3877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Your Initiative Calendar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438912" y="1554480"/>
            <a:ext cx="3877056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this tracker with the Initiative Calendar to see how all your active initiatives are distributed across the year. Visibility into timing helps prevent overload and missed deadlines.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4709160" y="1078992"/>
            <a:ext cx="4114800" cy="1627632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709160" y="1078992"/>
            <a:ext cx="73152" cy="1627632"/>
          </a:xfrm>
          <a:prstGeom prst="rect">
            <a:avLst/>
          </a:prstGeom>
          <a:solidFill>
            <a:srgbClr val="2E7D4F"/>
          </a:solidFill>
          <a:ln w="12700">
            <a:solidFill>
              <a:srgbClr val="2E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4873752" y="1188720"/>
            <a:ext cx="3877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Weekly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873752" y="1554480"/>
            <a:ext cx="3877056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a recurring 10-minute review at the start of each week. Update status, add notes, and flag anything at risk. The tracker only adds value when it reflects what is actually happening.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274320" y="2889504"/>
            <a:ext cx="4114800" cy="1627632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274320" y="2889504"/>
            <a:ext cx="73152" cy="1627632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Text 14"/>
          <p:cNvSpPr/>
          <p:nvPr/>
        </p:nvSpPr>
        <p:spPr>
          <a:xfrm>
            <a:off x="438912" y="2999232"/>
            <a:ext cx="3877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With Stakeholders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438912" y="3364992"/>
            <a:ext cx="3877056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tracker as your reporting tool. When leadership asks for a progress update, one glance gives you the answer. This simplifies communication and builds confidence in your execution.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4709160" y="2889504"/>
            <a:ext cx="4114800" cy="1627632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4709160" y="2889504"/>
            <a:ext cx="73152" cy="1627632"/>
          </a:xfrm>
          <a:prstGeom prst="rect">
            <a:avLst/>
          </a:prstGeom>
          <a:solidFill>
            <a:srgbClr val="6B4C9A"/>
          </a:solidFill>
          <a:ln w="12700">
            <a:solidFill>
              <a:srgbClr val="6B4C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4873752" y="2999232"/>
            <a:ext cx="3877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 Delays Early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4873752" y="3364992"/>
            <a:ext cx="3877056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any initiative showing Delayed or Not Started, identify what is blocking progress and assign a clear next action. Catching problems early keeps them from becoming bigger issues.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340242" y="4686300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additional tools, templates, and resources at:</a:t>
            </a:r>
            <a:endParaRPr lang="en-US" sz="900" dirty="0"/>
          </a:p>
        </p:txBody>
      </p:sp>
      <p:pic>
        <p:nvPicPr>
          <p:cNvPr id="27" name="Image 0">
            <a:hlinkClick r:id="rId3"/>
            <a:extLst>
              <a:ext uri="{FF2B5EF4-FFF2-40B4-BE49-F238E27FC236}">
                <a16:creationId xmlns:a16="http://schemas.microsoft.com/office/drawing/2014/main" id="{1957A737-D227-DD69-4CFE-A160380ED19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137219" y="219169"/>
            <a:ext cx="1878197" cy="265157"/>
          </a:xfrm>
          <a:prstGeom prst="rect">
            <a:avLst/>
          </a:prstGeom>
        </p:spPr>
      </p:pic>
      <p:sp>
        <p:nvSpPr>
          <p:cNvPr id="28" name="Text 20">
            <a:extLst>
              <a:ext uri="{FF2B5EF4-FFF2-40B4-BE49-F238E27FC236}">
                <a16:creationId xmlns:a16="http://schemas.microsoft.com/office/drawing/2014/main" id="{2C2CB56E-64BD-8467-E2A3-01E765E71E19}"/>
              </a:ext>
            </a:extLst>
          </p:cNvPr>
          <p:cNvSpPr/>
          <p:nvPr/>
        </p:nvSpPr>
        <p:spPr>
          <a:xfrm>
            <a:off x="340242" y="4837176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/>
              </a:rPr>
              <a:t>www.Leadership-Tools.com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730</Words>
  <Application>Microsoft Office PowerPoint</Application>
  <PresentationFormat>On-screen Show (16:9)</PresentationFormat>
  <Paragraphs>112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Initiative Tracker</dc:title>
  <dc:subject>Growth Roadmap Execution Tools</dc:subject>
  <dc:creator>Leadership-Tools.com</dc:creator>
  <cp:lastModifiedBy>R TODD GORHAM</cp:lastModifiedBy>
  <cp:revision>2</cp:revision>
  <dcterms:created xsi:type="dcterms:W3CDTF">2026-04-11T20:09:45Z</dcterms:created>
  <dcterms:modified xsi:type="dcterms:W3CDTF">2026-04-12T00:51:30Z</dcterms:modified>
</cp:coreProperties>
</file>