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5" r:id="rId11"/>
    <p:sldId id="271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B4CC"/>
    <a:srgbClr val="4E96DD"/>
    <a:srgbClr val="2A6B87"/>
    <a:srgbClr val="2A5A7A"/>
    <a:srgbClr val="2A4A6A"/>
    <a:srgbClr val="1A3A5C"/>
    <a:srgbClr val="2E6B9A"/>
    <a:srgbClr val="2D6060"/>
    <a:srgbClr val="2E7A6A"/>
    <a:srgbClr val="3A7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1599D0-6173-487C-924A-8F97B5EBD9D6}" v="3" dt="2026-04-11T00:43:31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5" d="100"/>
          <a:sy n="135" d="100"/>
        </p:scale>
        <p:origin x="9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TODD GORHAM" userId="74cc8f40be6e7f54" providerId="LiveId" clId="{CE72C87E-C175-4912-AD47-78BE5EFBD5F2}"/>
    <pc:docChg chg="undo custSel modSld">
      <pc:chgData name="R TODD GORHAM" userId="74cc8f40be6e7f54" providerId="LiveId" clId="{CE72C87E-C175-4912-AD47-78BE5EFBD5F2}" dt="2026-04-11T00:43:44.091" v="224" actId="113"/>
      <pc:docMkLst>
        <pc:docMk/>
      </pc:docMkLst>
      <pc:sldChg chg="delSp modSp mod">
        <pc:chgData name="R TODD GORHAM" userId="74cc8f40be6e7f54" providerId="LiveId" clId="{CE72C87E-C175-4912-AD47-78BE5EFBD5F2}" dt="2026-04-11T00:33:18.116" v="15" actId="1076"/>
        <pc:sldMkLst>
          <pc:docMk/>
          <pc:sldMk cId="0" sldId="258"/>
        </pc:sldMkLst>
        <pc:spChg chg="mod">
          <ac:chgData name="R TODD GORHAM" userId="74cc8f40be6e7f54" providerId="LiveId" clId="{CE72C87E-C175-4912-AD47-78BE5EFBD5F2}" dt="2026-04-11T00:32:41.016" v="9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32:51.223" v="10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32:58.763" v="11" actId="1076"/>
          <ac:spMkLst>
            <pc:docMk/>
            <pc:sldMk cId="0" sldId="258"/>
            <ac:spMk id="18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33:03.058" v="12" actId="1076"/>
          <ac:spMkLst>
            <pc:docMk/>
            <pc:sldMk cId="0" sldId="258"/>
            <ac:spMk id="26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33:06.516" v="13" actId="1076"/>
          <ac:spMkLst>
            <pc:docMk/>
            <pc:sldMk cId="0" sldId="258"/>
            <ac:spMk id="34" creationId="{00000000-0000-0000-0000-000000000000}"/>
          </ac:spMkLst>
        </pc:spChg>
        <pc:spChg chg="del">
          <ac:chgData name="R TODD GORHAM" userId="74cc8f40be6e7f54" providerId="LiveId" clId="{CE72C87E-C175-4912-AD47-78BE5EFBD5F2}" dt="2026-04-11T00:32:01.552" v="5" actId="478"/>
          <ac:spMkLst>
            <pc:docMk/>
            <pc:sldMk cId="0" sldId="258"/>
            <ac:spMk id="41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33:18.116" v="15" actId="1076"/>
          <ac:spMkLst>
            <pc:docMk/>
            <pc:sldMk cId="0" sldId="258"/>
            <ac:spMk id="42" creationId="{00000000-0000-0000-0000-000000000000}"/>
          </ac:spMkLst>
        </pc:spChg>
      </pc:sldChg>
      <pc:sldChg chg="modSp mod">
        <pc:chgData name="R TODD GORHAM" userId="74cc8f40be6e7f54" providerId="LiveId" clId="{CE72C87E-C175-4912-AD47-78BE5EFBD5F2}" dt="2026-04-11T00:43:44.091" v="224" actId="113"/>
        <pc:sldMkLst>
          <pc:docMk/>
          <pc:sldMk cId="0" sldId="265"/>
        </pc:sldMkLst>
        <pc:spChg chg="mod ord">
          <ac:chgData name="R TODD GORHAM" userId="74cc8f40be6e7f54" providerId="LiveId" clId="{CE72C87E-C175-4912-AD47-78BE5EFBD5F2}" dt="2026-04-11T00:43:21.264" v="213" actId="167"/>
          <ac:spMkLst>
            <pc:docMk/>
            <pc:sldMk cId="0" sldId="265"/>
            <ac:spMk id="2" creationId="{00000000-0000-0000-0000-000000000000}"/>
          </ac:spMkLst>
        </pc:spChg>
        <pc:spChg chg="mod">
          <ac:chgData name="R TODD GORHAM" userId="74cc8f40be6e7f54" providerId="LiveId" clId="{CE72C87E-C175-4912-AD47-78BE5EFBD5F2}" dt="2026-04-11T00:43:44.091" v="224" actId="113"/>
          <ac:spMkLst>
            <pc:docMk/>
            <pc:sldMk cId="0" sldId="265"/>
            <ac:spMk id="6" creationId="{00000000-0000-0000-0000-000000000000}"/>
          </ac:spMkLst>
        </pc:spChg>
      </pc:sldChg>
      <pc:sldChg chg="modSp mod">
        <pc:chgData name="R TODD GORHAM" userId="74cc8f40be6e7f54" providerId="LiveId" clId="{CE72C87E-C175-4912-AD47-78BE5EFBD5F2}" dt="2026-04-11T00:38:07.594" v="205" actId="20577"/>
        <pc:sldMkLst>
          <pc:docMk/>
          <pc:sldMk cId="71753808" sldId="272"/>
        </pc:sldMkLst>
        <pc:spChg chg="mod">
          <ac:chgData name="R TODD GORHAM" userId="74cc8f40be6e7f54" providerId="LiveId" clId="{CE72C87E-C175-4912-AD47-78BE5EFBD5F2}" dt="2026-04-11T00:31:21.083" v="1" actId="6549"/>
          <ac:spMkLst>
            <pc:docMk/>
            <pc:sldMk cId="71753808" sldId="272"/>
            <ac:spMk id="6" creationId="{98438442-16AD-5887-9C45-8E655EF528F4}"/>
          </ac:spMkLst>
        </pc:spChg>
        <pc:spChg chg="mod">
          <ac:chgData name="R TODD GORHAM" userId="74cc8f40be6e7f54" providerId="LiveId" clId="{CE72C87E-C175-4912-AD47-78BE5EFBD5F2}" dt="2026-04-11T00:36:33.486" v="80" actId="6549"/>
          <ac:spMkLst>
            <pc:docMk/>
            <pc:sldMk cId="71753808" sldId="272"/>
            <ac:spMk id="30" creationId="{CED88EB3-ECE7-47E6-185D-591D47D0A344}"/>
          </ac:spMkLst>
        </pc:spChg>
        <pc:spChg chg="mod">
          <ac:chgData name="R TODD GORHAM" userId="74cc8f40be6e7f54" providerId="LiveId" clId="{CE72C87E-C175-4912-AD47-78BE5EFBD5F2}" dt="2026-04-11T00:36:31.850" v="79" actId="6549"/>
          <ac:spMkLst>
            <pc:docMk/>
            <pc:sldMk cId="71753808" sldId="272"/>
            <ac:spMk id="36" creationId="{233A3FA4-163C-3FEC-6EBC-E52356BC675C}"/>
          </ac:spMkLst>
        </pc:spChg>
        <pc:spChg chg="mod">
          <ac:chgData name="R TODD GORHAM" userId="74cc8f40be6e7f54" providerId="LiveId" clId="{CE72C87E-C175-4912-AD47-78BE5EFBD5F2}" dt="2026-04-11T00:36:29.761" v="78" actId="6549"/>
          <ac:spMkLst>
            <pc:docMk/>
            <pc:sldMk cId="71753808" sldId="272"/>
            <ac:spMk id="42" creationId="{695A3D96-755B-6AF5-85DA-69348209DB08}"/>
          </ac:spMkLst>
        </pc:spChg>
        <pc:spChg chg="mod">
          <ac:chgData name="R TODD GORHAM" userId="74cc8f40be6e7f54" providerId="LiveId" clId="{CE72C87E-C175-4912-AD47-78BE5EFBD5F2}" dt="2026-04-11T00:36:28.165" v="77" actId="6549"/>
          <ac:spMkLst>
            <pc:docMk/>
            <pc:sldMk cId="71753808" sldId="272"/>
            <ac:spMk id="48" creationId="{93BED714-1D91-FAF3-6568-4C9778B3CFFA}"/>
          </ac:spMkLst>
        </pc:spChg>
        <pc:spChg chg="mod">
          <ac:chgData name="R TODD GORHAM" userId="74cc8f40be6e7f54" providerId="LiveId" clId="{CE72C87E-C175-4912-AD47-78BE5EFBD5F2}" dt="2026-04-11T00:36:26.230" v="76" actId="6549"/>
          <ac:spMkLst>
            <pc:docMk/>
            <pc:sldMk cId="71753808" sldId="272"/>
            <ac:spMk id="54" creationId="{3BC1170E-DB68-2713-558E-903153973B00}"/>
          </ac:spMkLst>
        </pc:spChg>
        <pc:spChg chg="mod">
          <ac:chgData name="R TODD GORHAM" userId="74cc8f40be6e7f54" providerId="LiveId" clId="{CE72C87E-C175-4912-AD47-78BE5EFBD5F2}" dt="2026-04-11T00:36:22.943" v="75" actId="6549"/>
          <ac:spMkLst>
            <pc:docMk/>
            <pc:sldMk cId="71753808" sldId="272"/>
            <ac:spMk id="60" creationId="{0BC03448-01C9-1E64-D8D8-A26B4B2405D2}"/>
          </ac:spMkLst>
        </pc:spChg>
        <pc:spChg chg="mod">
          <ac:chgData name="R TODD GORHAM" userId="74cc8f40be6e7f54" providerId="LiveId" clId="{CE72C87E-C175-4912-AD47-78BE5EFBD5F2}" dt="2026-04-11T00:36:20.471" v="74" actId="6549"/>
          <ac:spMkLst>
            <pc:docMk/>
            <pc:sldMk cId="71753808" sldId="272"/>
            <ac:spMk id="66" creationId="{9E64AB81-9732-1AA4-141A-60EF8F5BA7A7}"/>
          </ac:spMkLst>
        </pc:spChg>
        <pc:spChg chg="mod">
          <ac:chgData name="R TODD GORHAM" userId="74cc8f40be6e7f54" providerId="LiveId" clId="{CE72C87E-C175-4912-AD47-78BE5EFBD5F2}" dt="2026-04-11T00:35:01.465" v="42" actId="6549"/>
          <ac:spMkLst>
            <pc:docMk/>
            <pc:sldMk cId="71753808" sldId="272"/>
            <ac:spMk id="78" creationId="{00ED1CF4-4EC6-990C-0534-1EDCCB1A45B0}"/>
          </ac:spMkLst>
        </pc:spChg>
        <pc:spChg chg="mod">
          <ac:chgData name="R TODD GORHAM" userId="74cc8f40be6e7f54" providerId="LiveId" clId="{CE72C87E-C175-4912-AD47-78BE5EFBD5F2}" dt="2026-04-11T00:35:11.309" v="47" actId="6549"/>
          <ac:spMkLst>
            <pc:docMk/>
            <pc:sldMk cId="71753808" sldId="272"/>
            <ac:spMk id="79" creationId="{4D7EE6CB-8E4A-D3DD-ADC9-988D489E11DC}"/>
          </ac:spMkLst>
        </pc:spChg>
        <pc:spChg chg="mod">
          <ac:chgData name="R TODD GORHAM" userId="74cc8f40be6e7f54" providerId="LiveId" clId="{CE72C87E-C175-4912-AD47-78BE5EFBD5F2}" dt="2026-04-11T00:35:05.437" v="44" actId="6549"/>
          <ac:spMkLst>
            <pc:docMk/>
            <pc:sldMk cId="71753808" sldId="272"/>
            <ac:spMk id="82" creationId="{F213F48B-0AFE-6521-4CBD-63B6A15140FF}"/>
          </ac:spMkLst>
        </pc:spChg>
        <pc:spChg chg="mod">
          <ac:chgData name="R TODD GORHAM" userId="74cc8f40be6e7f54" providerId="LiveId" clId="{CE72C87E-C175-4912-AD47-78BE5EFBD5F2}" dt="2026-04-11T00:35:12.871" v="48" actId="6549"/>
          <ac:spMkLst>
            <pc:docMk/>
            <pc:sldMk cId="71753808" sldId="272"/>
            <ac:spMk id="83" creationId="{35443781-FF8D-8C1F-3B54-2AFCDCA50305}"/>
          </ac:spMkLst>
        </pc:spChg>
        <pc:spChg chg="mod">
          <ac:chgData name="R TODD GORHAM" userId="74cc8f40be6e7f54" providerId="LiveId" clId="{CE72C87E-C175-4912-AD47-78BE5EFBD5F2}" dt="2026-04-11T00:35:07.383" v="45" actId="6549"/>
          <ac:spMkLst>
            <pc:docMk/>
            <pc:sldMk cId="71753808" sldId="272"/>
            <ac:spMk id="86" creationId="{66F3C35A-D897-30AE-B7E4-D8C868FC2825}"/>
          </ac:spMkLst>
        </pc:spChg>
        <pc:spChg chg="mod">
          <ac:chgData name="R TODD GORHAM" userId="74cc8f40be6e7f54" providerId="LiveId" clId="{CE72C87E-C175-4912-AD47-78BE5EFBD5F2}" dt="2026-04-11T00:35:14.349" v="49" actId="6549"/>
          <ac:spMkLst>
            <pc:docMk/>
            <pc:sldMk cId="71753808" sldId="272"/>
            <ac:spMk id="87" creationId="{B8A81919-38F6-3E96-A58F-D0052FE6A5A6}"/>
          </ac:spMkLst>
        </pc:spChg>
        <pc:spChg chg="mod">
          <ac:chgData name="R TODD GORHAM" userId="74cc8f40be6e7f54" providerId="LiveId" clId="{CE72C87E-C175-4912-AD47-78BE5EFBD5F2}" dt="2026-04-11T00:35:09.512" v="46" actId="6549"/>
          <ac:spMkLst>
            <pc:docMk/>
            <pc:sldMk cId="71753808" sldId="272"/>
            <ac:spMk id="90" creationId="{B56D9205-A2BE-902E-27FF-560F27955239}"/>
          </ac:spMkLst>
        </pc:spChg>
        <pc:spChg chg="mod">
          <ac:chgData name="R TODD GORHAM" userId="74cc8f40be6e7f54" providerId="LiveId" clId="{CE72C87E-C175-4912-AD47-78BE5EFBD5F2}" dt="2026-04-11T00:35:15.877" v="50" actId="6549"/>
          <ac:spMkLst>
            <pc:docMk/>
            <pc:sldMk cId="71753808" sldId="272"/>
            <ac:spMk id="91" creationId="{3AB0C943-B743-BFDD-577D-BA3502D2C9AB}"/>
          </ac:spMkLst>
        </pc:spChg>
        <pc:spChg chg="mod">
          <ac:chgData name="R TODD GORHAM" userId="74cc8f40be6e7f54" providerId="LiveId" clId="{CE72C87E-C175-4912-AD47-78BE5EFBD5F2}" dt="2026-04-11T00:34:54.705" v="41" actId="6549"/>
          <ac:spMkLst>
            <pc:docMk/>
            <pc:sldMk cId="71753808" sldId="272"/>
            <ac:spMk id="93" creationId="{4C840705-6E51-9586-83A1-2EE029ED6CEF}"/>
          </ac:spMkLst>
        </pc:spChg>
        <pc:spChg chg="mod">
          <ac:chgData name="R TODD GORHAM" userId="74cc8f40be6e7f54" providerId="LiveId" clId="{CE72C87E-C175-4912-AD47-78BE5EFBD5F2}" dt="2026-04-11T00:38:07.594" v="205" actId="20577"/>
          <ac:spMkLst>
            <pc:docMk/>
            <pc:sldMk cId="71753808" sldId="272"/>
            <ac:spMk id="110" creationId="{C47B9EDD-087D-E8A3-6B75-B7B93E2549F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4473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pPr defTabSz="1055400">
              <a:defRPr/>
            </a:pPr>
            <a:fld id="{F7021451-1387-4CA6-816F-3879F97B5CBC}" type="slidenum">
              <a:rPr lang="en-US" sz="2100">
                <a:solidFill>
                  <a:prstClr val="black"/>
                </a:solidFill>
                <a:latin typeface="Aptos" panose="02110004020202020204"/>
              </a:rPr>
              <a:pPr defTabSz="1055400">
                <a:defRPr/>
              </a:pPr>
              <a:t>2</a:t>
            </a:fld>
            <a:endParaRPr lang="en-US" sz="210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EFAD1-2C34-CD9D-0E15-A145CC17B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A2E3E2-7030-95EA-7D76-2D7F0BE9F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D7C567-86F2-AD01-1F39-363F6EDEC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33FAC-F949-5799-395C-2DEA13A7FB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adership-tool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413358" y="1162440"/>
            <a:ext cx="8229600" cy="674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5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Master Action Plan (M.A.P.)</a:t>
            </a:r>
            <a:endParaRPr lang="en-US" sz="405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365759" y="1868224"/>
            <a:ext cx="4162399" cy="45719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365760" y="2034845"/>
            <a:ext cx="77724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5C2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System for Focused Execution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365760" y="2619727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 ·  Purpose  ·  High-Impact Activities  ·  Barriers  ·  Weekly Plan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56616" y="3040351"/>
            <a:ext cx="1609344" cy="420624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56616" y="3040351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Your Outcome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2071116" y="3040351"/>
            <a:ext cx="1609344" cy="420624"/>
          </a:xfrm>
          <a:prstGeom prst="rect">
            <a:avLst/>
          </a:prstGeom>
          <a:solidFill>
            <a:srgbClr val="2E7A6A"/>
          </a:solidFill>
          <a:ln w="12700">
            <a:solidFill>
              <a:srgbClr val="2E7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2071116" y="3040351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Clarify Your Purpose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785616" y="3040351"/>
            <a:ext cx="1609344" cy="420624"/>
          </a:xfrm>
          <a:prstGeom prst="rect">
            <a:avLst/>
          </a:prstGeom>
          <a:solidFill>
            <a:srgbClr val="3A6EA5"/>
          </a:solidFill>
          <a:ln w="12700">
            <a:solidFill>
              <a:srgbClr val="3A6E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785616" y="3040351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High-Impact Activities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5500116" y="3040351"/>
            <a:ext cx="1609344" cy="420624"/>
          </a:xfrm>
          <a:prstGeom prst="rect">
            <a:avLst/>
          </a:prstGeom>
          <a:solidFill>
            <a:srgbClr val="7B4FAA"/>
          </a:solidFill>
          <a:ln w="12700">
            <a:solidFill>
              <a:srgbClr val="7B4F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500116" y="3040351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Anticipate Barriers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7214616" y="3040351"/>
            <a:ext cx="1609344" cy="420624"/>
          </a:xfrm>
          <a:prstGeom prst="rect">
            <a:avLst/>
          </a:prstGeom>
          <a:solidFill>
            <a:srgbClr val="2A6B87"/>
          </a:solidFill>
          <a:ln w="12700">
            <a:solidFill>
              <a:srgbClr val="2A6B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7214616" y="3040351"/>
            <a:ext cx="160934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Weekly Plan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356616" y="4503696"/>
            <a:ext cx="8412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A8D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Use this template when you need to turn a meaningful goal into a clear, executable action plan you will follow through on. Works for team initiatives, performance goals, and any priority that needs more than a to-do list.</a:t>
            </a:r>
            <a:endParaRPr lang="en-US" sz="950" dirty="0"/>
          </a:p>
        </p:txBody>
      </p:sp>
      <p:sp>
        <p:nvSpPr>
          <p:cNvPr id="19" name="Shape 0">
            <a:extLst>
              <a:ext uri="{FF2B5EF4-FFF2-40B4-BE49-F238E27FC236}">
                <a16:creationId xmlns:a16="http://schemas.microsoft.com/office/drawing/2014/main" id="{AC5EAFC3-1A84-E3CA-9DC9-CC5AEBFF030E}"/>
              </a:ext>
            </a:extLst>
          </p:cNvPr>
          <p:cNvSpPr/>
          <p:nvPr/>
        </p:nvSpPr>
        <p:spPr>
          <a:xfrm>
            <a:off x="0" y="0"/>
            <a:ext cx="143894" cy="5143500"/>
          </a:xfrm>
          <a:prstGeom prst="rect">
            <a:avLst/>
          </a:prstGeom>
          <a:solidFill>
            <a:srgbClr val="4A90C2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0" name="Image 0">
            <a:hlinkClick r:id="rId3"/>
            <a:extLst>
              <a:ext uri="{FF2B5EF4-FFF2-40B4-BE49-F238E27FC236}">
                <a16:creationId xmlns:a16="http://schemas.microsoft.com/office/drawing/2014/main" id="{D7498A0D-39CF-E2B6-FEAF-E45772A83DA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15446" y="250720"/>
            <a:ext cx="2984660" cy="4213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3891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38912"/>
            <a:ext cx="9144000" cy="34747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50292"/>
            <a:ext cx="338328" cy="338328"/>
          </a:xfrm>
          <a:prstGeom prst="ellipse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09728" y="50292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30352" y="0"/>
            <a:ext cx="62544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M.A.P. 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Service Training Program  </a:t>
            </a:r>
            <a:r>
              <a:rPr lang="en-US" sz="1400" dirty="0">
                <a:solidFill>
                  <a:srgbClr val="E0E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</a:t>
            </a:r>
            <a:r>
              <a:rPr lang="en-US" sz="1400" dirty="0">
                <a:solidFill>
                  <a:srgbClr val="A0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 Torres, CS Manager</a:t>
            </a:r>
            <a:r>
              <a:rPr lang="en-US" sz="1400" dirty="0">
                <a:solidFill>
                  <a:srgbClr val="E0E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</a:t>
            </a:r>
            <a:r>
              <a:rPr lang="en-US" sz="1400" b="1" dirty="0">
                <a:solidFill>
                  <a:srgbClr val="E0E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</a:t>
            </a:r>
            <a:r>
              <a:rPr lang="en-US" sz="1400" dirty="0">
                <a:solidFill>
                  <a:srgbClr val="A0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</a:t>
            </a:r>
            <a:endParaRPr lang="en-US" sz="1400" dirty="0"/>
          </a:p>
        </p:txBody>
      </p:sp>
      <p:pic>
        <p:nvPicPr>
          <p:cNvPr id="7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59436"/>
            <a:ext cx="2286000" cy="322729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37160" y="549937"/>
            <a:ext cx="8869680" cy="4754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37160" y="549937"/>
            <a:ext cx="1417320" cy="25603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137160" y="549937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OUTCOME: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1645920" y="586513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launch a four-module customer service training program for all 12 team members by September 30, achieving 90%+ completion and a measurable improvement in service quality scores.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164592" y="1110464"/>
            <a:ext cx="2395728" cy="39364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164592" y="1110464"/>
            <a:ext cx="2395728" cy="274320"/>
          </a:xfrm>
          <a:prstGeom prst="rect">
            <a:avLst/>
          </a:prstGeom>
          <a:solidFill>
            <a:srgbClr val="2E7A6A"/>
          </a:solidFill>
          <a:ln w="12700">
            <a:solidFill>
              <a:srgbClr val="2E7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37744" y="111046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&amp; MOTIVATION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256032" y="1430504"/>
            <a:ext cx="2231136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team is inconsistent in handling complex escalations and service challenges — creating customer frustration, rework, and coaching gaps.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training creates a shared standard we can coach to and measure against, directly supporting our satisfaction score and repeat-contact goals.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164592" y="3103856"/>
            <a:ext cx="2395728" cy="246888"/>
          </a:xfrm>
          <a:prstGeom prst="rect">
            <a:avLst/>
          </a:prstGeom>
          <a:solidFill>
            <a:srgbClr val="2E6B9A"/>
          </a:solidFill>
          <a:ln w="12700">
            <a:solidFill>
              <a:srgbClr val="2E6B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237744" y="3103856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CRITERIA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237744" y="3396464"/>
            <a:ext cx="2267712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12 members complete all 4 modules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quality scores improve 15%+ post-training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contact rate decreases 20% in 60 days</a:t>
            </a:r>
            <a:endParaRPr lang="en-US" sz="850" dirty="0"/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completion: September 30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2651760" y="1110464"/>
            <a:ext cx="3401568" cy="3831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2651760" y="1110464"/>
            <a:ext cx="3401568" cy="274320"/>
          </a:xfrm>
          <a:prstGeom prst="rect">
            <a:avLst/>
          </a:prstGeom>
          <a:solidFill>
            <a:srgbClr val="3A6EA5"/>
          </a:solidFill>
          <a:ln w="12700">
            <a:solidFill>
              <a:srgbClr val="3A6E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2724912" y="111046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HIGH-IMPACT ACTIVITIES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2651760" y="1384784"/>
            <a:ext cx="3401568" cy="237744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679192" y="1384784"/>
            <a:ext cx="182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750" dirty="0"/>
          </a:p>
        </p:txBody>
      </p:sp>
      <p:sp>
        <p:nvSpPr>
          <p:cNvPr id="24" name="Text 21"/>
          <p:cNvSpPr/>
          <p:nvPr/>
        </p:nvSpPr>
        <p:spPr>
          <a:xfrm>
            <a:off x="2898648" y="1384784"/>
            <a:ext cx="14081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/ Task</a:t>
            </a:r>
            <a:endParaRPr lang="en-US" sz="750" dirty="0"/>
          </a:p>
        </p:txBody>
      </p:sp>
      <p:sp>
        <p:nvSpPr>
          <p:cNvPr id="25" name="Text 22"/>
          <p:cNvSpPr/>
          <p:nvPr/>
        </p:nvSpPr>
        <p:spPr>
          <a:xfrm>
            <a:off x="4343400" y="1384784"/>
            <a:ext cx="4937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What?</a:t>
            </a:r>
            <a:endParaRPr lang="en-US" sz="750" dirty="0"/>
          </a:p>
        </p:txBody>
      </p:sp>
      <p:sp>
        <p:nvSpPr>
          <p:cNvPr id="26" name="Text 23"/>
          <p:cNvSpPr/>
          <p:nvPr/>
        </p:nvSpPr>
        <p:spPr>
          <a:xfrm>
            <a:off x="4873752" y="1384784"/>
            <a:ext cx="420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When?</a:t>
            </a:r>
            <a:endParaRPr lang="en-US" sz="750" dirty="0"/>
          </a:p>
        </p:txBody>
      </p:sp>
      <p:sp>
        <p:nvSpPr>
          <p:cNvPr id="27" name="Text 24"/>
          <p:cNvSpPr/>
          <p:nvPr/>
        </p:nvSpPr>
        <p:spPr>
          <a:xfrm>
            <a:off x="5330952" y="1384784"/>
            <a:ext cx="713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750" dirty="0"/>
          </a:p>
        </p:txBody>
      </p:sp>
      <p:sp>
        <p:nvSpPr>
          <p:cNvPr id="28" name="Shape 25"/>
          <p:cNvSpPr/>
          <p:nvPr/>
        </p:nvSpPr>
        <p:spPr>
          <a:xfrm>
            <a:off x="2651760" y="1622528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2679192" y="1622528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2898648" y="1640816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curriculum scope and 4 module topics</a:t>
            </a:r>
            <a:endParaRPr lang="en-US" sz="800" dirty="0"/>
          </a:p>
        </p:txBody>
      </p:sp>
      <p:sp>
        <p:nvSpPr>
          <p:cNvPr id="31" name="Text 28"/>
          <p:cNvSpPr/>
          <p:nvPr/>
        </p:nvSpPr>
        <p:spPr>
          <a:xfrm>
            <a:off x="4343400" y="1640816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outline</a:t>
            </a:r>
            <a:endParaRPr lang="en-US" sz="800" dirty="0"/>
          </a:p>
        </p:txBody>
      </p:sp>
      <p:sp>
        <p:nvSpPr>
          <p:cNvPr id="32" name="Text 29"/>
          <p:cNvSpPr/>
          <p:nvPr/>
        </p:nvSpPr>
        <p:spPr>
          <a:xfrm>
            <a:off x="4873752" y="1640816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 15</a:t>
            </a:r>
            <a:endParaRPr lang="en-US" sz="800" dirty="0"/>
          </a:p>
        </p:txBody>
      </p:sp>
      <p:sp>
        <p:nvSpPr>
          <p:cNvPr id="33" name="Text 30"/>
          <p:cNvSpPr/>
          <p:nvPr/>
        </p:nvSpPr>
        <p:spPr>
          <a:xfrm>
            <a:off x="5330952" y="1640816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 Torres</a:t>
            </a:r>
            <a:endParaRPr lang="en-US" sz="800" dirty="0"/>
          </a:p>
        </p:txBody>
      </p:sp>
      <p:sp>
        <p:nvSpPr>
          <p:cNvPr id="34" name="Shape 31"/>
          <p:cNvSpPr/>
          <p:nvPr/>
        </p:nvSpPr>
        <p:spPr>
          <a:xfrm>
            <a:off x="2651760" y="2111732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2679192" y="2111732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6" name="Text 33"/>
          <p:cNvSpPr/>
          <p:nvPr/>
        </p:nvSpPr>
        <p:spPr>
          <a:xfrm>
            <a:off x="2898648" y="2130020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content development SMEs for each module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4343400" y="2130020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SMEs confirmed</a:t>
            </a:r>
            <a:endParaRPr lang="en-US" sz="800" dirty="0"/>
          </a:p>
        </p:txBody>
      </p:sp>
      <p:sp>
        <p:nvSpPr>
          <p:cNvPr id="38" name="Text 35"/>
          <p:cNvSpPr/>
          <p:nvPr/>
        </p:nvSpPr>
        <p:spPr>
          <a:xfrm>
            <a:off x="4873752" y="2130020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 22</a:t>
            </a:r>
            <a:endParaRPr lang="en-US" sz="800" dirty="0"/>
          </a:p>
        </p:txBody>
      </p:sp>
      <p:sp>
        <p:nvSpPr>
          <p:cNvPr id="39" name="Text 36"/>
          <p:cNvSpPr/>
          <p:nvPr/>
        </p:nvSpPr>
        <p:spPr>
          <a:xfrm>
            <a:off x="5330952" y="2130020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 Torres</a:t>
            </a:r>
            <a:endParaRPr lang="en-US" sz="800" dirty="0"/>
          </a:p>
        </p:txBody>
      </p:sp>
      <p:sp>
        <p:nvSpPr>
          <p:cNvPr id="40" name="Shape 37"/>
          <p:cNvSpPr/>
          <p:nvPr/>
        </p:nvSpPr>
        <p:spPr>
          <a:xfrm>
            <a:off x="2651760" y="2600936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/>
          <p:cNvSpPr/>
          <p:nvPr/>
        </p:nvSpPr>
        <p:spPr>
          <a:xfrm>
            <a:off x="2679192" y="2600936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42" name="Text 39"/>
          <p:cNvSpPr/>
          <p:nvPr/>
        </p:nvSpPr>
        <p:spPr>
          <a:xfrm>
            <a:off x="2898648" y="2619224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Module 1: Handling Complex Escalations</a:t>
            </a:r>
            <a:endParaRPr lang="en-US" sz="800" dirty="0"/>
          </a:p>
        </p:txBody>
      </p:sp>
      <p:sp>
        <p:nvSpPr>
          <p:cNvPr id="43" name="Text 40"/>
          <p:cNvSpPr/>
          <p:nvPr/>
        </p:nvSpPr>
        <p:spPr>
          <a:xfrm>
            <a:off x="4343400" y="2619224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draft complete</a:t>
            </a:r>
            <a:endParaRPr lang="en-US" sz="800" dirty="0"/>
          </a:p>
        </p:txBody>
      </p:sp>
      <p:sp>
        <p:nvSpPr>
          <p:cNvPr id="44" name="Text 41"/>
          <p:cNvSpPr/>
          <p:nvPr/>
        </p:nvSpPr>
        <p:spPr>
          <a:xfrm>
            <a:off x="4873752" y="2619224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 10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5330952" y="2619224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Diaz</a:t>
            </a:r>
            <a:endParaRPr lang="en-US" sz="800" dirty="0"/>
          </a:p>
        </p:txBody>
      </p:sp>
      <p:sp>
        <p:nvSpPr>
          <p:cNvPr id="46" name="Shape 43"/>
          <p:cNvSpPr/>
          <p:nvPr/>
        </p:nvSpPr>
        <p:spPr>
          <a:xfrm>
            <a:off x="2651760" y="3090140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2679192" y="3090140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48" name="Text 45"/>
          <p:cNvSpPr/>
          <p:nvPr/>
        </p:nvSpPr>
        <p:spPr>
          <a:xfrm>
            <a:off x="2898648" y="3108428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Modules 2–4 (standards, tone, follow-thru)</a:t>
            </a:r>
            <a:endParaRPr lang="en-US" sz="800" dirty="0"/>
          </a:p>
        </p:txBody>
      </p:sp>
      <p:sp>
        <p:nvSpPr>
          <p:cNvPr id="49" name="Text 46"/>
          <p:cNvSpPr/>
          <p:nvPr/>
        </p:nvSpPr>
        <p:spPr>
          <a:xfrm>
            <a:off x="4343400" y="3108428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modules complete</a:t>
            </a:r>
            <a:endParaRPr lang="en-US" sz="800" dirty="0"/>
          </a:p>
        </p:txBody>
      </p:sp>
      <p:sp>
        <p:nvSpPr>
          <p:cNvPr id="50" name="Text 47"/>
          <p:cNvSpPr/>
          <p:nvPr/>
        </p:nvSpPr>
        <p:spPr>
          <a:xfrm>
            <a:off x="4873752" y="3108428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 5</a:t>
            </a:r>
            <a:endParaRPr lang="en-US" sz="800" dirty="0"/>
          </a:p>
        </p:txBody>
      </p:sp>
      <p:sp>
        <p:nvSpPr>
          <p:cNvPr id="51" name="Text 48"/>
          <p:cNvSpPr/>
          <p:nvPr/>
        </p:nvSpPr>
        <p:spPr>
          <a:xfrm>
            <a:off x="5330952" y="3108428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Team</a:t>
            </a:r>
            <a:endParaRPr lang="en-US" sz="800" dirty="0"/>
          </a:p>
        </p:txBody>
      </p:sp>
      <p:sp>
        <p:nvSpPr>
          <p:cNvPr id="52" name="Shape 49"/>
          <p:cNvSpPr/>
          <p:nvPr/>
        </p:nvSpPr>
        <p:spPr>
          <a:xfrm>
            <a:off x="2651760" y="3579344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2679192" y="3579344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54" name="Text 51"/>
          <p:cNvSpPr/>
          <p:nvPr/>
        </p:nvSpPr>
        <p:spPr>
          <a:xfrm>
            <a:off x="2898648" y="3597632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training sessions with all 12 members</a:t>
            </a:r>
            <a:endParaRPr lang="en-US" sz="800" dirty="0"/>
          </a:p>
        </p:txBody>
      </p:sp>
      <p:sp>
        <p:nvSpPr>
          <p:cNvPr id="55" name="Text 52"/>
          <p:cNvSpPr/>
          <p:nvPr/>
        </p:nvSpPr>
        <p:spPr>
          <a:xfrm>
            <a:off x="4343400" y="3597632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sessions booked</a:t>
            </a:r>
            <a:endParaRPr lang="en-US" sz="800" dirty="0"/>
          </a:p>
        </p:txBody>
      </p:sp>
      <p:sp>
        <p:nvSpPr>
          <p:cNvPr id="56" name="Text 53"/>
          <p:cNvSpPr/>
          <p:nvPr/>
        </p:nvSpPr>
        <p:spPr>
          <a:xfrm>
            <a:off x="4873752" y="3597632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 15</a:t>
            </a:r>
            <a:endParaRPr lang="en-US" sz="800" dirty="0"/>
          </a:p>
        </p:txBody>
      </p:sp>
      <p:sp>
        <p:nvSpPr>
          <p:cNvPr id="57" name="Text 54"/>
          <p:cNvSpPr/>
          <p:nvPr/>
        </p:nvSpPr>
        <p:spPr>
          <a:xfrm>
            <a:off x="5330952" y="3597632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 Torres</a:t>
            </a:r>
            <a:endParaRPr lang="en-US" sz="800" dirty="0"/>
          </a:p>
        </p:txBody>
      </p:sp>
      <p:sp>
        <p:nvSpPr>
          <p:cNvPr id="58" name="Shape 55"/>
          <p:cNvSpPr/>
          <p:nvPr/>
        </p:nvSpPr>
        <p:spPr>
          <a:xfrm>
            <a:off x="2651760" y="4068548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/>
          <p:cNvSpPr/>
          <p:nvPr/>
        </p:nvSpPr>
        <p:spPr>
          <a:xfrm>
            <a:off x="2679192" y="4068548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60" name="Text 57"/>
          <p:cNvSpPr/>
          <p:nvPr/>
        </p:nvSpPr>
        <p:spPr>
          <a:xfrm>
            <a:off x="2898648" y="4086836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all 4 training sessions</a:t>
            </a:r>
            <a:endParaRPr lang="en-US" sz="800" dirty="0"/>
          </a:p>
        </p:txBody>
      </p:sp>
      <p:sp>
        <p:nvSpPr>
          <p:cNvPr id="61" name="Text 58"/>
          <p:cNvSpPr/>
          <p:nvPr/>
        </p:nvSpPr>
        <p:spPr>
          <a:xfrm>
            <a:off x="4343400" y="4086836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members complete</a:t>
            </a:r>
            <a:endParaRPr lang="en-US" sz="800" dirty="0"/>
          </a:p>
        </p:txBody>
      </p:sp>
      <p:sp>
        <p:nvSpPr>
          <p:cNvPr id="62" name="Text 59"/>
          <p:cNvSpPr/>
          <p:nvPr/>
        </p:nvSpPr>
        <p:spPr>
          <a:xfrm>
            <a:off x="4873752" y="4086836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 15</a:t>
            </a:r>
            <a:endParaRPr lang="en-US" sz="800" dirty="0"/>
          </a:p>
        </p:txBody>
      </p:sp>
      <p:sp>
        <p:nvSpPr>
          <p:cNvPr id="63" name="Text 60"/>
          <p:cNvSpPr/>
          <p:nvPr/>
        </p:nvSpPr>
        <p:spPr>
          <a:xfrm>
            <a:off x="5330952" y="4086836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 Torres</a:t>
            </a:r>
            <a:endParaRPr lang="en-US" sz="800" dirty="0"/>
          </a:p>
        </p:txBody>
      </p:sp>
      <p:sp>
        <p:nvSpPr>
          <p:cNvPr id="64" name="Shape 61"/>
          <p:cNvSpPr/>
          <p:nvPr/>
        </p:nvSpPr>
        <p:spPr>
          <a:xfrm>
            <a:off x="2651760" y="4557752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2"/>
          <p:cNvSpPr/>
          <p:nvPr/>
        </p:nvSpPr>
        <p:spPr>
          <a:xfrm>
            <a:off x="2679192" y="4557752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66" name="Text 63"/>
          <p:cNvSpPr/>
          <p:nvPr/>
        </p:nvSpPr>
        <p:spPr>
          <a:xfrm>
            <a:off x="2898648" y="4576040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quality scores and report results</a:t>
            </a:r>
            <a:endParaRPr lang="en-US" sz="800" dirty="0"/>
          </a:p>
        </p:txBody>
      </p:sp>
      <p:sp>
        <p:nvSpPr>
          <p:cNvPr id="67" name="Text 64"/>
          <p:cNvSpPr/>
          <p:nvPr/>
        </p:nvSpPr>
        <p:spPr>
          <a:xfrm>
            <a:off x="4343400" y="4576040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report delivered</a:t>
            </a:r>
            <a:endParaRPr lang="en-US" sz="800" dirty="0"/>
          </a:p>
        </p:txBody>
      </p:sp>
      <p:sp>
        <p:nvSpPr>
          <p:cNvPr id="68" name="Text 65"/>
          <p:cNvSpPr/>
          <p:nvPr/>
        </p:nvSpPr>
        <p:spPr>
          <a:xfrm>
            <a:off x="4873752" y="4576040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 30</a:t>
            </a:r>
            <a:endParaRPr lang="en-US" sz="800" dirty="0"/>
          </a:p>
        </p:txBody>
      </p:sp>
      <p:sp>
        <p:nvSpPr>
          <p:cNvPr id="69" name="Text 66"/>
          <p:cNvSpPr/>
          <p:nvPr/>
        </p:nvSpPr>
        <p:spPr>
          <a:xfrm>
            <a:off x="5330952" y="4576040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 Torres</a:t>
            </a:r>
            <a:endParaRPr lang="en-US" sz="800" dirty="0"/>
          </a:p>
        </p:txBody>
      </p:sp>
      <p:sp>
        <p:nvSpPr>
          <p:cNvPr id="70" name="Shape 67"/>
          <p:cNvSpPr/>
          <p:nvPr/>
        </p:nvSpPr>
        <p:spPr>
          <a:xfrm>
            <a:off x="6144768" y="1110464"/>
            <a:ext cx="2834640" cy="3831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8"/>
          <p:cNvSpPr/>
          <p:nvPr/>
        </p:nvSpPr>
        <p:spPr>
          <a:xfrm>
            <a:off x="6144768" y="1110464"/>
            <a:ext cx="2834640" cy="274320"/>
          </a:xfrm>
          <a:prstGeom prst="rect">
            <a:avLst/>
          </a:prstGeom>
          <a:solidFill>
            <a:srgbClr val="7B4FAA"/>
          </a:solidFill>
          <a:ln w="12700">
            <a:solidFill>
              <a:srgbClr val="7B4F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69"/>
          <p:cNvSpPr/>
          <p:nvPr/>
        </p:nvSpPr>
        <p:spPr>
          <a:xfrm>
            <a:off x="6217920" y="1110464"/>
            <a:ext cx="2724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ANTICIPATED BARRIERS &amp; SOLUTIONS</a:t>
            </a:r>
            <a:endParaRPr lang="en-US" sz="850" dirty="0"/>
          </a:p>
        </p:txBody>
      </p:sp>
      <p:sp>
        <p:nvSpPr>
          <p:cNvPr id="73" name="Shape 70"/>
          <p:cNvSpPr/>
          <p:nvPr/>
        </p:nvSpPr>
        <p:spPr>
          <a:xfrm>
            <a:off x="6144768" y="1384784"/>
            <a:ext cx="2834640" cy="219456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1"/>
          <p:cNvSpPr/>
          <p:nvPr/>
        </p:nvSpPr>
        <p:spPr>
          <a:xfrm>
            <a:off x="6199632" y="1384784"/>
            <a:ext cx="134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</a:t>
            </a:r>
            <a:endParaRPr lang="en-US" sz="750" dirty="0"/>
          </a:p>
        </p:txBody>
      </p:sp>
      <p:sp>
        <p:nvSpPr>
          <p:cNvPr id="75" name="Text 72"/>
          <p:cNvSpPr/>
          <p:nvPr/>
        </p:nvSpPr>
        <p:spPr>
          <a:xfrm>
            <a:off x="7598664" y="1384784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/ Response</a:t>
            </a:r>
            <a:endParaRPr lang="en-US" sz="750" dirty="0"/>
          </a:p>
        </p:txBody>
      </p:sp>
      <p:sp>
        <p:nvSpPr>
          <p:cNvPr id="76" name="Shape 73"/>
          <p:cNvSpPr/>
          <p:nvPr/>
        </p:nvSpPr>
        <p:spPr>
          <a:xfrm>
            <a:off x="6144768" y="1604240"/>
            <a:ext cx="2834640" cy="333756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4"/>
          <p:cNvSpPr/>
          <p:nvPr/>
        </p:nvSpPr>
        <p:spPr>
          <a:xfrm>
            <a:off x="7562088" y="1604240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5"/>
          <p:cNvSpPr/>
          <p:nvPr/>
        </p:nvSpPr>
        <p:spPr>
          <a:xfrm>
            <a:off x="6199632" y="1631672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 conflicts during busy season</a:t>
            </a:r>
            <a:endParaRPr lang="en-US" sz="800" dirty="0"/>
          </a:p>
        </p:txBody>
      </p:sp>
      <p:sp>
        <p:nvSpPr>
          <p:cNvPr id="79" name="Text 76"/>
          <p:cNvSpPr/>
          <p:nvPr/>
        </p:nvSpPr>
        <p:spPr>
          <a:xfrm>
            <a:off x="7607808" y="1631672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sessions by Aug 15; get manager sign-off early</a:t>
            </a:r>
            <a:endParaRPr lang="en-US" sz="800" dirty="0"/>
          </a:p>
        </p:txBody>
      </p:sp>
      <p:sp>
        <p:nvSpPr>
          <p:cNvPr id="80" name="Shape 77"/>
          <p:cNvSpPr/>
          <p:nvPr/>
        </p:nvSpPr>
        <p:spPr>
          <a:xfrm>
            <a:off x="6144768" y="1937996"/>
            <a:ext cx="2834640" cy="33375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8"/>
          <p:cNvSpPr/>
          <p:nvPr/>
        </p:nvSpPr>
        <p:spPr>
          <a:xfrm>
            <a:off x="7562088" y="1937996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79"/>
          <p:cNvSpPr/>
          <p:nvPr/>
        </p:nvSpPr>
        <p:spPr>
          <a:xfrm>
            <a:off x="6199632" y="1965428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 availability for content development</a:t>
            </a:r>
            <a:endParaRPr lang="en-US" sz="800" dirty="0"/>
          </a:p>
        </p:txBody>
      </p:sp>
      <p:sp>
        <p:nvSpPr>
          <p:cNvPr id="83" name="Text 80"/>
          <p:cNvSpPr/>
          <p:nvPr/>
        </p:nvSpPr>
        <p:spPr>
          <a:xfrm>
            <a:off x="7607808" y="1965428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firm deadlines in June; weekly SME check-ins</a:t>
            </a:r>
            <a:endParaRPr lang="en-US" sz="800" dirty="0"/>
          </a:p>
        </p:txBody>
      </p:sp>
      <p:sp>
        <p:nvSpPr>
          <p:cNvPr id="84" name="Shape 81"/>
          <p:cNvSpPr/>
          <p:nvPr/>
        </p:nvSpPr>
        <p:spPr>
          <a:xfrm>
            <a:off x="6144768" y="2271752"/>
            <a:ext cx="2834640" cy="333756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2"/>
          <p:cNvSpPr/>
          <p:nvPr/>
        </p:nvSpPr>
        <p:spPr>
          <a:xfrm>
            <a:off x="7562088" y="2271752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83"/>
          <p:cNvSpPr/>
          <p:nvPr/>
        </p:nvSpPr>
        <p:spPr>
          <a:xfrm>
            <a:off x="6199632" y="2299184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engagement and motivation</a:t>
            </a:r>
            <a:endParaRPr lang="en-US" sz="800" dirty="0"/>
          </a:p>
        </p:txBody>
      </p:sp>
      <p:sp>
        <p:nvSpPr>
          <p:cNvPr id="87" name="Text 84"/>
          <p:cNvSpPr/>
          <p:nvPr/>
        </p:nvSpPr>
        <p:spPr>
          <a:xfrm>
            <a:off x="7607808" y="2299184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real escalation examples the team has lived through</a:t>
            </a:r>
            <a:endParaRPr lang="en-US" sz="800" dirty="0"/>
          </a:p>
        </p:txBody>
      </p:sp>
      <p:sp>
        <p:nvSpPr>
          <p:cNvPr id="88" name="Shape 85"/>
          <p:cNvSpPr/>
          <p:nvPr/>
        </p:nvSpPr>
        <p:spPr>
          <a:xfrm>
            <a:off x="6144768" y="2605508"/>
            <a:ext cx="2834640" cy="33375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6"/>
          <p:cNvSpPr/>
          <p:nvPr/>
        </p:nvSpPr>
        <p:spPr>
          <a:xfrm>
            <a:off x="7562088" y="2605508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87"/>
          <p:cNvSpPr/>
          <p:nvPr/>
        </p:nvSpPr>
        <p:spPr>
          <a:xfrm>
            <a:off x="6199632" y="2632940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quality inconsistency across sessions</a:t>
            </a:r>
            <a:endParaRPr lang="en-US" sz="800" dirty="0"/>
          </a:p>
        </p:txBody>
      </p:sp>
      <p:sp>
        <p:nvSpPr>
          <p:cNvPr id="91" name="Text 88"/>
          <p:cNvSpPr/>
          <p:nvPr/>
        </p:nvSpPr>
        <p:spPr>
          <a:xfrm>
            <a:off x="7607808" y="2632940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facilitator guide; observe Session 1; debrief after</a:t>
            </a:r>
            <a:endParaRPr lang="en-US" sz="800" dirty="0"/>
          </a:p>
        </p:txBody>
      </p:sp>
      <p:sp>
        <p:nvSpPr>
          <p:cNvPr id="92" name="Shape 89"/>
          <p:cNvSpPr/>
          <p:nvPr/>
        </p:nvSpPr>
        <p:spPr>
          <a:xfrm>
            <a:off x="6144768" y="3021560"/>
            <a:ext cx="2834640" cy="246888"/>
          </a:xfrm>
          <a:prstGeom prst="rect">
            <a:avLst/>
          </a:prstGeom>
          <a:solidFill>
            <a:srgbClr val="2A6B87"/>
          </a:solidFill>
          <a:ln w="12700">
            <a:solidFill>
              <a:srgbClr val="2A6B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90"/>
          <p:cNvSpPr/>
          <p:nvPr/>
        </p:nvSpPr>
        <p:spPr>
          <a:xfrm>
            <a:off x="6217920" y="3021560"/>
            <a:ext cx="2724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PLAN  (Week of Jun 10)</a:t>
            </a:r>
            <a:endParaRPr lang="en-US" sz="850" dirty="0"/>
          </a:p>
        </p:txBody>
      </p:sp>
      <p:sp>
        <p:nvSpPr>
          <p:cNvPr id="94" name="Shape 91"/>
          <p:cNvSpPr/>
          <p:nvPr/>
        </p:nvSpPr>
        <p:spPr>
          <a:xfrm>
            <a:off x="6144768" y="3268448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Text 92"/>
          <p:cNvSpPr/>
          <p:nvPr/>
        </p:nvSpPr>
        <p:spPr>
          <a:xfrm>
            <a:off x="6217920" y="3268448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Mon:</a:t>
            </a:r>
            <a:endParaRPr lang="en-US" sz="800" dirty="0"/>
          </a:p>
        </p:txBody>
      </p:sp>
      <p:sp>
        <p:nvSpPr>
          <p:cNvPr id="96" name="Text 93"/>
          <p:cNvSpPr/>
          <p:nvPr/>
        </p:nvSpPr>
        <p:spPr>
          <a:xfrm>
            <a:off x="6784848" y="3268448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 curriculum scope; draft module topics</a:t>
            </a:r>
            <a:endParaRPr lang="en-US" sz="800" dirty="0"/>
          </a:p>
        </p:txBody>
      </p:sp>
      <p:sp>
        <p:nvSpPr>
          <p:cNvPr id="97" name="Shape 94"/>
          <p:cNvSpPr/>
          <p:nvPr/>
        </p:nvSpPr>
        <p:spPr>
          <a:xfrm>
            <a:off x="6144768" y="3515336"/>
            <a:ext cx="283464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95"/>
          <p:cNvSpPr/>
          <p:nvPr/>
        </p:nvSpPr>
        <p:spPr>
          <a:xfrm>
            <a:off x="6217920" y="3515336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Tue:</a:t>
            </a:r>
            <a:endParaRPr lang="en-US" sz="800" dirty="0"/>
          </a:p>
        </p:txBody>
      </p:sp>
      <p:sp>
        <p:nvSpPr>
          <p:cNvPr id="99" name="Text 96"/>
          <p:cNvSpPr/>
          <p:nvPr/>
        </p:nvSpPr>
        <p:spPr>
          <a:xfrm>
            <a:off x="6784848" y="3515336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with SME candidates; confirm 4 assignments</a:t>
            </a:r>
            <a:endParaRPr lang="en-US" sz="800" dirty="0"/>
          </a:p>
        </p:txBody>
      </p:sp>
      <p:sp>
        <p:nvSpPr>
          <p:cNvPr id="100" name="Shape 97"/>
          <p:cNvSpPr/>
          <p:nvPr/>
        </p:nvSpPr>
        <p:spPr>
          <a:xfrm>
            <a:off x="6144768" y="3762224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Text 98"/>
          <p:cNvSpPr/>
          <p:nvPr/>
        </p:nvSpPr>
        <p:spPr>
          <a:xfrm>
            <a:off x="6217920" y="3762224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Wed:</a:t>
            </a:r>
            <a:endParaRPr lang="en-US" sz="800" dirty="0"/>
          </a:p>
        </p:txBody>
      </p:sp>
      <p:sp>
        <p:nvSpPr>
          <p:cNvPr id="102" name="Text 99"/>
          <p:cNvSpPr/>
          <p:nvPr/>
        </p:nvSpPr>
        <p:spPr>
          <a:xfrm>
            <a:off x="6784848" y="3762224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Module 1 outline with Chris D.</a:t>
            </a:r>
            <a:endParaRPr lang="en-US" sz="800" dirty="0"/>
          </a:p>
        </p:txBody>
      </p:sp>
      <p:sp>
        <p:nvSpPr>
          <p:cNvPr id="103" name="Shape 100"/>
          <p:cNvSpPr/>
          <p:nvPr/>
        </p:nvSpPr>
        <p:spPr>
          <a:xfrm>
            <a:off x="6144768" y="4009112"/>
            <a:ext cx="283464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Text 101"/>
          <p:cNvSpPr/>
          <p:nvPr/>
        </p:nvSpPr>
        <p:spPr>
          <a:xfrm>
            <a:off x="6217920" y="4009112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Thu:</a:t>
            </a:r>
            <a:endParaRPr lang="en-US" sz="800" dirty="0"/>
          </a:p>
        </p:txBody>
      </p:sp>
      <p:sp>
        <p:nvSpPr>
          <p:cNvPr id="105" name="Text 102"/>
          <p:cNvSpPr/>
          <p:nvPr/>
        </p:nvSpPr>
        <p:spPr>
          <a:xfrm>
            <a:off x="6784848" y="4009112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all-team preview note re: training launch</a:t>
            </a:r>
            <a:endParaRPr lang="en-US" sz="800" dirty="0"/>
          </a:p>
        </p:txBody>
      </p:sp>
      <p:sp>
        <p:nvSpPr>
          <p:cNvPr id="106" name="Shape 103"/>
          <p:cNvSpPr/>
          <p:nvPr/>
        </p:nvSpPr>
        <p:spPr>
          <a:xfrm>
            <a:off x="6144768" y="4256000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Text 104"/>
          <p:cNvSpPr/>
          <p:nvPr/>
        </p:nvSpPr>
        <p:spPr>
          <a:xfrm>
            <a:off x="6217920" y="4256000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Fri:</a:t>
            </a:r>
            <a:endParaRPr lang="en-US" sz="800" dirty="0"/>
          </a:p>
        </p:txBody>
      </p:sp>
      <p:sp>
        <p:nvSpPr>
          <p:cNvPr id="108" name="Text 105"/>
          <p:cNvSpPr/>
          <p:nvPr/>
        </p:nvSpPr>
        <p:spPr>
          <a:xfrm>
            <a:off x="6784848" y="4256000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week; update plan; confirm Jun 22 deadline</a:t>
            </a:r>
            <a:endParaRPr lang="en-US" sz="800" dirty="0"/>
          </a:p>
        </p:txBody>
      </p:sp>
      <p:sp>
        <p:nvSpPr>
          <p:cNvPr id="109" name="Shape 106"/>
          <p:cNvSpPr/>
          <p:nvPr/>
        </p:nvSpPr>
        <p:spPr>
          <a:xfrm>
            <a:off x="6144768" y="4502888"/>
            <a:ext cx="2834640" cy="544068"/>
          </a:xfrm>
          <a:prstGeom prst="rect">
            <a:avLst/>
          </a:prstGeom>
          <a:solidFill>
            <a:srgbClr val="E2E8F2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Text 107"/>
          <p:cNvSpPr/>
          <p:nvPr/>
        </p:nvSpPr>
        <p:spPr>
          <a:xfrm>
            <a:off x="6217920" y="4557752"/>
            <a:ext cx="27066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Review: Are SMEs confirmed and energized? Is Module 1 on track for Jul 10? Any blockers this week?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1"/>
          <p:cNvSpPr/>
          <p:nvPr/>
        </p:nvSpPr>
        <p:spPr>
          <a:xfrm>
            <a:off x="365760" y="274320"/>
            <a:ext cx="6400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8"/>
            <a:r>
              <a:rPr lang="en-US" sz="30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comes next?</a:t>
            </a:r>
            <a:endParaRPr lang="en-US" sz="3000" dirty="0">
              <a:solidFill>
                <a:prstClr val="black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Shape 2"/>
          <p:cNvSpPr/>
          <p:nvPr/>
        </p:nvSpPr>
        <p:spPr>
          <a:xfrm>
            <a:off x="365760" y="932688"/>
            <a:ext cx="41148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274320" y="1078992"/>
            <a:ext cx="4114800" cy="162763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74320" y="1078992"/>
            <a:ext cx="73152" cy="1627632"/>
          </a:xfrm>
          <a:prstGeom prst="rect">
            <a:avLst/>
          </a:prstGeom>
          <a:solidFill>
            <a:srgbClr val="4E96DD"/>
          </a:solidFill>
          <a:ln w="12700">
            <a:solidFill>
              <a:srgbClr val="4A90C2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438912" y="1188720"/>
            <a:ext cx="3858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>
              <a:defRPr/>
            </a:pPr>
            <a:r>
              <a:rPr lang="en-US" sz="135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Your Plan</a:t>
            </a:r>
          </a:p>
        </p:txBody>
      </p:sp>
      <p:sp>
        <p:nvSpPr>
          <p:cNvPr id="9" name="Text 6"/>
          <p:cNvSpPr/>
          <p:nvPr/>
        </p:nvSpPr>
        <p:spPr>
          <a:xfrm>
            <a:off x="438912" y="1499616"/>
            <a:ext cx="38587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685800">
              <a:defRPr/>
            </a:pPr>
            <a:r>
              <a:rPr lang="en-US" sz="12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Take the first step on your highest-impact activity today. Don't wait for perfect conditions. Momentum starts with one committed action.</a:t>
            </a:r>
          </a:p>
        </p:txBody>
      </p:sp>
      <p:sp>
        <p:nvSpPr>
          <p:cNvPr id="10" name="Shape 7"/>
          <p:cNvSpPr/>
          <p:nvPr/>
        </p:nvSpPr>
        <p:spPr>
          <a:xfrm>
            <a:off x="4709160" y="1078992"/>
            <a:ext cx="4114800" cy="162763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709160" y="1078992"/>
            <a:ext cx="73152" cy="1627632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873752" y="1188720"/>
            <a:ext cx="3858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>
              <a:defRPr/>
            </a:pPr>
            <a:r>
              <a:rPr lang="en-US" sz="135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Your Weekly Review</a:t>
            </a:r>
          </a:p>
        </p:txBody>
      </p:sp>
      <p:sp>
        <p:nvSpPr>
          <p:cNvPr id="13" name="Text 10"/>
          <p:cNvSpPr/>
          <p:nvPr/>
        </p:nvSpPr>
        <p:spPr>
          <a:xfrm>
            <a:off x="4873752" y="1499616"/>
            <a:ext cx="38587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685800">
              <a:defRPr/>
            </a:pPr>
            <a:r>
              <a:rPr lang="en-US" sz="12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Set a recurring 10-minute appointment right now. Check progress, remove blockers, and plan next week's actions. The M.A.P. stays alive only if you revisit it.</a:t>
            </a:r>
          </a:p>
        </p:txBody>
      </p:sp>
      <p:sp>
        <p:nvSpPr>
          <p:cNvPr id="14" name="Shape 11"/>
          <p:cNvSpPr/>
          <p:nvPr/>
        </p:nvSpPr>
        <p:spPr>
          <a:xfrm>
            <a:off x="274320" y="2889504"/>
            <a:ext cx="4114800" cy="162763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274320" y="2889504"/>
            <a:ext cx="73152" cy="1627632"/>
          </a:xfrm>
          <a:prstGeom prst="rect">
            <a:avLst/>
          </a:prstGeom>
          <a:solidFill>
            <a:srgbClr val="2E7D4F"/>
          </a:solidFill>
          <a:ln w="12700">
            <a:solidFill>
              <a:srgbClr val="2E7D4F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438912" y="2999232"/>
            <a:ext cx="3858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>
              <a:defRPr/>
            </a:pPr>
            <a:r>
              <a:rPr lang="en-US" sz="135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the Plan with Stakeholders</a:t>
            </a:r>
          </a:p>
        </p:txBody>
      </p:sp>
      <p:sp>
        <p:nvSpPr>
          <p:cNvPr id="17" name="Text 14"/>
          <p:cNvSpPr/>
          <p:nvPr/>
        </p:nvSpPr>
        <p:spPr>
          <a:xfrm>
            <a:off x="438912" y="3310128"/>
            <a:ext cx="38587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685800">
              <a:defRPr/>
            </a:pPr>
            <a:r>
              <a:rPr lang="en-US" sz="12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Brief your team or manager on the outcome, your top activities, and the timeline. Alignment prevents surprises and creates accountability.</a:t>
            </a:r>
          </a:p>
        </p:txBody>
      </p:sp>
      <p:sp>
        <p:nvSpPr>
          <p:cNvPr id="18" name="Shape 15"/>
          <p:cNvSpPr/>
          <p:nvPr/>
        </p:nvSpPr>
        <p:spPr>
          <a:xfrm>
            <a:off x="4709160" y="2889504"/>
            <a:ext cx="4114800" cy="1627632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4709160" y="2889504"/>
            <a:ext cx="73152" cy="1627632"/>
          </a:xfrm>
          <a:prstGeom prst="rect">
            <a:avLst/>
          </a:prstGeom>
          <a:solidFill>
            <a:srgbClr val="6B4C9A"/>
          </a:solidFill>
          <a:ln w="12700">
            <a:solidFill>
              <a:srgbClr val="6B4C9A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4873752" y="2999232"/>
            <a:ext cx="3858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>
              <a:defRPr/>
            </a:pPr>
            <a:r>
              <a:rPr lang="en-US" sz="135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Track, Adjust, and Keep Moving</a:t>
            </a:r>
          </a:p>
        </p:txBody>
      </p:sp>
      <p:sp>
        <p:nvSpPr>
          <p:cNvPr id="21" name="Text 18"/>
          <p:cNvSpPr/>
          <p:nvPr/>
        </p:nvSpPr>
        <p:spPr>
          <a:xfrm>
            <a:off x="4873752" y="3310128"/>
            <a:ext cx="38587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defTabSz="685800">
              <a:defRPr/>
            </a:pPr>
            <a:r>
              <a:rPr lang="en-US" sz="1200" dirty="0">
                <a:solidFill>
                  <a:srgbClr val="CADCF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Plans change. Treat adjustments as part of the process, not evidence of failure. What you update and restart is always better than what you abandon.</a:t>
            </a:r>
          </a:p>
        </p:txBody>
      </p:sp>
      <p:sp>
        <p:nvSpPr>
          <p:cNvPr id="22" name="Text 19"/>
          <p:cNvSpPr/>
          <p:nvPr/>
        </p:nvSpPr>
        <p:spPr>
          <a:xfrm>
            <a:off x="365760" y="468172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8"/>
            <a:r>
              <a:rPr lang="en-US" sz="825" i="1" dirty="0">
                <a:solidFill>
                  <a:srgbClr val="70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additional tools, templates, and resources at:</a:t>
            </a:r>
            <a:endParaRPr lang="en-US" sz="82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365760" y="4828032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8"/>
            <a:r>
              <a:rPr lang="en-US" sz="10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/>
              </a:rPr>
              <a:t>www.Leadership-Tools.com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4" name="Image 0">
            <a:hlinkClick r:id="rId3"/>
            <a:extLst>
              <a:ext uri="{FF2B5EF4-FFF2-40B4-BE49-F238E27FC236}">
                <a16:creationId xmlns:a16="http://schemas.microsoft.com/office/drawing/2014/main" id="{21CB1885-7F24-A010-4C13-4BBE13EE483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20" y="219170"/>
            <a:ext cx="1878197" cy="265157"/>
          </a:xfrm>
          <a:prstGeom prst="rect">
            <a:avLst/>
          </a:prstGeom>
        </p:spPr>
      </p:pic>
      <p:sp>
        <p:nvSpPr>
          <p:cNvPr id="25" name="Shape 0">
            <a:extLst>
              <a:ext uri="{FF2B5EF4-FFF2-40B4-BE49-F238E27FC236}">
                <a16:creationId xmlns:a16="http://schemas.microsoft.com/office/drawing/2014/main" id="{0D436A63-37F4-92FE-8426-DB0C8B01F890}"/>
              </a:ext>
            </a:extLst>
          </p:cNvPr>
          <p:cNvSpPr/>
          <p:nvPr/>
        </p:nvSpPr>
        <p:spPr>
          <a:xfrm>
            <a:off x="0" y="-9528"/>
            <a:ext cx="9144000" cy="45719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pPr defTabSz="914378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6646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575726"/>
            <a:ext cx="9144000" cy="34290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Text 2"/>
          <p:cNvSpPr/>
          <p:nvPr/>
        </p:nvSpPr>
        <p:spPr>
          <a:xfrm>
            <a:off x="151856" y="68580"/>
            <a:ext cx="617220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defTabSz="685800"/>
            <a:r>
              <a:rPr lang="en-US" sz="24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How to Use This Template</a:t>
            </a:r>
            <a:endParaRPr lang="en-US" sz="24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240030" y="89154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40030" y="89154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240030" y="89154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596646" y="97383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One Clear Outcome</a:t>
            </a:r>
          </a:p>
        </p:txBody>
      </p:sp>
      <p:sp>
        <p:nvSpPr>
          <p:cNvPr id="10" name="Text 7"/>
          <p:cNvSpPr/>
          <p:nvPr/>
        </p:nvSpPr>
        <p:spPr>
          <a:xfrm>
            <a:off x="596646" y="124815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State the single, specific finish line you need to reach. Not a vague aspiration, but a concrete result you can evaluate. One sentence, one measurable target, one deadline.</a:t>
            </a:r>
          </a:p>
        </p:txBody>
      </p:sp>
      <p:sp>
        <p:nvSpPr>
          <p:cNvPr id="11" name="Shape 8"/>
          <p:cNvSpPr/>
          <p:nvPr/>
        </p:nvSpPr>
        <p:spPr>
          <a:xfrm>
            <a:off x="240030" y="222885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240030" y="222885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240030" y="222885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2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596646" y="231114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A27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Choose High-Impact Activities</a:t>
            </a:r>
          </a:p>
        </p:txBody>
      </p:sp>
      <p:sp>
        <p:nvSpPr>
          <p:cNvPr id="15" name="Text 12"/>
          <p:cNvSpPr/>
          <p:nvPr/>
        </p:nvSpPr>
        <p:spPr>
          <a:xfrm>
            <a:off x="596646" y="258546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small number of actions that will create most of the progress. Aim for 3–7. Answer: Of What? How Much? By When? By Whom? for each one.</a:t>
            </a:r>
          </a:p>
        </p:txBody>
      </p:sp>
      <p:sp>
        <p:nvSpPr>
          <p:cNvPr id="16" name="Shape 13"/>
          <p:cNvSpPr/>
          <p:nvPr/>
        </p:nvSpPr>
        <p:spPr>
          <a:xfrm>
            <a:off x="240030" y="356616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240030" y="356616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240030" y="356616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596646" y="364845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A27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Weekly Plan</a:t>
            </a:r>
          </a:p>
        </p:txBody>
      </p:sp>
      <p:sp>
        <p:nvSpPr>
          <p:cNvPr id="20" name="Text 17"/>
          <p:cNvSpPr/>
          <p:nvPr/>
        </p:nvSpPr>
        <p:spPr>
          <a:xfrm>
            <a:off x="596646" y="392277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Assign each activity to a specific day and schedule it on your calendar. An action without a time slot is still just an intention.</a:t>
            </a:r>
          </a:p>
        </p:txBody>
      </p:sp>
      <p:sp>
        <p:nvSpPr>
          <p:cNvPr id="21" name="Shape 18"/>
          <p:cNvSpPr/>
          <p:nvPr/>
        </p:nvSpPr>
        <p:spPr>
          <a:xfrm>
            <a:off x="4697730" y="89154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4697730" y="89154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4697730" y="89154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4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 21"/>
          <p:cNvSpPr/>
          <p:nvPr/>
        </p:nvSpPr>
        <p:spPr>
          <a:xfrm>
            <a:off x="5054346" y="97383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A27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State Your Purpose</a:t>
            </a:r>
          </a:p>
        </p:txBody>
      </p:sp>
      <p:sp>
        <p:nvSpPr>
          <p:cNvPr id="25" name="Text 22"/>
          <p:cNvSpPr/>
          <p:nvPr/>
        </p:nvSpPr>
        <p:spPr>
          <a:xfrm>
            <a:off x="5054346" y="124815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Write down why achieving this outcome matters. Purpose is what keeps the plan alive when priorities compete. If you can't articulate the why, revisit the outcome.</a:t>
            </a:r>
          </a:p>
        </p:txBody>
      </p:sp>
      <p:sp>
        <p:nvSpPr>
          <p:cNvPr id="26" name="Shape 23"/>
          <p:cNvSpPr/>
          <p:nvPr/>
        </p:nvSpPr>
        <p:spPr>
          <a:xfrm>
            <a:off x="4697730" y="222885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Shape 24"/>
          <p:cNvSpPr/>
          <p:nvPr/>
        </p:nvSpPr>
        <p:spPr>
          <a:xfrm>
            <a:off x="4697730" y="222885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4697730" y="222885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5054346" y="231114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A27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Anticipate Barriers</a:t>
            </a:r>
          </a:p>
        </p:txBody>
      </p:sp>
      <p:sp>
        <p:nvSpPr>
          <p:cNvPr id="30" name="Text 27"/>
          <p:cNvSpPr/>
          <p:nvPr/>
        </p:nvSpPr>
        <p:spPr>
          <a:xfrm>
            <a:off x="5054346" y="258546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Name what could get in the way and define your response now, before you encounter it. Plans that survive contact with reality always include this step.</a:t>
            </a:r>
          </a:p>
        </p:txBody>
      </p:sp>
      <p:sp>
        <p:nvSpPr>
          <p:cNvPr id="31" name="Shape 28"/>
          <p:cNvSpPr/>
          <p:nvPr/>
        </p:nvSpPr>
        <p:spPr>
          <a:xfrm>
            <a:off x="4697730" y="3566160"/>
            <a:ext cx="4217670" cy="1200150"/>
          </a:xfrm>
          <a:prstGeom prst="rect">
            <a:avLst/>
          </a:prstGeom>
          <a:solidFill>
            <a:srgbClr val="FFFFFF"/>
          </a:solidFill>
          <a:ln w="12700">
            <a:solidFill>
              <a:srgbClr val="D8D0C4"/>
            </a:solidFill>
            <a:prstDash val="solid"/>
          </a:ln>
          <a:effectLst>
            <a:outerShdw blurRad="635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4697730" y="3566160"/>
            <a:ext cx="288036" cy="120015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pPr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0"/>
          <p:cNvSpPr/>
          <p:nvPr/>
        </p:nvSpPr>
        <p:spPr>
          <a:xfrm>
            <a:off x="4697730" y="3566160"/>
            <a:ext cx="288036" cy="1200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685800"/>
            <a:r>
              <a:rPr lang="en-US" sz="1650" b="1" dirty="0">
                <a:solidFill>
                  <a:srgbClr val="B9913A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6</a:t>
            </a:r>
            <a:endParaRPr lang="en-US" sz="16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Text 31"/>
          <p:cNvSpPr/>
          <p:nvPr/>
        </p:nvSpPr>
        <p:spPr>
          <a:xfrm>
            <a:off x="5054346" y="3648456"/>
            <a:ext cx="37719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A27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Review and Adjust Weekly</a:t>
            </a:r>
          </a:p>
        </p:txBody>
      </p:sp>
      <p:sp>
        <p:nvSpPr>
          <p:cNvPr id="35" name="Text 32"/>
          <p:cNvSpPr/>
          <p:nvPr/>
        </p:nvSpPr>
        <p:spPr>
          <a:xfrm>
            <a:off x="5054346" y="3922776"/>
            <a:ext cx="3771900" cy="7543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Set a recurring 10-minute weekly review. Check progress, remove blockers, and plan the next week's actions. The M.A.P. stays alive only if you revisit it consistently.</a:t>
            </a:r>
          </a:p>
        </p:txBody>
      </p:sp>
      <p:sp>
        <p:nvSpPr>
          <p:cNvPr id="36" name="Text 33"/>
          <p:cNvSpPr/>
          <p:nvPr/>
        </p:nvSpPr>
        <p:spPr>
          <a:xfrm>
            <a:off x="0" y="4937760"/>
            <a:ext cx="912114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defTabSz="685800"/>
            <a:endParaRPr lang="en-US" sz="6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37" name="Image 0">
            <a:hlinkClick r:id="rId3"/>
            <a:extLst>
              <a:ext uri="{FF2B5EF4-FFF2-40B4-BE49-F238E27FC236}">
                <a16:creationId xmlns:a16="http://schemas.microsoft.com/office/drawing/2014/main" id="{11F13E8B-9749-BE16-5ABE-F6ACB4B52E9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37219" y="219169"/>
            <a:ext cx="1878197" cy="2651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Process Overview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31665" y="691259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five-step system for turning a meaningful goal into a focused, executable plan. Each step builds on the one before.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267657" y="1033272"/>
            <a:ext cx="1664208" cy="388480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67657" y="1022803"/>
            <a:ext cx="1664208" cy="429735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31665" y="1048762"/>
            <a:ext cx="1536192" cy="3609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Your Outcome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49953" y="1572768"/>
            <a:ext cx="1499616" cy="13579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single, specific, measurable finish line. Not what you want to do — what you need to achieve. Clarity here makes everything else easier.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349953" y="3404776"/>
            <a:ext cx="1536192" cy="14782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goal you truly care about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10–15 minutes to draft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Willingness to be specific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2009589" y="1033272"/>
            <a:ext cx="1664208" cy="388480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2009589" y="1033272"/>
            <a:ext cx="1664208" cy="429735"/>
          </a:xfrm>
          <a:prstGeom prst="rect">
            <a:avLst/>
          </a:prstGeom>
          <a:solidFill>
            <a:srgbClr val="2E7A6A"/>
          </a:solidFill>
          <a:ln w="12700">
            <a:solidFill>
              <a:srgbClr val="2E7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2073597" y="1061812"/>
            <a:ext cx="1536192" cy="3609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Clarify Your Purpose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2101029" y="1572768"/>
            <a:ext cx="1499616" cy="13579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why this outcome matters. Purpose creates the motivation that carries the plan through obstacles, competing priorities, and difficult weeks.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2111089" y="3398662"/>
            <a:ext cx="1536192" cy="14782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outcome defined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reflection on stakes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to broader goals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3751521" y="1033272"/>
            <a:ext cx="1664208" cy="388480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3751521" y="1033272"/>
            <a:ext cx="1664208" cy="429735"/>
          </a:xfrm>
          <a:prstGeom prst="rect">
            <a:avLst/>
          </a:prstGeom>
          <a:solidFill>
            <a:srgbClr val="3A6EA5"/>
          </a:solidFill>
          <a:ln w="12700">
            <a:solidFill>
              <a:srgbClr val="3A6E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3833817" y="1057181"/>
            <a:ext cx="1536192" cy="3609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High-Impact Activities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3833817" y="1573973"/>
            <a:ext cx="1499616" cy="13579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3–7 actions that create most of the progress. Answer: Of What? How Much? By When? By Whom? for each one. Short lists get done.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3824673" y="3409933"/>
            <a:ext cx="1536192" cy="14782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and purpose clear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Honest effort estimates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identified</a:t>
            </a:r>
            <a:endParaRPr lang="en-US" sz="1050" dirty="0"/>
          </a:p>
        </p:txBody>
      </p:sp>
      <p:sp>
        <p:nvSpPr>
          <p:cNvPr id="31" name="Shape 28"/>
          <p:cNvSpPr/>
          <p:nvPr/>
        </p:nvSpPr>
        <p:spPr>
          <a:xfrm>
            <a:off x="5493453" y="1033272"/>
            <a:ext cx="1664208" cy="388480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5493453" y="1033272"/>
            <a:ext cx="1664208" cy="429735"/>
          </a:xfrm>
          <a:prstGeom prst="rect">
            <a:avLst/>
          </a:prstGeom>
          <a:solidFill>
            <a:srgbClr val="7B4FAA"/>
          </a:solidFill>
          <a:ln w="12700">
            <a:solidFill>
              <a:srgbClr val="7B4F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5557461" y="1047318"/>
            <a:ext cx="1536192" cy="3609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Anticipate Barriers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5575749" y="1568090"/>
            <a:ext cx="1499616" cy="13579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what could get in the way. For each barrier, define your response now. Plans that survive contact with reality always include this step.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5575749" y="3402844"/>
            <a:ext cx="1536192" cy="14782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list drafted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from key stakeholders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 assessment of risk</a:t>
            </a:r>
            <a:endParaRPr lang="en-US" sz="1050" dirty="0"/>
          </a:p>
        </p:txBody>
      </p:sp>
      <p:sp>
        <p:nvSpPr>
          <p:cNvPr id="39" name="Shape 36"/>
          <p:cNvSpPr/>
          <p:nvPr/>
        </p:nvSpPr>
        <p:spPr>
          <a:xfrm>
            <a:off x="7235385" y="1033272"/>
            <a:ext cx="1664208" cy="388480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7"/>
          <p:cNvSpPr/>
          <p:nvPr/>
        </p:nvSpPr>
        <p:spPr>
          <a:xfrm>
            <a:off x="7235385" y="1033272"/>
            <a:ext cx="1664208" cy="429735"/>
          </a:xfrm>
          <a:prstGeom prst="rect">
            <a:avLst/>
          </a:prstGeom>
          <a:solidFill>
            <a:srgbClr val="2A6B87"/>
          </a:solidFill>
          <a:ln w="12700">
            <a:solidFill>
              <a:srgbClr val="2A6B87"/>
            </a:solidFill>
            <a:prstDash val="solid"/>
          </a:ln>
        </p:spPr>
        <p:txBody>
          <a:bodyPr/>
          <a:lstStyle/>
          <a:p>
            <a:pPr algn="ctr">
              <a:lnSpc>
                <a:spcPct val="200000"/>
              </a:lnSpc>
            </a:pPr>
            <a:endParaRPr lang="en-US" dirty="0"/>
          </a:p>
        </p:txBody>
      </p:sp>
      <p:sp>
        <p:nvSpPr>
          <p:cNvPr id="42" name="Text 39"/>
          <p:cNvSpPr/>
          <p:nvPr/>
        </p:nvSpPr>
        <p:spPr>
          <a:xfrm>
            <a:off x="7305064" y="1058195"/>
            <a:ext cx="1536192" cy="3609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Weekly Plan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7335969" y="1569295"/>
            <a:ext cx="1499616" cy="135796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activities to specific days and schedule your weekly review. The plan becomes real only when it lives on your calendar.</a:t>
            </a:r>
            <a:endParaRPr lang="en-US" sz="1100" dirty="0"/>
          </a:p>
        </p:txBody>
      </p:sp>
      <p:sp>
        <p:nvSpPr>
          <p:cNvPr id="46" name="Text 43"/>
          <p:cNvSpPr/>
          <p:nvPr/>
        </p:nvSpPr>
        <p:spPr>
          <a:xfrm>
            <a:off x="7317681" y="3395756"/>
            <a:ext cx="1536192" cy="14782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Activities and owners set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 access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10-min weekly review slot</a:t>
            </a:r>
            <a:endParaRPr lang="en-US" sz="1050" dirty="0"/>
          </a:p>
        </p:txBody>
      </p:sp>
      <p:sp>
        <p:nvSpPr>
          <p:cNvPr id="49" name="Shape 10">
            <a:extLst>
              <a:ext uri="{FF2B5EF4-FFF2-40B4-BE49-F238E27FC236}">
                <a16:creationId xmlns:a16="http://schemas.microsoft.com/office/drawing/2014/main" id="{409896B4-7B0A-E5DA-7E54-67713C4BA07C}"/>
              </a:ext>
            </a:extLst>
          </p:cNvPr>
          <p:cNvSpPr/>
          <p:nvPr/>
        </p:nvSpPr>
        <p:spPr>
          <a:xfrm>
            <a:off x="349953" y="3004395"/>
            <a:ext cx="1395374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pPr defTabSz="6858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18">
            <a:extLst>
              <a:ext uri="{FF2B5EF4-FFF2-40B4-BE49-F238E27FC236}">
                <a16:creationId xmlns:a16="http://schemas.microsoft.com/office/drawing/2014/main" id="{E223E19D-A371-E543-8830-A97D46CF2659}"/>
              </a:ext>
            </a:extLst>
          </p:cNvPr>
          <p:cNvSpPr/>
          <p:nvPr/>
        </p:nvSpPr>
        <p:spPr>
          <a:xfrm>
            <a:off x="2120231" y="3004395"/>
            <a:ext cx="1395374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pPr defTabSz="6858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Shape 54">
            <a:extLst>
              <a:ext uri="{FF2B5EF4-FFF2-40B4-BE49-F238E27FC236}">
                <a16:creationId xmlns:a16="http://schemas.microsoft.com/office/drawing/2014/main" id="{8B904B66-D5A1-4B4E-93BD-F583A4420BCE}"/>
              </a:ext>
            </a:extLst>
          </p:cNvPr>
          <p:cNvSpPr/>
          <p:nvPr/>
        </p:nvSpPr>
        <p:spPr>
          <a:xfrm>
            <a:off x="5660787" y="3004395"/>
            <a:ext cx="1395374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pPr defTabSz="6858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Shape 26">
            <a:extLst>
              <a:ext uri="{FF2B5EF4-FFF2-40B4-BE49-F238E27FC236}">
                <a16:creationId xmlns:a16="http://schemas.microsoft.com/office/drawing/2014/main" id="{F278C8FB-3EE5-CB5C-0B2C-5E56362338F0}"/>
              </a:ext>
            </a:extLst>
          </p:cNvPr>
          <p:cNvSpPr/>
          <p:nvPr/>
        </p:nvSpPr>
        <p:spPr>
          <a:xfrm>
            <a:off x="3890509" y="3004395"/>
            <a:ext cx="1395374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pPr defTabSz="6858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Shape 34">
            <a:extLst>
              <a:ext uri="{FF2B5EF4-FFF2-40B4-BE49-F238E27FC236}">
                <a16:creationId xmlns:a16="http://schemas.microsoft.com/office/drawing/2014/main" id="{47938B8C-193C-BCEA-FE46-92E06770F9FF}"/>
              </a:ext>
            </a:extLst>
          </p:cNvPr>
          <p:cNvSpPr/>
          <p:nvPr/>
        </p:nvSpPr>
        <p:spPr>
          <a:xfrm>
            <a:off x="7431065" y="3004395"/>
            <a:ext cx="1395374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  <p:txBody>
          <a:bodyPr/>
          <a:lstStyle/>
          <a:p>
            <a:pPr defTabSz="685800"/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Text 11">
            <a:extLst>
              <a:ext uri="{FF2B5EF4-FFF2-40B4-BE49-F238E27FC236}">
                <a16:creationId xmlns:a16="http://schemas.microsoft.com/office/drawing/2014/main" id="{12E2687C-6818-C56B-7A31-DB3B1CAFE068}"/>
              </a:ext>
            </a:extLst>
          </p:cNvPr>
          <p:cNvSpPr/>
          <p:nvPr/>
        </p:nvSpPr>
        <p:spPr>
          <a:xfrm>
            <a:off x="349953" y="3134772"/>
            <a:ext cx="1395374" cy="193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0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need:</a:t>
            </a:r>
            <a:endParaRPr lang="en-US" sz="1050" dirty="0">
              <a:solidFill>
                <a:srgbClr val="1A3A5C"/>
              </a:solidFill>
              <a:latin typeface="Calibri" panose="020F0502020204030204"/>
            </a:endParaRPr>
          </a:p>
        </p:txBody>
      </p:sp>
      <p:sp>
        <p:nvSpPr>
          <p:cNvPr id="55" name="Text 19">
            <a:extLst>
              <a:ext uri="{FF2B5EF4-FFF2-40B4-BE49-F238E27FC236}">
                <a16:creationId xmlns:a16="http://schemas.microsoft.com/office/drawing/2014/main" id="{C9161A3A-2A52-2349-4B59-333B8ECC3052}"/>
              </a:ext>
            </a:extLst>
          </p:cNvPr>
          <p:cNvSpPr/>
          <p:nvPr/>
        </p:nvSpPr>
        <p:spPr>
          <a:xfrm>
            <a:off x="2101029" y="3135614"/>
            <a:ext cx="1395374" cy="193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050" b="1" dirty="0">
                <a:solidFill>
                  <a:srgbClr val="2E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need:</a:t>
            </a:r>
            <a:endParaRPr lang="en-US" sz="1050" dirty="0">
              <a:solidFill>
                <a:srgbClr val="2E7A6A"/>
              </a:solidFill>
              <a:latin typeface="Calibri" panose="020F0502020204030204"/>
            </a:endParaRPr>
          </a:p>
        </p:txBody>
      </p:sp>
      <p:sp>
        <p:nvSpPr>
          <p:cNvPr id="56" name="Text 55">
            <a:extLst>
              <a:ext uri="{FF2B5EF4-FFF2-40B4-BE49-F238E27FC236}">
                <a16:creationId xmlns:a16="http://schemas.microsoft.com/office/drawing/2014/main" id="{1A341494-AEBB-6DC0-CE6C-7E3988FFBCD8}"/>
              </a:ext>
            </a:extLst>
          </p:cNvPr>
          <p:cNvSpPr/>
          <p:nvPr/>
        </p:nvSpPr>
        <p:spPr>
          <a:xfrm>
            <a:off x="5575749" y="3134771"/>
            <a:ext cx="1395374" cy="193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050" b="1" dirty="0">
                <a:solidFill>
                  <a:srgbClr val="7B4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need:</a:t>
            </a:r>
            <a:endParaRPr lang="en-US" sz="1050" dirty="0">
              <a:solidFill>
                <a:srgbClr val="7B4FAA"/>
              </a:solidFill>
              <a:latin typeface="Calibri" panose="020F0502020204030204"/>
            </a:endParaRPr>
          </a:p>
        </p:txBody>
      </p:sp>
      <p:sp>
        <p:nvSpPr>
          <p:cNvPr id="57" name="Text 27">
            <a:extLst>
              <a:ext uri="{FF2B5EF4-FFF2-40B4-BE49-F238E27FC236}">
                <a16:creationId xmlns:a16="http://schemas.microsoft.com/office/drawing/2014/main" id="{DDA9BD5F-FF0F-36AB-BC75-E7B55FEF7CF9}"/>
              </a:ext>
            </a:extLst>
          </p:cNvPr>
          <p:cNvSpPr/>
          <p:nvPr/>
        </p:nvSpPr>
        <p:spPr>
          <a:xfrm>
            <a:off x="3841131" y="3135968"/>
            <a:ext cx="1395374" cy="193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050" b="1" dirty="0">
                <a:solidFill>
                  <a:srgbClr val="3A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need:</a:t>
            </a:r>
            <a:endParaRPr lang="en-US" sz="1050" dirty="0">
              <a:solidFill>
                <a:srgbClr val="3A6EA5"/>
              </a:solidFill>
              <a:latin typeface="Calibri" panose="020F0502020204030204"/>
            </a:endParaRPr>
          </a:p>
        </p:txBody>
      </p:sp>
      <p:sp>
        <p:nvSpPr>
          <p:cNvPr id="58" name="Text 35">
            <a:extLst>
              <a:ext uri="{FF2B5EF4-FFF2-40B4-BE49-F238E27FC236}">
                <a16:creationId xmlns:a16="http://schemas.microsoft.com/office/drawing/2014/main" id="{E955F40D-4848-A1FC-A3CD-AC28F028ECEC}"/>
              </a:ext>
            </a:extLst>
          </p:cNvPr>
          <p:cNvSpPr/>
          <p:nvPr/>
        </p:nvSpPr>
        <p:spPr>
          <a:xfrm>
            <a:off x="7317681" y="3134770"/>
            <a:ext cx="1395374" cy="193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685800"/>
            <a:r>
              <a:rPr lang="en-US" sz="1050" b="1" dirty="0">
                <a:solidFill>
                  <a:srgbClr val="2A6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need:</a:t>
            </a:r>
            <a:endParaRPr lang="en-US" sz="1050" dirty="0">
              <a:solidFill>
                <a:srgbClr val="2A6B87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 ·  </a:t>
            </a:r>
            <a:r>
              <a:rPr lang="en-US" sz="2400" b="1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Define Your Outcome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29768" y="702367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 outcome is the single most important element of any effective action plan. Get this right and the rest follows.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20040" y="1096429"/>
            <a:ext cx="2743200" cy="3803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096429"/>
            <a:ext cx="2743200" cy="384571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1096429"/>
            <a:ext cx="2560320" cy="384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Want to Achieve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1590205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single, specific outcome — the concrete result you need to produce. Avoid vague language. "Improve sales" is not an outcome. "Increase monthly new accounts from 12 to 18 by September 30" is.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66096" y="2760637"/>
            <a:ext cx="2451984" cy="169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Notes:</a:t>
            </a:r>
            <a:endParaRPr lang="en-US" sz="950" dirty="0">
              <a:solidFill>
                <a:srgbClr val="1A3A5C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447808" y="2998381"/>
            <a:ext cx="2469624" cy="15748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outcome in one sentence: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you measure success?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target date?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achievable in this timeframe?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scope or boundaries apply?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0" y="1096429"/>
            <a:ext cx="2743200" cy="3803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0" y="1096429"/>
            <a:ext cx="2743200" cy="384571"/>
          </a:xfrm>
          <a:prstGeom prst="rect">
            <a:avLst/>
          </a:prstGeom>
          <a:solidFill>
            <a:srgbClr val="2E6B9A"/>
          </a:solidFill>
          <a:ln w="12700">
            <a:solidFill>
              <a:srgbClr val="2E6B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310128" y="1096429"/>
            <a:ext cx="2560320" cy="384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Success Looks Like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310128" y="1590205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what it looks like when this is done. What will you see, hear, or measure? Defining the finish line clearly prevents the plan from quietly shifting over time.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346456" y="2760637"/>
            <a:ext cx="2451984" cy="169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6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Criteria Notes:</a:t>
            </a:r>
            <a:endParaRPr lang="en-US" sz="950" dirty="0">
              <a:solidFill>
                <a:srgbClr val="2E6B9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3328168" y="2998381"/>
            <a:ext cx="2469624" cy="15748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 1: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 2: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 3: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will confirm it's done?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reporting or evidence is needed?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080760" y="1096429"/>
            <a:ext cx="2743200" cy="38039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080760" y="1096429"/>
            <a:ext cx="2743200" cy="384571"/>
          </a:xfrm>
          <a:prstGeom prst="rect">
            <a:avLst/>
          </a:prstGeom>
          <a:solidFill>
            <a:srgbClr val="2D6060"/>
          </a:solidFill>
          <a:ln w="12700">
            <a:solidFill>
              <a:srgbClr val="2D6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190488" y="1096429"/>
            <a:ext cx="2560320" cy="384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at Stake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190488" y="1590205"/>
            <a:ext cx="254203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what is gained by achieving this outcome — and what is lost by not. Clarity on stakes helps maintain focus when competing priorities appear.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6226816" y="2760637"/>
            <a:ext cx="2451984" cy="169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6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Stakes Notes:</a:t>
            </a:r>
            <a:endParaRPr lang="en-US" sz="950" dirty="0">
              <a:solidFill>
                <a:srgbClr val="2D6060"/>
              </a:solidFill>
            </a:endParaRPr>
          </a:p>
        </p:txBody>
      </p:sp>
      <p:sp>
        <p:nvSpPr>
          <p:cNvPr id="27" name="Text 24"/>
          <p:cNvSpPr/>
          <p:nvPr/>
        </p:nvSpPr>
        <p:spPr>
          <a:xfrm>
            <a:off x="6208528" y="2998381"/>
            <a:ext cx="2469624" cy="15748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improves if we achieve this?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stays broken if we don't?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benefits most from success?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the team or org lose by delay?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considerations:</a:t>
            </a:r>
            <a:endParaRPr lang="en-US" sz="950" dirty="0"/>
          </a:p>
        </p:txBody>
      </p:sp>
      <p:sp>
        <p:nvSpPr>
          <p:cNvPr id="28" name="Shape 37">
            <a:extLst>
              <a:ext uri="{FF2B5EF4-FFF2-40B4-BE49-F238E27FC236}">
                <a16:creationId xmlns:a16="http://schemas.microsoft.com/office/drawing/2014/main" id="{C3878717-5505-4C2F-AD17-BEB3BA29CC7A}"/>
              </a:ext>
            </a:extLst>
          </p:cNvPr>
          <p:cNvSpPr/>
          <p:nvPr/>
        </p:nvSpPr>
        <p:spPr>
          <a:xfrm>
            <a:off x="429768" y="2590978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37">
            <a:extLst>
              <a:ext uri="{FF2B5EF4-FFF2-40B4-BE49-F238E27FC236}">
                <a16:creationId xmlns:a16="http://schemas.microsoft.com/office/drawing/2014/main" id="{41D0BB58-376A-4E7D-BF14-1A6C41341FA9}"/>
              </a:ext>
            </a:extLst>
          </p:cNvPr>
          <p:cNvSpPr/>
          <p:nvPr/>
        </p:nvSpPr>
        <p:spPr>
          <a:xfrm>
            <a:off x="3328168" y="2593193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37">
            <a:extLst>
              <a:ext uri="{FF2B5EF4-FFF2-40B4-BE49-F238E27FC236}">
                <a16:creationId xmlns:a16="http://schemas.microsoft.com/office/drawing/2014/main" id="{A3217303-357A-313E-322E-2CA0F0C3CA77}"/>
              </a:ext>
            </a:extLst>
          </p:cNvPr>
          <p:cNvSpPr/>
          <p:nvPr/>
        </p:nvSpPr>
        <p:spPr>
          <a:xfrm>
            <a:off x="6172200" y="2588320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 ·  </a:t>
            </a:r>
            <a:r>
              <a:rPr lang="en-US" sz="2400" b="1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Clarify Your Purpose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11480" y="575506"/>
            <a:ext cx="8595360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is what keeps the plan alive when the week gets busy, priorities shift, or obstacles appear. If you can skip this step, the goal probably isn't important enough.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20040" y="1160225"/>
            <a:ext cx="2743200" cy="37170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160225"/>
            <a:ext cx="2743200" cy="375788"/>
          </a:xfrm>
          <a:prstGeom prst="rect">
            <a:avLst/>
          </a:prstGeom>
          <a:solidFill>
            <a:srgbClr val="2E7A6A"/>
          </a:solidFill>
          <a:ln w="12700">
            <a:solidFill>
              <a:srgbClr val="2E7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1160225"/>
            <a:ext cx="2560320" cy="37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1654001"/>
            <a:ext cx="2542032" cy="11437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reason this outcome is worth your focused effort. Be honest and specific. A strong purpose statement goes beyond "because it's on my list" and connects to real impact.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57200" y="2797704"/>
            <a:ext cx="2542032" cy="196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E7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Notes:</a:t>
            </a:r>
            <a:endParaRPr lang="en-US" sz="950" dirty="0">
              <a:solidFill>
                <a:srgbClr val="2E7A6A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438912" y="3035449"/>
            <a:ext cx="2505704" cy="14208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 this outcome important right now?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problem does it solve or prevent?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depends on this getting done?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does success enable downstream?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purpose statement (1–2 sentences):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0" y="1160225"/>
            <a:ext cx="2743200" cy="37170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0" y="1160225"/>
            <a:ext cx="2743200" cy="375788"/>
          </a:xfrm>
          <a:prstGeom prst="rect">
            <a:avLst/>
          </a:prstGeom>
          <a:solidFill>
            <a:srgbClr val="3A7E6A"/>
          </a:solidFill>
          <a:ln w="12700">
            <a:solidFill>
              <a:srgbClr val="3A7E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310128" y="1160225"/>
            <a:ext cx="2560320" cy="37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 When You Achieve It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310128" y="1654001"/>
            <a:ext cx="2542032" cy="11437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positive shift that occurs when this goal is reached. What becomes easier, better, or more reliable for the team, the customer, or the organization?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337560" y="2797704"/>
            <a:ext cx="2542032" cy="196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A7E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Impact Notes:</a:t>
            </a:r>
            <a:endParaRPr lang="en-US" sz="950" dirty="0">
              <a:solidFill>
                <a:srgbClr val="3A7E6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3319272" y="3035449"/>
            <a:ext cx="2505704" cy="14208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improves for the team?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improves for the customer?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improves for the organization?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friction or waste is removed?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changes to note: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080760" y="1160225"/>
            <a:ext cx="2743200" cy="37170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080760" y="1160225"/>
            <a:ext cx="2743200" cy="375788"/>
          </a:xfrm>
          <a:prstGeom prst="rect">
            <a:avLst/>
          </a:prstGeom>
          <a:solidFill>
            <a:srgbClr val="2A6080"/>
          </a:solidFill>
          <a:ln w="12700">
            <a:solidFill>
              <a:srgbClr val="2A60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190488" y="1160225"/>
            <a:ext cx="2560320" cy="3757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You're Protecting or Building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190488" y="1654001"/>
            <a:ext cx="2542032" cy="11437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underlying value or priority this goal serves. Is it trust? Capability? A standard of excellence? Naming it connects daily actions to something larger than the task list.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6217920" y="2797704"/>
            <a:ext cx="2542032" cy="196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 Connection Notes:</a:t>
            </a:r>
            <a:endParaRPr lang="en-US" sz="950" dirty="0">
              <a:solidFill>
                <a:srgbClr val="2A6080"/>
              </a:solidFill>
            </a:endParaRPr>
          </a:p>
        </p:txBody>
      </p:sp>
      <p:sp>
        <p:nvSpPr>
          <p:cNvPr id="27" name="Text 24"/>
          <p:cNvSpPr/>
          <p:nvPr/>
        </p:nvSpPr>
        <p:spPr>
          <a:xfrm>
            <a:off x="6199632" y="3035449"/>
            <a:ext cx="2505704" cy="14208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value or priority drives this work?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this connect to team culture?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this connect to org strategy?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want the team to understand about the why?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notes:</a:t>
            </a:r>
            <a:endParaRPr lang="en-US" sz="950" dirty="0"/>
          </a:p>
        </p:txBody>
      </p:sp>
      <p:sp>
        <p:nvSpPr>
          <p:cNvPr id="28" name="Shape 37">
            <a:extLst>
              <a:ext uri="{FF2B5EF4-FFF2-40B4-BE49-F238E27FC236}">
                <a16:creationId xmlns:a16="http://schemas.microsoft.com/office/drawing/2014/main" id="{4A77E8E9-E2AC-8DE8-A22C-BEA2FF348711}"/>
              </a:ext>
            </a:extLst>
          </p:cNvPr>
          <p:cNvSpPr/>
          <p:nvPr/>
        </p:nvSpPr>
        <p:spPr>
          <a:xfrm>
            <a:off x="438912" y="2626420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37">
            <a:extLst>
              <a:ext uri="{FF2B5EF4-FFF2-40B4-BE49-F238E27FC236}">
                <a16:creationId xmlns:a16="http://schemas.microsoft.com/office/drawing/2014/main" id="{0FA14B3F-B340-2E6F-D456-E31050182B8D}"/>
              </a:ext>
            </a:extLst>
          </p:cNvPr>
          <p:cNvSpPr/>
          <p:nvPr/>
        </p:nvSpPr>
        <p:spPr>
          <a:xfrm>
            <a:off x="3337312" y="2628635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37">
            <a:extLst>
              <a:ext uri="{FF2B5EF4-FFF2-40B4-BE49-F238E27FC236}">
                <a16:creationId xmlns:a16="http://schemas.microsoft.com/office/drawing/2014/main" id="{BE32D4D6-6686-7506-238E-DEF3FA32881C}"/>
              </a:ext>
            </a:extLst>
          </p:cNvPr>
          <p:cNvSpPr/>
          <p:nvPr/>
        </p:nvSpPr>
        <p:spPr>
          <a:xfrm>
            <a:off x="6181344" y="2623762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 ·  </a:t>
            </a:r>
            <a:r>
              <a:rPr lang="en-US" sz="2400" b="1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High-Impact Activities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11480" y="636765"/>
            <a:ext cx="8503920" cy="3545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list everything you could do. Identify the small number of activities that will create most of the progress — then answer: </a:t>
            </a:r>
            <a:b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Much? Of What? By When? By Whom?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20040" y="1126555"/>
            <a:ext cx="2743200" cy="3737203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126556"/>
            <a:ext cx="2743200" cy="377826"/>
          </a:xfrm>
          <a:prstGeom prst="rect">
            <a:avLst/>
          </a:prstGeom>
          <a:solidFill>
            <a:srgbClr val="3A6EA5"/>
          </a:solidFill>
          <a:ln w="12700">
            <a:solidFill>
              <a:srgbClr val="3A6E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1126556"/>
            <a:ext cx="2560320" cy="377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Right Activities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1620331"/>
            <a:ext cx="2542032" cy="8832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Ask: if I could only do three things to advance this goal, what would they be? Start there. Aim for 3–7 high-impact activities. If your list exceeds 10, you are documenting possibilities, not planning execution.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57200" y="2724618"/>
            <a:ext cx="2542032" cy="197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A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Selection Notes:</a:t>
            </a:r>
            <a:endParaRPr lang="en-US" sz="950" dirty="0">
              <a:solidFill>
                <a:srgbClr val="3A6EA5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438912" y="2962362"/>
            <a:ext cx="2487664" cy="1483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top candidate activities: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3–7 create the most progress?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activities are dependent on others?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can be delegated or eliminated?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logical sequence?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0" y="1126555"/>
            <a:ext cx="2743200" cy="3737203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0" y="1126556"/>
            <a:ext cx="2743200" cy="377826"/>
          </a:xfrm>
          <a:prstGeom prst="rect">
            <a:avLst/>
          </a:prstGeom>
          <a:solidFill>
            <a:srgbClr val="1A4A6A"/>
          </a:solidFill>
          <a:ln w="12700">
            <a:solidFill>
              <a:srgbClr val="1A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310128" y="1126556"/>
            <a:ext cx="2560320" cy="377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Details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310128" y="1620331"/>
            <a:ext cx="2542032" cy="8832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activity, answer: Of What? (the deliverable or result), How Much? (the measurable target), By When? (the specific date), and By Whom? (the named owner). Vague activities produce vague results.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337560" y="2724618"/>
            <a:ext cx="2542032" cy="197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Detail Notes:</a:t>
            </a:r>
            <a:endParaRPr lang="en-US" sz="950" dirty="0">
              <a:solidFill>
                <a:srgbClr val="1A4A6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3319272" y="2962362"/>
            <a:ext cx="2487664" cy="1483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1 — Of What? / How Much? / By When?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2 — Of What? / How Much? / By When?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3 — Of What? / How Much? / By When?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4 — Of What? / How Much? / By When?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5 — Of What? / How Much? / By When?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080760" y="1126555"/>
            <a:ext cx="2743200" cy="3737203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080760" y="1126556"/>
            <a:ext cx="2743200" cy="377826"/>
          </a:xfrm>
          <a:prstGeom prst="rect">
            <a:avLst/>
          </a:prstGeom>
          <a:solidFill>
            <a:srgbClr val="3D6E8A"/>
          </a:solidFill>
          <a:ln w="12700">
            <a:solidFill>
              <a:srgbClr val="3D6E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190488" y="1126556"/>
            <a:ext cx="2560320" cy="3778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Ownership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190488" y="1620331"/>
            <a:ext cx="2542032" cy="8832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activity needs a named owner. Co-leadership is acceptable, but there must still be one person accountable. Shared accountability with no named owner is no accountability.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6217920" y="2724618"/>
            <a:ext cx="2542032" cy="1971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D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Notes:</a:t>
            </a:r>
            <a:endParaRPr lang="en-US" sz="950" dirty="0">
              <a:solidFill>
                <a:srgbClr val="3D6E8A"/>
              </a:solidFill>
            </a:endParaRPr>
          </a:p>
        </p:txBody>
      </p:sp>
      <p:sp>
        <p:nvSpPr>
          <p:cNvPr id="27" name="Text 24"/>
          <p:cNvSpPr/>
          <p:nvPr/>
        </p:nvSpPr>
        <p:spPr>
          <a:xfrm>
            <a:off x="6199632" y="2962362"/>
            <a:ext cx="2487664" cy="1483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owner for each activity?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 co-owners needed? Why?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owners have capacity to execute?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authority does each owner need?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progress be tracked and reported?</a:t>
            </a:r>
            <a:endParaRPr lang="en-US" sz="950" dirty="0"/>
          </a:p>
        </p:txBody>
      </p:sp>
      <p:sp>
        <p:nvSpPr>
          <p:cNvPr id="28" name="Shape 37">
            <a:extLst>
              <a:ext uri="{FF2B5EF4-FFF2-40B4-BE49-F238E27FC236}">
                <a16:creationId xmlns:a16="http://schemas.microsoft.com/office/drawing/2014/main" id="{630892B5-12A4-E8C7-91B6-C373DF5B0596}"/>
              </a:ext>
            </a:extLst>
          </p:cNvPr>
          <p:cNvSpPr/>
          <p:nvPr/>
        </p:nvSpPr>
        <p:spPr>
          <a:xfrm>
            <a:off x="448056" y="2574408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37">
            <a:extLst>
              <a:ext uri="{FF2B5EF4-FFF2-40B4-BE49-F238E27FC236}">
                <a16:creationId xmlns:a16="http://schemas.microsoft.com/office/drawing/2014/main" id="{C453EAD3-FDB4-6BD8-B2E0-FBD6D7CD5DC4}"/>
              </a:ext>
            </a:extLst>
          </p:cNvPr>
          <p:cNvSpPr/>
          <p:nvPr/>
        </p:nvSpPr>
        <p:spPr>
          <a:xfrm>
            <a:off x="3346456" y="2576623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37">
            <a:extLst>
              <a:ext uri="{FF2B5EF4-FFF2-40B4-BE49-F238E27FC236}">
                <a16:creationId xmlns:a16="http://schemas.microsoft.com/office/drawing/2014/main" id="{DC41C750-05DC-81AD-D51C-8A1EAF82B624}"/>
              </a:ext>
            </a:extLst>
          </p:cNvPr>
          <p:cNvSpPr/>
          <p:nvPr/>
        </p:nvSpPr>
        <p:spPr>
          <a:xfrm>
            <a:off x="6190488" y="2571750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 ·  Anticipate Barriers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20040" y="620013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plan that fails almost always ran into a predictable obstacle that was never planned for. Address barriers before they become derailments.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20040" y="921299"/>
            <a:ext cx="2743200" cy="4092259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921300"/>
            <a:ext cx="2743200" cy="413723"/>
          </a:xfrm>
          <a:prstGeom prst="rect">
            <a:avLst/>
          </a:prstGeom>
          <a:solidFill>
            <a:srgbClr val="7B4FAA"/>
          </a:solidFill>
          <a:ln w="12700">
            <a:solidFill>
              <a:srgbClr val="7B4F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921300"/>
            <a:ext cx="2560320" cy="4137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Could Get in the Way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1415075"/>
            <a:ext cx="2542032" cy="12591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realistic obstacles: scheduling conflicts, resource gaps, competing priorities, skill gaps, stakeholder resistance, or any factor that could slow or stop progress.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66344" y="2567779"/>
            <a:ext cx="2542032" cy="2158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7B4F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Identification Notes:</a:t>
            </a:r>
            <a:endParaRPr lang="en-US" sz="950" dirty="0">
              <a:solidFill>
                <a:srgbClr val="7B4FAA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448056" y="2805524"/>
            <a:ext cx="2469376" cy="2005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1: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2: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3: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4: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5: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0" y="921299"/>
            <a:ext cx="2743200" cy="4092259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0" y="921300"/>
            <a:ext cx="2743200" cy="413723"/>
          </a:xfrm>
          <a:prstGeom prst="rect">
            <a:avLst/>
          </a:prstGeom>
          <a:solidFill>
            <a:srgbClr val="4A3D7A"/>
          </a:solidFill>
          <a:ln w="12700">
            <a:solidFill>
              <a:srgbClr val="4A3D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310128" y="921300"/>
            <a:ext cx="2560320" cy="4137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Likely Impact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310128" y="1415075"/>
            <a:ext cx="2542032" cy="12591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barrier, estimate the effect: would it delay the timeline, reduce quality, create rework, or stop the initiative entirely? Knowing the stakes shapes how urgently you respond.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346704" y="2567779"/>
            <a:ext cx="2542032" cy="2158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A3D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Assessment Notes:</a:t>
            </a:r>
            <a:endParaRPr lang="en-US" sz="950" dirty="0">
              <a:solidFill>
                <a:srgbClr val="4A3D7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3328416" y="2805524"/>
            <a:ext cx="2469376" cy="2005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of Barrier 1: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of Barrier 2: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of Barrier 3: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of Barrier 4: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of Barrier 5: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080760" y="921299"/>
            <a:ext cx="2743200" cy="4092259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080760" y="921300"/>
            <a:ext cx="2743200" cy="413723"/>
          </a:xfrm>
          <a:prstGeom prst="rect">
            <a:avLst/>
          </a:prstGeom>
          <a:solidFill>
            <a:srgbClr val="6A3D7A"/>
          </a:solidFill>
          <a:ln w="12700">
            <a:solidFill>
              <a:srgbClr val="6A3D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190488" y="921300"/>
            <a:ext cx="2560320" cy="4137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Will You Respond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190488" y="1415075"/>
            <a:ext cx="2542032" cy="12591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your response to each barrier now. This doesn't require a complex contingency plan — just a clear "if this happens, we will do this" statement for each significant risk.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6227064" y="2567779"/>
            <a:ext cx="2542032" cy="2158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A3D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Plan Notes:</a:t>
            </a:r>
            <a:endParaRPr lang="en-US" sz="950" dirty="0">
              <a:solidFill>
                <a:srgbClr val="6A3D7A"/>
              </a:solidFill>
            </a:endParaRPr>
          </a:p>
        </p:txBody>
      </p:sp>
      <p:sp>
        <p:nvSpPr>
          <p:cNvPr id="27" name="Text 24"/>
          <p:cNvSpPr/>
          <p:nvPr/>
        </p:nvSpPr>
        <p:spPr>
          <a:xfrm>
            <a:off x="6208776" y="2805524"/>
            <a:ext cx="2469376" cy="2005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 Barrier 1: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 Barrier 2: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 Barrier 3: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 Barrier 4: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to Barrier 5:</a:t>
            </a:r>
            <a:endParaRPr lang="en-US" sz="950" dirty="0"/>
          </a:p>
        </p:txBody>
      </p:sp>
      <p:sp>
        <p:nvSpPr>
          <p:cNvPr id="33" name="Shape 37">
            <a:extLst>
              <a:ext uri="{FF2B5EF4-FFF2-40B4-BE49-F238E27FC236}">
                <a16:creationId xmlns:a16="http://schemas.microsoft.com/office/drawing/2014/main" id="{468B0A0E-1597-4535-5F17-A6DC1CBE1112}"/>
              </a:ext>
            </a:extLst>
          </p:cNvPr>
          <p:cNvSpPr/>
          <p:nvPr/>
        </p:nvSpPr>
        <p:spPr>
          <a:xfrm>
            <a:off x="448056" y="2407923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7">
            <a:extLst>
              <a:ext uri="{FF2B5EF4-FFF2-40B4-BE49-F238E27FC236}">
                <a16:creationId xmlns:a16="http://schemas.microsoft.com/office/drawing/2014/main" id="{D0C158C2-3F49-3AEC-F695-14A9958A77F9}"/>
              </a:ext>
            </a:extLst>
          </p:cNvPr>
          <p:cNvSpPr/>
          <p:nvPr/>
        </p:nvSpPr>
        <p:spPr>
          <a:xfrm>
            <a:off x="3346456" y="2410138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7">
            <a:extLst>
              <a:ext uri="{FF2B5EF4-FFF2-40B4-BE49-F238E27FC236}">
                <a16:creationId xmlns:a16="http://schemas.microsoft.com/office/drawing/2014/main" id="{EAD59EA4-43B2-F8AA-399C-4921DB34087E}"/>
              </a:ext>
            </a:extLst>
          </p:cNvPr>
          <p:cNvSpPr/>
          <p:nvPr/>
        </p:nvSpPr>
        <p:spPr>
          <a:xfrm>
            <a:off x="6190488" y="2405265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EC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9834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8348"/>
            <a:ext cx="9144000" cy="36576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6217920" cy="4983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M.A.P.  ·  </a:t>
            </a:r>
            <a:r>
              <a:rPr lang="en-US" sz="2400" b="1" dirty="0">
                <a:solidFill>
                  <a:srgbClr val="FFFFFF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Build Your Weekly Plan</a:t>
            </a:r>
            <a:endParaRPr lang="en-US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91440"/>
            <a:ext cx="2286000" cy="32272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42173" y="719515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Scheduled actions get done. Unscheduled intentions don't. Convert your high-impact activities into specific commitments for the week ahead.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20040" y="1103021"/>
            <a:ext cx="2743200" cy="37950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20040" y="1103021"/>
            <a:ext cx="2743200" cy="383675"/>
          </a:xfrm>
          <a:prstGeom prst="rect">
            <a:avLst/>
          </a:prstGeom>
          <a:solidFill>
            <a:srgbClr val="2A6B87"/>
          </a:solidFill>
          <a:ln w="12700">
            <a:solidFill>
              <a:srgbClr val="2A6B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1103021"/>
            <a:ext cx="2560320" cy="383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Week's Top Actions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29768" y="1596797"/>
            <a:ext cx="2542032" cy="11677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your activity list, identify what must happen this week to keep the plan on track. Limit yourself to 3–5 specific actions. If everything is a priority, nothing is.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42173" y="2675789"/>
            <a:ext cx="2542032" cy="2001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A6B8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Actions Notes:</a:t>
            </a:r>
            <a:endParaRPr lang="en-US" sz="950" dirty="0">
              <a:solidFill>
                <a:srgbClr val="2A6B87"/>
              </a:solidFill>
            </a:endParaRPr>
          </a:p>
        </p:txBody>
      </p:sp>
      <p:sp>
        <p:nvSpPr>
          <p:cNvPr id="13" name="Text 10"/>
          <p:cNvSpPr/>
          <p:nvPr/>
        </p:nvSpPr>
        <p:spPr>
          <a:xfrm>
            <a:off x="423885" y="2913534"/>
            <a:ext cx="2542032" cy="1739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1 (this week):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2 (this week):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3 (this week):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4 (if capacity allows):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5 (if capacity allows):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0" y="1103021"/>
            <a:ext cx="2743200" cy="37950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3200400" y="1103021"/>
            <a:ext cx="2743200" cy="383675"/>
          </a:xfrm>
          <a:prstGeom prst="rect">
            <a:avLst/>
          </a:prstGeom>
          <a:solidFill>
            <a:srgbClr val="2A5A7A"/>
          </a:solidFill>
          <a:ln w="12700">
            <a:solidFill>
              <a:srgbClr val="2A5A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3310128" y="1103021"/>
            <a:ext cx="2560320" cy="383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Your Activities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310128" y="1596797"/>
            <a:ext cx="2542032" cy="11677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each action to a specific day and, ideally, a specific time block. Add it to your calendar now. Treat plan time the same way you treat meetings with your team.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3322533" y="2675789"/>
            <a:ext cx="2542032" cy="2001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A5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 Notes:</a:t>
            </a:r>
            <a:endParaRPr lang="en-US" sz="950" dirty="0">
              <a:solidFill>
                <a:srgbClr val="2A5A7A"/>
              </a:solidFill>
            </a:endParaRPr>
          </a:p>
        </p:txBody>
      </p:sp>
      <p:sp>
        <p:nvSpPr>
          <p:cNvPr id="20" name="Text 17"/>
          <p:cNvSpPr/>
          <p:nvPr/>
        </p:nvSpPr>
        <p:spPr>
          <a:xfrm>
            <a:off x="3304245" y="2913534"/>
            <a:ext cx="2542032" cy="1739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Tuesday: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Wednesday: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Thursday: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Friday: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6080760" y="1103021"/>
            <a:ext cx="2743200" cy="37950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080760" y="1103021"/>
            <a:ext cx="2743200" cy="383675"/>
          </a:xfrm>
          <a:prstGeom prst="rect">
            <a:avLst/>
          </a:prstGeom>
          <a:solidFill>
            <a:srgbClr val="2A4A6A"/>
          </a:solidFill>
          <a:ln w="12700">
            <a:solidFill>
              <a:srgbClr val="2A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190488" y="1103021"/>
            <a:ext cx="2560320" cy="3836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Your Weekly Review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6190488" y="1596797"/>
            <a:ext cx="2542032" cy="11677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a recurring 10-minute weekly review. Use it to check progress, identify what got in the way, and plan next week's actions. This is what keeps the M.A.P. alive over time.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6202893" y="2675789"/>
            <a:ext cx="2542032" cy="2001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A4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Review Notes:</a:t>
            </a:r>
            <a:endParaRPr lang="en-US" sz="950" dirty="0">
              <a:solidFill>
                <a:srgbClr val="2A4A6A"/>
              </a:solidFill>
            </a:endParaRPr>
          </a:p>
        </p:txBody>
      </p:sp>
      <p:sp>
        <p:nvSpPr>
          <p:cNvPr id="27" name="Text 24"/>
          <p:cNvSpPr/>
          <p:nvPr/>
        </p:nvSpPr>
        <p:spPr>
          <a:xfrm>
            <a:off x="6184605" y="2913534"/>
            <a:ext cx="2542032" cy="17390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review day/time scheduled?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I accomplish this week?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got in the way?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do I carry forward?</a:t>
            </a:r>
            <a:endParaRPr lang="en-US" sz="950" dirty="0"/>
          </a:p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needs to change in the plan?</a:t>
            </a:r>
            <a:endParaRPr lang="en-US" sz="950" dirty="0"/>
          </a:p>
        </p:txBody>
      </p:sp>
      <p:sp>
        <p:nvSpPr>
          <p:cNvPr id="28" name="Shape 37">
            <a:extLst>
              <a:ext uri="{FF2B5EF4-FFF2-40B4-BE49-F238E27FC236}">
                <a16:creationId xmlns:a16="http://schemas.microsoft.com/office/drawing/2014/main" id="{767A0696-8733-4A77-BBA9-A80A388BB152}"/>
              </a:ext>
            </a:extLst>
          </p:cNvPr>
          <p:cNvSpPr/>
          <p:nvPr/>
        </p:nvSpPr>
        <p:spPr>
          <a:xfrm>
            <a:off x="429768" y="2491244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37">
            <a:extLst>
              <a:ext uri="{FF2B5EF4-FFF2-40B4-BE49-F238E27FC236}">
                <a16:creationId xmlns:a16="http://schemas.microsoft.com/office/drawing/2014/main" id="{A8A6D858-A7F0-3D88-5C85-11B6051A4C06}"/>
              </a:ext>
            </a:extLst>
          </p:cNvPr>
          <p:cNvSpPr/>
          <p:nvPr/>
        </p:nvSpPr>
        <p:spPr>
          <a:xfrm>
            <a:off x="3328168" y="2493459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37">
            <a:extLst>
              <a:ext uri="{FF2B5EF4-FFF2-40B4-BE49-F238E27FC236}">
                <a16:creationId xmlns:a16="http://schemas.microsoft.com/office/drawing/2014/main" id="{B77ABA19-56A2-F43A-11A9-D6C3A9B57C5C}"/>
              </a:ext>
            </a:extLst>
          </p:cNvPr>
          <p:cNvSpPr/>
          <p:nvPr/>
        </p:nvSpPr>
        <p:spPr>
          <a:xfrm>
            <a:off x="6172200" y="2488586"/>
            <a:ext cx="2487664" cy="0"/>
          </a:xfrm>
          <a:prstGeom prst="line">
            <a:avLst/>
          </a:prstGeom>
          <a:noFill/>
          <a:ln w="9525">
            <a:solidFill>
              <a:srgbClr val="D0D8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93243-7D8A-5F5B-CB59-B16336D6A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95979C4-052A-7D4A-3F38-7F96C9338C37}"/>
              </a:ext>
            </a:extLst>
          </p:cNvPr>
          <p:cNvSpPr/>
          <p:nvPr/>
        </p:nvSpPr>
        <p:spPr>
          <a:xfrm>
            <a:off x="0" y="0"/>
            <a:ext cx="9144000" cy="43891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9D57547-F15E-CFB3-F048-2D6065AB22D0}"/>
              </a:ext>
            </a:extLst>
          </p:cNvPr>
          <p:cNvSpPr/>
          <p:nvPr/>
        </p:nvSpPr>
        <p:spPr>
          <a:xfrm>
            <a:off x="0" y="438912"/>
            <a:ext cx="9144000" cy="34747"/>
          </a:xfrm>
          <a:prstGeom prst="rect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A5814A2-DCAB-2008-0530-B3666160B89F}"/>
              </a:ext>
            </a:extLst>
          </p:cNvPr>
          <p:cNvSpPr/>
          <p:nvPr/>
        </p:nvSpPr>
        <p:spPr>
          <a:xfrm>
            <a:off x="109728" y="50292"/>
            <a:ext cx="338328" cy="338328"/>
          </a:xfrm>
          <a:prstGeom prst="ellipse">
            <a:avLst/>
          </a:prstGeom>
          <a:solidFill>
            <a:srgbClr val="B9913A"/>
          </a:solidFill>
          <a:ln w="12700">
            <a:solidFill>
              <a:srgbClr val="B991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DA68712-8CFC-5284-0E16-B137FBE1129C}"/>
              </a:ext>
            </a:extLst>
          </p:cNvPr>
          <p:cNvSpPr/>
          <p:nvPr/>
        </p:nvSpPr>
        <p:spPr>
          <a:xfrm>
            <a:off x="109728" y="50292"/>
            <a:ext cx="338328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7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98438442-16AD-5887-9C45-8E655EF528F4}"/>
              </a:ext>
            </a:extLst>
          </p:cNvPr>
          <p:cNvSpPr/>
          <p:nvPr/>
        </p:nvSpPr>
        <p:spPr>
          <a:xfrm>
            <a:off x="530352" y="0"/>
            <a:ext cx="6035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M.A.P.  </a:t>
            </a: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[Initiative / Goal Name]  </a:t>
            </a:r>
            <a:r>
              <a:rPr lang="en-US" sz="1400" dirty="0">
                <a:solidFill>
                  <a:srgbClr val="B0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</a:t>
            </a:r>
            <a:r>
              <a:rPr lang="en-US" sz="1400" b="1" dirty="0">
                <a:solidFill>
                  <a:srgbClr val="A0B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[Leader / Title]</a:t>
            </a:r>
            <a:endParaRPr lang="en-US" sz="1400" dirty="0"/>
          </a:p>
        </p:txBody>
      </p:sp>
      <p:pic>
        <p:nvPicPr>
          <p:cNvPr id="7" name="Image 0" descr="/home/claude/logo.png">
            <a:extLst>
              <a:ext uri="{FF2B5EF4-FFF2-40B4-BE49-F238E27FC236}">
                <a16:creationId xmlns:a16="http://schemas.microsoft.com/office/drawing/2014/main" id="{306199F4-AFA7-4140-84E3-166CE238D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59436"/>
            <a:ext cx="2286000" cy="322729"/>
          </a:xfrm>
          <a:prstGeom prst="rect">
            <a:avLst/>
          </a:prstGeom>
        </p:spPr>
      </p:pic>
      <p:sp>
        <p:nvSpPr>
          <p:cNvPr id="8" name="Shape 5">
            <a:extLst>
              <a:ext uri="{FF2B5EF4-FFF2-40B4-BE49-F238E27FC236}">
                <a16:creationId xmlns:a16="http://schemas.microsoft.com/office/drawing/2014/main" id="{B61220FF-F62A-45C0-83C0-A53D9390F6A2}"/>
              </a:ext>
            </a:extLst>
          </p:cNvPr>
          <p:cNvSpPr/>
          <p:nvPr/>
        </p:nvSpPr>
        <p:spPr>
          <a:xfrm>
            <a:off x="137160" y="549937"/>
            <a:ext cx="8869680" cy="4754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>
            <a:extLst>
              <a:ext uri="{FF2B5EF4-FFF2-40B4-BE49-F238E27FC236}">
                <a16:creationId xmlns:a16="http://schemas.microsoft.com/office/drawing/2014/main" id="{55AE2A23-2D0D-6014-4480-26AABA9535EB}"/>
              </a:ext>
            </a:extLst>
          </p:cNvPr>
          <p:cNvSpPr/>
          <p:nvPr/>
        </p:nvSpPr>
        <p:spPr>
          <a:xfrm>
            <a:off x="137160" y="549937"/>
            <a:ext cx="1417320" cy="256032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278F1EAD-4227-CCDB-F4F2-7BDFB47B00BA}"/>
              </a:ext>
            </a:extLst>
          </p:cNvPr>
          <p:cNvSpPr/>
          <p:nvPr/>
        </p:nvSpPr>
        <p:spPr>
          <a:xfrm>
            <a:off x="137160" y="549937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OUTCOME:</a:t>
            </a:r>
            <a:endParaRPr lang="en-US" sz="800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69A31F5B-E43A-2E6D-E141-D638E049731E}"/>
              </a:ext>
            </a:extLst>
          </p:cNvPr>
          <p:cNvSpPr/>
          <p:nvPr/>
        </p:nvSpPr>
        <p:spPr>
          <a:xfrm>
            <a:off x="1645920" y="586513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one specific, measurable finish line — the concrete result you need to produce and the date by which you will achieve it.</a:t>
            </a:r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AABE61B0-1E7C-3486-DDF0-90EE997DBFA7}"/>
              </a:ext>
            </a:extLst>
          </p:cNvPr>
          <p:cNvSpPr/>
          <p:nvPr/>
        </p:nvSpPr>
        <p:spPr>
          <a:xfrm>
            <a:off x="164592" y="1110464"/>
            <a:ext cx="2395728" cy="39364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>
            <a:extLst>
              <a:ext uri="{FF2B5EF4-FFF2-40B4-BE49-F238E27FC236}">
                <a16:creationId xmlns:a16="http://schemas.microsoft.com/office/drawing/2014/main" id="{B20D0231-392E-D925-451F-04DAAE78C3D0}"/>
              </a:ext>
            </a:extLst>
          </p:cNvPr>
          <p:cNvSpPr/>
          <p:nvPr/>
        </p:nvSpPr>
        <p:spPr>
          <a:xfrm>
            <a:off x="164592" y="1110464"/>
            <a:ext cx="2395728" cy="274320"/>
          </a:xfrm>
          <a:prstGeom prst="rect">
            <a:avLst/>
          </a:prstGeom>
          <a:solidFill>
            <a:srgbClr val="2E7A6A"/>
          </a:solidFill>
          <a:ln w="12700">
            <a:solidFill>
              <a:srgbClr val="2E7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>
            <a:extLst>
              <a:ext uri="{FF2B5EF4-FFF2-40B4-BE49-F238E27FC236}">
                <a16:creationId xmlns:a16="http://schemas.microsoft.com/office/drawing/2014/main" id="{D187C8FD-2992-2B0B-501A-6C85C2417740}"/>
              </a:ext>
            </a:extLst>
          </p:cNvPr>
          <p:cNvSpPr/>
          <p:nvPr/>
        </p:nvSpPr>
        <p:spPr>
          <a:xfrm>
            <a:off x="237744" y="111046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&amp; MOTIVATION</a:t>
            </a:r>
            <a:endParaRPr lang="en-US" sz="850" dirty="0"/>
          </a:p>
        </p:txBody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C5ED7B8F-86F5-4E1D-6823-220C13610F54}"/>
              </a:ext>
            </a:extLst>
          </p:cNvPr>
          <p:cNvSpPr/>
          <p:nvPr/>
        </p:nvSpPr>
        <p:spPr>
          <a:xfrm>
            <a:off x="256032" y="1430504"/>
            <a:ext cx="2231136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2–3 sentences on why achieving this outcome matters. What problem does it solve? Who depends on it? What does success enable?</a:t>
            </a:r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44EA5B40-24F0-5551-736A-B129CA9BE754}"/>
              </a:ext>
            </a:extLst>
          </p:cNvPr>
          <p:cNvSpPr/>
          <p:nvPr/>
        </p:nvSpPr>
        <p:spPr>
          <a:xfrm>
            <a:off x="164592" y="3103856"/>
            <a:ext cx="2395728" cy="246888"/>
          </a:xfrm>
          <a:prstGeom prst="rect">
            <a:avLst/>
          </a:prstGeom>
          <a:solidFill>
            <a:srgbClr val="2E6B9A"/>
          </a:solidFill>
          <a:ln w="12700">
            <a:solidFill>
              <a:srgbClr val="2E6B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>
            <a:extLst>
              <a:ext uri="{FF2B5EF4-FFF2-40B4-BE49-F238E27FC236}">
                <a16:creationId xmlns:a16="http://schemas.microsoft.com/office/drawing/2014/main" id="{1693C1F8-8553-B436-282F-7FD6CFBB9C1B}"/>
              </a:ext>
            </a:extLst>
          </p:cNvPr>
          <p:cNvSpPr/>
          <p:nvPr/>
        </p:nvSpPr>
        <p:spPr>
          <a:xfrm>
            <a:off x="237744" y="3103856"/>
            <a:ext cx="2286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CRITERIA</a:t>
            </a:r>
            <a:endParaRPr lang="en-US" sz="850" dirty="0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CE50DEC0-ABC4-3245-741B-471A4AD98C17}"/>
              </a:ext>
            </a:extLst>
          </p:cNvPr>
          <p:cNvSpPr/>
          <p:nvPr/>
        </p:nvSpPr>
        <p:spPr>
          <a:xfrm>
            <a:off x="237744" y="3396464"/>
            <a:ext cx="2267712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measure 1:</a:t>
            </a: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measure 2:</a:t>
            </a: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measure 3:</a:t>
            </a:r>
          </a:p>
          <a:p>
            <a:pPr marL="342900" indent="-342900">
              <a:buSzPct val="100000"/>
              <a:buChar char="•"/>
            </a:pPr>
            <a:r>
              <a:rPr lang="en-US" sz="8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completion date:</a:t>
            </a:r>
          </a:p>
        </p:txBody>
      </p:sp>
      <p:sp>
        <p:nvSpPr>
          <p:cNvPr id="19" name="Shape 16">
            <a:extLst>
              <a:ext uri="{FF2B5EF4-FFF2-40B4-BE49-F238E27FC236}">
                <a16:creationId xmlns:a16="http://schemas.microsoft.com/office/drawing/2014/main" id="{ED4A0CF0-50BD-2E2E-CC04-371B9067BA86}"/>
              </a:ext>
            </a:extLst>
          </p:cNvPr>
          <p:cNvSpPr/>
          <p:nvPr/>
        </p:nvSpPr>
        <p:spPr>
          <a:xfrm>
            <a:off x="2651760" y="1110464"/>
            <a:ext cx="3401568" cy="3831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>
            <a:extLst>
              <a:ext uri="{FF2B5EF4-FFF2-40B4-BE49-F238E27FC236}">
                <a16:creationId xmlns:a16="http://schemas.microsoft.com/office/drawing/2014/main" id="{CC83070C-70C0-A400-0D91-7BC9079C2C92}"/>
              </a:ext>
            </a:extLst>
          </p:cNvPr>
          <p:cNvSpPr/>
          <p:nvPr/>
        </p:nvSpPr>
        <p:spPr>
          <a:xfrm>
            <a:off x="2651760" y="1110464"/>
            <a:ext cx="3401568" cy="274320"/>
          </a:xfrm>
          <a:prstGeom prst="rect">
            <a:avLst/>
          </a:prstGeom>
          <a:solidFill>
            <a:srgbClr val="3A6EA5"/>
          </a:solidFill>
          <a:ln w="12700">
            <a:solidFill>
              <a:srgbClr val="3A6E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584FDF01-9414-E6CB-6456-4B070FA86CE1}"/>
              </a:ext>
            </a:extLst>
          </p:cNvPr>
          <p:cNvSpPr/>
          <p:nvPr/>
        </p:nvSpPr>
        <p:spPr>
          <a:xfrm>
            <a:off x="2724912" y="111046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HIGH-IMPACT ACTIVITIES</a:t>
            </a:r>
            <a:endParaRPr lang="en-US" sz="850" dirty="0"/>
          </a:p>
        </p:txBody>
      </p:sp>
      <p:sp>
        <p:nvSpPr>
          <p:cNvPr id="22" name="Shape 19">
            <a:extLst>
              <a:ext uri="{FF2B5EF4-FFF2-40B4-BE49-F238E27FC236}">
                <a16:creationId xmlns:a16="http://schemas.microsoft.com/office/drawing/2014/main" id="{E6EBB68D-B1A0-46ED-F9A0-911537E11857}"/>
              </a:ext>
            </a:extLst>
          </p:cNvPr>
          <p:cNvSpPr/>
          <p:nvPr/>
        </p:nvSpPr>
        <p:spPr>
          <a:xfrm>
            <a:off x="2651760" y="1384784"/>
            <a:ext cx="3401568" cy="237744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2DF79707-42AD-98D0-0B5D-6E8DC9C27D49}"/>
              </a:ext>
            </a:extLst>
          </p:cNvPr>
          <p:cNvSpPr/>
          <p:nvPr/>
        </p:nvSpPr>
        <p:spPr>
          <a:xfrm>
            <a:off x="2679192" y="1384784"/>
            <a:ext cx="182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750" dirty="0"/>
          </a:p>
        </p:txBody>
      </p:sp>
      <p:sp>
        <p:nvSpPr>
          <p:cNvPr id="24" name="Text 21">
            <a:extLst>
              <a:ext uri="{FF2B5EF4-FFF2-40B4-BE49-F238E27FC236}">
                <a16:creationId xmlns:a16="http://schemas.microsoft.com/office/drawing/2014/main" id="{C31C9F78-F98F-F120-A67C-BFADAFBA4DB3}"/>
              </a:ext>
            </a:extLst>
          </p:cNvPr>
          <p:cNvSpPr/>
          <p:nvPr/>
        </p:nvSpPr>
        <p:spPr>
          <a:xfrm>
            <a:off x="2898648" y="1384784"/>
            <a:ext cx="14081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/ Task</a:t>
            </a:r>
            <a:endParaRPr lang="en-US" sz="750" dirty="0"/>
          </a:p>
        </p:txBody>
      </p:sp>
      <p:sp>
        <p:nvSpPr>
          <p:cNvPr id="25" name="Text 22">
            <a:extLst>
              <a:ext uri="{FF2B5EF4-FFF2-40B4-BE49-F238E27FC236}">
                <a16:creationId xmlns:a16="http://schemas.microsoft.com/office/drawing/2014/main" id="{1EC6BEFA-6C1E-B41D-05F1-C3FC6C42C10D}"/>
              </a:ext>
            </a:extLst>
          </p:cNvPr>
          <p:cNvSpPr/>
          <p:nvPr/>
        </p:nvSpPr>
        <p:spPr>
          <a:xfrm>
            <a:off x="4343400" y="1384784"/>
            <a:ext cx="4937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What?</a:t>
            </a:r>
            <a:endParaRPr lang="en-US" sz="750" dirty="0"/>
          </a:p>
        </p:txBody>
      </p:sp>
      <p:sp>
        <p:nvSpPr>
          <p:cNvPr id="26" name="Text 23">
            <a:extLst>
              <a:ext uri="{FF2B5EF4-FFF2-40B4-BE49-F238E27FC236}">
                <a16:creationId xmlns:a16="http://schemas.microsoft.com/office/drawing/2014/main" id="{275BA5C5-3E88-D3DC-59DA-EB4115385518}"/>
              </a:ext>
            </a:extLst>
          </p:cNvPr>
          <p:cNvSpPr/>
          <p:nvPr/>
        </p:nvSpPr>
        <p:spPr>
          <a:xfrm>
            <a:off x="4873752" y="1384784"/>
            <a:ext cx="420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When?</a:t>
            </a:r>
            <a:endParaRPr lang="en-US" sz="750" dirty="0"/>
          </a:p>
        </p:txBody>
      </p:sp>
      <p:sp>
        <p:nvSpPr>
          <p:cNvPr id="27" name="Text 24">
            <a:extLst>
              <a:ext uri="{FF2B5EF4-FFF2-40B4-BE49-F238E27FC236}">
                <a16:creationId xmlns:a16="http://schemas.microsoft.com/office/drawing/2014/main" id="{A5C7127A-2C4E-591C-2425-E95CD80BFC4E}"/>
              </a:ext>
            </a:extLst>
          </p:cNvPr>
          <p:cNvSpPr/>
          <p:nvPr/>
        </p:nvSpPr>
        <p:spPr>
          <a:xfrm>
            <a:off x="5330952" y="1384784"/>
            <a:ext cx="71323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750" dirty="0"/>
          </a:p>
        </p:txBody>
      </p:sp>
      <p:sp>
        <p:nvSpPr>
          <p:cNvPr id="28" name="Shape 25">
            <a:extLst>
              <a:ext uri="{FF2B5EF4-FFF2-40B4-BE49-F238E27FC236}">
                <a16:creationId xmlns:a16="http://schemas.microsoft.com/office/drawing/2014/main" id="{9983BFE0-398F-D720-A48F-22C0886C0449}"/>
              </a:ext>
            </a:extLst>
          </p:cNvPr>
          <p:cNvSpPr/>
          <p:nvPr/>
        </p:nvSpPr>
        <p:spPr>
          <a:xfrm>
            <a:off x="2651760" y="1622528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>
            <a:extLst>
              <a:ext uri="{FF2B5EF4-FFF2-40B4-BE49-F238E27FC236}">
                <a16:creationId xmlns:a16="http://schemas.microsoft.com/office/drawing/2014/main" id="{620913B3-B2EC-46C3-6B81-EB8AA2C0BE27}"/>
              </a:ext>
            </a:extLst>
          </p:cNvPr>
          <p:cNvSpPr/>
          <p:nvPr/>
        </p:nvSpPr>
        <p:spPr>
          <a:xfrm>
            <a:off x="2679192" y="1622528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30" name="Text 27">
            <a:extLst>
              <a:ext uri="{FF2B5EF4-FFF2-40B4-BE49-F238E27FC236}">
                <a16:creationId xmlns:a16="http://schemas.microsoft.com/office/drawing/2014/main" id="{CED88EB3-ECE7-47E6-185D-591D47D0A344}"/>
              </a:ext>
            </a:extLst>
          </p:cNvPr>
          <p:cNvSpPr/>
          <p:nvPr/>
        </p:nvSpPr>
        <p:spPr>
          <a:xfrm>
            <a:off x="2898648" y="1640816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31" name="Text 28">
            <a:extLst>
              <a:ext uri="{FF2B5EF4-FFF2-40B4-BE49-F238E27FC236}">
                <a16:creationId xmlns:a16="http://schemas.microsoft.com/office/drawing/2014/main" id="{F07085F5-D133-9F02-0217-96BAE980EAF3}"/>
              </a:ext>
            </a:extLst>
          </p:cNvPr>
          <p:cNvSpPr/>
          <p:nvPr/>
        </p:nvSpPr>
        <p:spPr>
          <a:xfrm>
            <a:off x="4343400" y="1640816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/>
          </a:p>
        </p:txBody>
      </p:sp>
      <p:sp>
        <p:nvSpPr>
          <p:cNvPr id="32" name="Text 29">
            <a:extLst>
              <a:ext uri="{FF2B5EF4-FFF2-40B4-BE49-F238E27FC236}">
                <a16:creationId xmlns:a16="http://schemas.microsoft.com/office/drawing/2014/main" id="{F7F4DF3C-AFC3-89AA-F6C0-0C6721E3F109}"/>
              </a:ext>
            </a:extLst>
          </p:cNvPr>
          <p:cNvSpPr/>
          <p:nvPr/>
        </p:nvSpPr>
        <p:spPr>
          <a:xfrm>
            <a:off x="4873752" y="1640816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800" dirty="0"/>
          </a:p>
        </p:txBody>
      </p:sp>
      <p:sp>
        <p:nvSpPr>
          <p:cNvPr id="33" name="Text 30">
            <a:extLst>
              <a:ext uri="{FF2B5EF4-FFF2-40B4-BE49-F238E27FC236}">
                <a16:creationId xmlns:a16="http://schemas.microsoft.com/office/drawing/2014/main" id="{1FBD6494-61F3-FF03-594C-CE0A8EC91389}"/>
              </a:ext>
            </a:extLst>
          </p:cNvPr>
          <p:cNvSpPr/>
          <p:nvPr/>
        </p:nvSpPr>
        <p:spPr>
          <a:xfrm>
            <a:off x="5330952" y="1640816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  <a:endParaRPr lang="en-US" sz="800" dirty="0"/>
          </a:p>
        </p:txBody>
      </p:sp>
      <p:sp>
        <p:nvSpPr>
          <p:cNvPr id="34" name="Shape 31">
            <a:extLst>
              <a:ext uri="{FF2B5EF4-FFF2-40B4-BE49-F238E27FC236}">
                <a16:creationId xmlns:a16="http://schemas.microsoft.com/office/drawing/2014/main" id="{BB6415D6-FEA2-96E3-32F1-E8144428F305}"/>
              </a:ext>
            </a:extLst>
          </p:cNvPr>
          <p:cNvSpPr/>
          <p:nvPr/>
        </p:nvSpPr>
        <p:spPr>
          <a:xfrm>
            <a:off x="2651760" y="2111732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>
            <a:extLst>
              <a:ext uri="{FF2B5EF4-FFF2-40B4-BE49-F238E27FC236}">
                <a16:creationId xmlns:a16="http://schemas.microsoft.com/office/drawing/2014/main" id="{BF2CC362-E132-96E2-002D-B88B755F37C7}"/>
              </a:ext>
            </a:extLst>
          </p:cNvPr>
          <p:cNvSpPr/>
          <p:nvPr/>
        </p:nvSpPr>
        <p:spPr>
          <a:xfrm>
            <a:off x="2679192" y="2111732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36" name="Text 33">
            <a:extLst>
              <a:ext uri="{FF2B5EF4-FFF2-40B4-BE49-F238E27FC236}">
                <a16:creationId xmlns:a16="http://schemas.microsoft.com/office/drawing/2014/main" id="{233A3FA4-163C-3FEC-6EBC-E52356BC675C}"/>
              </a:ext>
            </a:extLst>
          </p:cNvPr>
          <p:cNvSpPr/>
          <p:nvPr/>
        </p:nvSpPr>
        <p:spPr>
          <a:xfrm>
            <a:off x="2898648" y="2130020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37" name="Text 34">
            <a:extLst>
              <a:ext uri="{FF2B5EF4-FFF2-40B4-BE49-F238E27FC236}">
                <a16:creationId xmlns:a16="http://schemas.microsoft.com/office/drawing/2014/main" id="{92A8F24F-8886-EA63-FB78-00BE298966B6}"/>
              </a:ext>
            </a:extLst>
          </p:cNvPr>
          <p:cNvSpPr/>
          <p:nvPr/>
        </p:nvSpPr>
        <p:spPr>
          <a:xfrm>
            <a:off x="4343400" y="2130020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</a:p>
        </p:txBody>
      </p:sp>
      <p:sp>
        <p:nvSpPr>
          <p:cNvPr id="38" name="Text 35">
            <a:extLst>
              <a:ext uri="{FF2B5EF4-FFF2-40B4-BE49-F238E27FC236}">
                <a16:creationId xmlns:a16="http://schemas.microsoft.com/office/drawing/2014/main" id="{81FC6463-5FF1-9DA5-BABA-EF4264CCA01F}"/>
              </a:ext>
            </a:extLst>
          </p:cNvPr>
          <p:cNvSpPr/>
          <p:nvPr/>
        </p:nvSpPr>
        <p:spPr>
          <a:xfrm>
            <a:off x="4873752" y="2130020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39" name="Text 36">
            <a:extLst>
              <a:ext uri="{FF2B5EF4-FFF2-40B4-BE49-F238E27FC236}">
                <a16:creationId xmlns:a16="http://schemas.microsoft.com/office/drawing/2014/main" id="{232C6FAF-484A-163C-0DC2-A0A2F427E3F1}"/>
              </a:ext>
            </a:extLst>
          </p:cNvPr>
          <p:cNvSpPr/>
          <p:nvPr/>
        </p:nvSpPr>
        <p:spPr>
          <a:xfrm>
            <a:off x="5330952" y="2130020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40" name="Shape 37">
            <a:extLst>
              <a:ext uri="{FF2B5EF4-FFF2-40B4-BE49-F238E27FC236}">
                <a16:creationId xmlns:a16="http://schemas.microsoft.com/office/drawing/2014/main" id="{44A361CC-D415-3CED-5864-367D5BEA3F6D}"/>
              </a:ext>
            </a:extLst>
          </p:cNvPr>
          <p:cNvSpPr/>
          <p:nvPr/>
        </p:nvSpPr>
        <p:spPr>
          <a:xfrm>
            <a:off x="2651760" y="2600936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8">
            <a:extLst>
              <a:ext uri="{FF2B5EF4-FFF2-40B4-BE49-F238E27FC236}">
                <a16:creationId xmlns:a16="http://schemas.microsoft.com/office/drawing/2014/main" id="{AB08598D-1569-4702-36D4-E30206EE327A}"/>
              </a:ext>
            </a:extLst>
          </p:cNvPr>
          <p:cNvSpPr/>
          <p:nvPr/>
        </p:nvSpPr>
        <p:spPr>
          <a:xfrm>
            <a:off x="2679192" y="2600936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42" name="Text 39">
            <a:extLst>
              <a:ext uri="{FF2B5EF4-FFF2-40B4-BE49-F238E27FC236}">
                <a16:creationId xmlns:a16="http://schemas.microsoft.com/office/drawing/2014/main" id="{695A3D96-755B-6AF5-85DA-69348209DB08}"/>
              </a:ext>
            </a:extLst>
          </p:cNvPr>
          <p:cNvSpPr/>
          <p:nvPr/>
        </p:nvSpPr>
        <p:spPr>
          <a:xfrm>
            <a:off x="2898648" y="2619224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43" name="Text 40">
            <a:extLst>
              <a:ext uri="{FF2B5EF4-FFF2-40B4-BE49-F238E27FC236}">
                <a16:creationId xmlns:a16="http://schemas.microsoft.com/office/drawing/2014/main" id="{55D247E4-2E4C-4203-7078-F564BBCDC42F}"/>
              </a:ext>
            </a:extLst>
          </p:cNvPr>
          <p:cNvSpPr/>
          <p:nvPr/>
        </p:nvSpPr>
        <p:spPr>
          <a:xfrm>
            <a:off x="4343400" y="2619224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>
              <a:solidFill>
                <a:srgbClr val="2D374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4" name="Text 41">
            <a:extLst>
              <a:ext uri="{FF2B5EF4-FFF2-40B4-BE49-F238E27FC236}">
                <a16:creationId xmlns:a16="http://schemas.microsoft.com/office/drawing/2014/main" id="{08F1310D-EA15-0B82-F21F-1976740895C8}"/>
              </a:ext>
            </a:extLst>
          </p:cNvPr>
          <p:cNvSpPr/>
          <p:nvPr/>
        </p:nvSpPr>
        <p:spPr>
          <a:xfrm>
            <a:off x="4873752" y="2619224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45" name="Text 42">
            <a:extLst>
              <a:ext uri="{FF2B5EF4-FFF2-40B4-BE49-F238E27FC236}">
                <a16:creationId xmlns:a16="http://schemas.microsoft.com/office/drawing/2014/main" id="{7035BC4E-A0CB-5D49-4C28-27FBDD092B0A}"/>
              </a:ext>
            </a:extLst>
          </p:cNvPr>
          <p:cNvSpPr/>
          <p:nvPr/>
        </p:nvSpPr>
        <p:spPr>
          <a:xfrm>
            <a:off x="5330952" y="2619224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46" name="Shape 43">
            <a:extLst>
              <a:ext uri="{FF2B5EF4-FFF2-40B4-BE49-F238E27FC236}">
                <a16:creationId xmlns:a16="http://schemas.microsoft.com/office/drawing/2014/main" id="{AC3D2568-E7F2-0FF1-E9D2-F9F91E44F808}"/>
              </a:ext>
            </a:extLst>
          </p:cNvPr>
          <p:cNvSpPr/>
          <p:nvPr/>
        </p:nvSpPr>
        <p:spPr>
          <a:xfrm>
            <a:off x="2651760" y="3090140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>
            <a:extLst>
              <a:ext uri="{FF2B5EF4-FFF2-40B4-BE49-F238E27FC236}">
                <a16:creationId xmlns:a16="http://schemas.microsoft.com/office/drawing/2014/main" id="{A4C89912-F0A6-6FF5-03E5-403F06F25812}"/>
              </a:ext>
            </a:extLst>
          </p:cNvPr>
          <p:cNvSpPr/>
          <p:nvPr/>
        </p:nvSpPr>
        <p:spPr>
          <a:xfrm>
            <a:off x="2679192" y="3090140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48" name="Text 45">
            <a:extLst>
              <a:ext uri="{FF2B5EF4-FFF2-40B4-BE49-F238E27FC236}">
                <a16:creationId xmlns:a16="http://schemas.microsoft.com/office/drawing/2014/main" id="{93BED714-1D91-FAF3-6568-4C9778B3CFFA}"/>
              </a:ext>
            </a:extLst>
          </p:cNvPr>
          <p:cNvSpPr/>
          <p:nvPr/>
        </p:nvSpPr>
        <p:spPr>
          <a:xfrm>
            <a:off x="2898648" y="3108428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49" name="Text 46">
            <a:extLst>
              <a:ext uri="{FF2B5EF4-FFF2-40B4-BE49-F238E27FC236}">
                <a16:creationId xmlns:a16="http://schemas.microsoft.com/office/drawing/2014/main" id="{EF3F6916-C89F-07EE-B678-37FE82581EC7}"/>
              </a:ext>
            </a:extLst>
          </p:cNvPr>
          <p:cNvSpPr/>
          <p:nvPr/>
        </p:nvSpPr>
        <p:spPr>
          <a:xfrm>
            <a:off x="4343400" y="3108428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>
              <a:solidFill>
                <a:srgbClr val="2D374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50" name="Text 47">
            <a:extLst>
              <a:ext uri="{FF2B5EF4-FFF2-40B4-BE49-F238E27FC236}">
                <a16:creationId xmlns:a16="http://schemas.microsoft.com/office/drawing/2014/main" id="{124FB6A1-B1AE-C2E9-D233-FDDE9AC8D9B5}"/>
              </a:ext>
            </a:extLst>
          </p:cNvPr>
          <p:cNvSpPr/>
          <p:nvPr/>
        </p:nvSpPr>
        <p:spPr>
          <a:xfrm>
            <a:off x="4873752" y="3108428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51" name="Text 48">
            <a:extLst>
              <a:ext uri="{FF2B5EF4-FFF2-40B4-BE49-F238E27FC236}">
                <a16:creationId xmlns:a16="http://schemas.microsoft.com/office/drawing/2014/main" id="{862C8210-1924-35AF-393F-810532099A69}"/>
              </a:ext>
            </a:extLst>
          </p:cNvPr>
          <p:cNvSpPr/>
          <p:nvPr/>
        </p:nvSpPr>
        <p:spPr>
          <a:xfrm>
            <a:off x="5330952" y="3108428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52" name="Shape 49">
            <a:extLst>
              <a:ext uri="{FF2B5EF4-FFF2-40B4-BE49-F238E27FC236}">
                <a16:creationId xmlns:a16="http://schemas.microsoft.com/office/drawing/2014/main" id="{C496B37D-40CA-D31E-6B95-1644A3CAA7B7}"/>
              </a:ext>
            </a:extLst>
          </p:cNvPr>
          <p:cNvSpPr/>
          <p:nvPr/>
        </p:nvSpPr>
        <p:spPr>
          <a:xfrm>
            <a:off x="2651760" y="3579344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>
            <a:extLst>
              <a:ext uri="{FF2B5EF4-FFF2-40B4-BE49-F238E27FC236}">
                <a16:creationId xmlns:a16="http://schemas.microsoft.com/office/drawing/2014/main" id="{A68DEE80-9E89-1D28-DF04-478CC2E95BE1}"/>
              </a:ext>
            </a:extLst>
          </p:cNvPr>
          <p:cNvSpPr/>
          <p:nvPr/>
        </p:nvSpPr>
        <p:spPr>
          <a:xfrm>
            <a:off x="2679192" y="3579344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54" name="Text 51">
            <a:extLst>
              <a:ext uri="{FF2B5EF4-FFF2-40B4-BE49-F238E27FC236}">
                <a16:creationId xmlns:a16="http://schemas.microsoft.com/office/drawing/2014/main" id="{3BC1170E-DB68-2713-558E-903153973B00}"/>
              </a:ext>
            </a:extLst>
          </p:cNvPr>
          <p:cNvSpPr/>
          <p:nvPr/>
        </p:nvSpPr>
        <p:spPr>
          <a:xfrm>
            <a:off x="2898648" y="3597632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55" name="Text 52">
            <a:extLst>
              <a:ext uri="{FF2B5EF4-FFF2-40B4-BE49-F238E27FC236}">
                <a16:creationId xmlns:a16="http://schemas.microsoft.com/office/drawing/2014/main" id="{28AC2730-3E9B-0D2B-F949-7839F91A9A12}"/>
              </a:ext>
            </a:extLst>
          </p:cNvPr>
          <p:cNvSpPr/>
          <p:nvPr/>
        </p:nvSpPr>
        <p:spPr>
          <a:xfrm>
            <a:off x="4343400" y="3597632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>
              <a:solidFill>
                <a:srgbClr val="2D374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56" name="Text 53">
            <a:extLst>
              <a:ext uri="{FF2B5EF4-FFF2-40B4-BE49-F238E27FC236}">
                <a16:creationId xmlns:a16="http://schemas.microsoft.com/office/drawing/2014/main" id="{E8BBBDC2-1369-9019-25BD-61CAB929088D}"/>
              </a:ext>
            </a:extLst>
          </p:cNvPr>
          <p:cNvSpPr/>
          <p:nvPr/>
        </p:nvSpPr>
        <p:spPr>
          <a:xfrm>
            <a:off x="4873752" y="3597632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57" name="Text 54">
            <a:extLst>
              <a:ext uri="{FF2B5EF4-FFF2-40B4-BE49-F238E27FC236}">
                <a16:creationId xmlns:a16="http://schemas.microsoft.com/office/drawing/2014/main" id="{A8A92E2A-5DD2-6ACA-0F50-480AD9D19381}"/>
              </a:ext>
            </a:extLst>
          </p:cNvPr>
          <p:cNvSpPr/>
          <p:nvPr/>
        </p:nvSpPr>
        <p:spPr>
          <a:xfrm>
            <a:off x="5330952" y="3597632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58" name="Shape 55">
            <a:extLst>
              <a:ext uri="{FF2B5EF4-FFF2-40B4-BE49-F238E27FC236}">
                <a16:creationId xmlns:a16="http://schemas.microsoft.com/office/drawing/2014/main" id="{B9EB329C-1C60-E25A-BFAB-58BC51F03ED5}"/>
              </a:ext>
            </a:extLst>
          </p:cNvPr>
          <p:cNvSpPr/>
          <p:nvPr/>
        </p:nvSpPr>
        <p:spPr>
          <a:xfrm>
            <a:off x="2651760" y="4068548"/>
            <a:ext cx="3401568" cy="4892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6">
            <a:extLst>
              <a:ext uri="{FF2B5EF4-FFF2-40B4-BE49-F238E27FC236}">
                <a16:creationId xmlns:a16="http://schemas.microsoft.com/office/drawing/2014/main" id="{13A8E7BC-7DDC-B05B-187A-27035C622326}"/>
              </a:ext>
            </a:extLst>
          </p:cNvPr>
          <p:cNvSpPr/>
          <p:nvPr/>
        </p:nvSpPr>
        <p:spPr>
          <a:xfrm>
            <a:off x="2679192" y="4068548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60" name="Text 57">
            <a:extLst>
              <a:ext uri="{FF2B5EF4-FFF2-40B4-BE49-F238E27FC236}">
                <a16:creationId xmlns:a16="http://schemas.microsoft.com/office/drawing/2014/main" id="{0BC03448-01C9-1E64-D8D8-A26B4B2405D2}"/>
              </a:ext>
            </a:extLst>
          </p:cNvPr>
          <p:cNvSpPr/>
          <p:nvPr/>
        </p:nvSpPr>
        <p:spPr>
          <a:xfrm>
            <a:off x="2898648" y="4086836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61" name="Text 58">
            <a:extLst>
              <a:ext uri="{FF2B5EF4-FFF2-40B4-BE49-F238E27FC236}">
                <a16:creationId xmlns:a16="http://schemas.microsoft.com/office/drawing/2014/main" id="{87F9BB52-C034-288B-CC53-E6E6811876A5}"/>
              </a:ext>
            </a:extLst>
          </p:cNvPr>
          <p:cNvSpPr/>
          <p:nvPr/>
        </p:nvSpPr>
        <p:spPr>
          <a:xfrm>
            <a:off x="4343400" y="4086836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>
              <a:solidFill>
                <a:srgbClr val="2D3748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62" name="Text 59">
            <a:extLst>
              <a:ext uri="{FF2B5EF4-FFF2-40B4-BE49-F238E27FC236}">
                <a16:creationId xmlns:a16="http://schemas.microsoft.com/office/drawing/2014/main" id="{C7F7F9AF-5EF7-CF10-7128-CAB69B23193A}"/>
              </a:ext>
            </a:extLst>
          </p:cNvPr>
          <p:cNvSpPr/>
          <p:nvPr/>
        </p:nvSpPr>
        <p:spPr>
          <a:xfrm>
            <a:off x="4873752" y="4086836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63" name="Text 60">
            <a:extLst>
              <a:ext uri="{FF2B5EF4-FFF2-40B4-BE49-F238E27FC236}">
                <a16:creationId xmlns:a16="http://schemas.microsoft.com/office/drawing/2014/main" id="{C8CD6E11-58AE-9FDA-3FDF-1A59196851F0}"/>
              </a:ext>
            </a:extLst>
          </p:cNvPr>
          <p:cNvSpPr/>
          <p:nvPr/>
        </p:nvSpPr>
        <p:spPr>
          <a:xfrm>
            <a:off x="5330952" y="4086836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64" name="Shape 61">
            <a:extLst>
              <a:ext uri="{FF2B5EF4-FFF2-40B4-BE49-F238E27FC236}">
                <a16:creationId xmlns:a16="http://schemas.microsoft.com/office/drawing/2014/main" id="{0874E6D1-7054-A85C-64B2-D4D7A4CF3730}"/>
              </a:ext>
            </a:extLst>
          </p:cNvPr>
          <p:cNvSpPr/>
          <p:nvPr/>
        </p:nvSpPr>
        <p:spPr>
          <a:xfrm>
            <a:off x="2651760" y="4557752"/>
            <a:ext cx="3401568" cy="489204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2">
            <a:extLst>
              <a:ext uri="{FF2B5EF4-FFF2-40B4-BE49-F238E27FC236}">
                <a16:creationId xmlns:a16="http://schemas.microsoft.com/office/drawing/2014/main" id="{18668797-AFE1-E439-7766-B89B3FCAEFF7}"/>
              </a:ext>
            </a:extLst>
          </p:cNvPr>
          <p:cNvSpPr/>
          <p:nvPr/>
        </p:nvSpPr>
        <p:spPr>
          <a:xfrm>
            <a:off x="2679192" y="4557752"/>
            <a:ext cx="182880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B991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66" name="Text 63">
            <a:extLst>
              <a:ext uri="{FF2B5EF4-FFF2-40B4-BE49-F238E27FC236}">
                <a16:creationId xmlns:a16="http://schemas.microsoft.com/office/drawing/2014/main" id="{9E64AB81-9732-1AA4-141A-60EF8F5BA7A7}"/>
              </a:ext>
            </a:extLst>
          </p:cNvPr>
          <p:cNvSpPr/>
          <p:nvPr/>
        </p:nvSpPr>
        <p:spPr>
          <a:xfrm>
            <a:off x="2898648" y="4576040"/>
            <a:ext cx="13990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action]</a:t>
            </a:r>
          </a:p>
        </p:txBody>
      </p:sp>
      <p:sp>
        <p:nvSpPr>
          <p:cNvPr id="67" name="Text 64">
            <a:extLst>
              <a:ext uri="{FF2B5EF4-FFF2-40B4-BE49-F238E27FC236}">
                <a16:creationId xmlns:a16="http://schemas.microsoft.com/office/drawing/2014/main" id="{1915E614-1F99-2409-378E-766285C61C6F}"/>
              </a:ext>
            </a:extLst>
          </p:cNvPr>
          <p:cNvSpPr/>
          <p:nvPr/>
        </p:nvSpPr>
        <p:spPr>
          <a:xfrm>
            <a:off x="4343400" y="4576040"/>
            <a:ext cx="4846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the activity]</a:t>
            </a:r>
            <a:endParaRPr lang="en-US" sz="800" dirty="0"/>
          </a:p>
        </p:txBody>
      </p:sp>
      <p:sp>
        <p:nvSpPr>
          <p:cNvPr id="68" name="Text 65">
            <a:extLst>
              <a:ext uri="{FF2B5EF4-FFF2-40B4-BE49-F238E27FC236}">
                <a16:creationId xmlns:a16="http://schemas.microsoft.com/office/drawing/2014/main" id="{4B2C15B9-CA68-A285-53B7-E58987571616}"/>
              </a:ext>
            </a:extLst>
          </p:cNvPr>
          <p:cNvSpPr/>
          <p:nvPr/>
        </p:nvSpPr>
        <p:spPr>
          <a:xfrm>
            <a:off x="4873752" y="4576040"/>
            <a:ext cx="41148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</a:p>
        </p:txBody>
      </p:sp>
      <p:sp>
        <p:nvSpPr>
          <p:cNvPr id="69" name="Text 66">
            <a:extLst>
              <a:ext uri="{FF2B5EF4-FFF2-40B4-BE49-F238E27FC236}">
                <a16:creationId xmlns:a16="http://schemas.microsoft.com/office/drawing/2014/main" id="{CCB8167B-93AE-F24C-31A6-688F49103C6C}"/>
              </a:ext>
            </a:extLst>
          </p:cNvPr>
          <p:cNvSpPr/>
          <p:nvPr/>
        </p:nvSpPr>
        <p:spPr>
          <a:xfrm>
            <a:off x="5330952" y="4576040"/>
            <a:ext cx="704088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Name]</a:t>
            </a:r>
          </a:p>
        </p:txBody>
      </p:sp>
      <p:sp>
        <p:nvSpPr>
          <p:cNvPr id="70" name="Shape 67">
            <a:extLst>
              <a:ext uri="{FF2B5EF4-FFF2-40B4-BE49-F238E27FC236}">
                <a16:creationId xmlns:a16="http://schemas.microsoft.com/office/drawing/2014/main" id="{E2DA3B2A-54B7-825D-A01E-71D184C48ED3}"/>
              </a:ext>
            </a:extLst>
          </p:cNvPr>
          <p:cNvSpPr/>
          <p:nvPr/>
        </p:nvSpPr>
        <p:spPr>
          <a:xfrm>
            <a:off x="6144768" y="1110464"/>
            <a:ext cx="2834640" cy="3831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8">
            <a:extLst>
              <a:ext uri="{FF2B5EF4-FFF2-40B4-BE49-F238E27FC236}">
                <a16:creationId xmlns:a16="http://schemas.microsoft.com/office/drawing/2014/main" id="{7D6DD4C9-EB04-8F99-A71D-30D98BE062B9}"/>
              </a:ext>
            </a:extLst>
          </p:cNvPr>
          <p:cNvSpPr/>
          <p:nvPr/>
        </p:nvSpPr>
        <p:spPr>
          <a:xfrm>
            <a:off x="6144768" y="1110464"/>
            <a:ext cx="2834640" cy="274320"/>
          </a:xfrm>
          <a:prstGeom prst="rect">
            <a:avLst/>
          </a:prstGeom>
          <a:solidFill>
            <a:srgbClr val="7B4FAA"/>
          </a:solidFill>
          <a:ln w="12700">
            <a:solidFill>
              <a:srgbClr val="7B4FA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69">
            <a:extLst>
              <a:ext uri="{FF2B5EF4-FFF2-40B4-BE49-F238E27FC236}">
                <a16:creationId xmlns:a16="http://schemas.microsoft.com/office/drawing/2014/main" id="{EBC24CC0-D456-DAA8-7CE3-673A50019E21}"/>
              </a:ext>
            </a:extLst>
          </p:cNvPr>
          <p:cNvSpPr/>
          <p:nvPr/>
        </p:nvSpPr>
        <p:spPr>
          <a:xfrm>
            <a:off x="6217920" y="1110464"/>
            <a:ext cx="27249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ANTICIPATED BARRIERS &amp; SOLUTIONS</a:t>
            </a:r>
            <a:endParaRPr lang="en-US" sz="850" dirty="0"/>
          </a:p>
        </p:txBody>
      </p:sp>
      <p:sp>
        <p:nvSpPr>
          <p:cNvPr id="73" name="Shape 70">
            <a:extLst>
              <a:ext uri="{FF2B5EF4-FFF2-40B4-BE49-F238E27FC236}">
                <a16:creationId xmlns:a16="http://schemas.microsoft.com/office/drawing/2014/main" id="{ECE413FB-52E7-9725-2FA3-206E942D5CAD}"/>
              </a:ext>
            </a:extLst>
          </p:cNvPr>
          <p:cNvSpPr/>
          <p:nvPr/>
        </p:nvSpPr>
        <p:spPr>
          <a:xfrm>
            <a:off x="6144768" y="1384784"/>
            <a:ext cx="2834640" cy="219456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1">
            <a:extLst>
              <a:ext uri="{FF2B5EF4-FFF2-40B4-BE49-F238E27FC236}">
                <a16:creationId xmlns:a16="http://schemas.microsoft.com/office/drawing/2014/main" id="{18534294-818B-96FF-A1BD-C0FE32714773}"/>
              </a:ext>
            </a:extLst>
          </p:cNvPr>
          <p:cNvSpPr/>
          <p:nvPr/>
        </p:nvSpPr>
        <p:spPr>
          <a:xfrm>
            <a:off x="6199632" y="1384784"/>
            <a:ext cx="13441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</a:t>
            </a:r>
            <a:endParaRPr lang="en-US" sz="750" dirty="0"/>
          </a:p>
        </p:txBody>
      </p:sp>
      <p:sp>
        <p:nvSpPr>
          <p:cNvPr id="75" name="Text 72">
            <a:extLst>
              <a:ext uri="{FF2B5EF4-FFF2-40B4-BE49-F238E27FC236}">
                <a16:creationId xmlns:a16="http://schemas.microsoft.com/office/drawing/2014/main" id="{5D846D2E-9768-9EEE-377B-3B23FCB2FB50}"/>
              </a:ext>
            </a:extLst>
          </p:cNvPr>
          <p:cNvSpPr/>
          <p:nvPr/>
        </p:nvSpPr>
        <p:spPr>
          <a:xfrm>
            <a:off x="7598664" y="1384784"/>
            <a:ext cx="1362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/ Response</a:t>
            </a:r>
            <a:endParaRPr lang="en-US" sz="750" dirty="0"/>
          </a:p>
        </p:txBody>
      </p:sp>
      <p:sp>
        <p:nvSpPr>
          <p:cNvPr id="76" name="Shape 73">
            <a:extLst>
              <a:ext uri="{FF2B5EF4-FFF2-40B4-BE49-F238E27FC236}">
                <a16:creationId xmlns:a16="http://schemas.microsoft.com/office/drawing/2014/main" id="{673BE0C7-2124-4573-93B1-1FA8AAA26426}"/>
              </a:ext>
            </a:extLst>
          </p:cNvPr>
          <p:cNvSpPr/>
          <p:nvPr/>
        </p:nvSpPr>
        <p:spPr>
          <a:xfrm>
            <a:off x="6144768" y="1604240"/>
            <a:ext cx="2834640" cy="333756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4">
            <a:extLst>
              <a:ext uri="{FF2B5EF4-FFF2-40B4-BE49-F238E27FC236}">
                <a16:creationId xmlns:a16="http://schemas.microsoft.com/office/drawing/2014/main" id="{45E38BCA-1102-15B5-657C-3F06A586690E}"/>
              </a:ext>
            </a:extLst>
          </p:cNvPr>
          <p:cNvSpPr/>
          <p:nvPr/>
        </p:nvSpPr>
        <p:spPr>
          <a:xfrm>
            <a:off x="7562088" y="1604240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5">
            <a:extLst>
              <a:ext uri="{FF2B5EF4-FFF2-40B4-BE49-F238E27FC236}">
                <a16:creationId xmlns:a16="http://schemas.microsoft.com/office/drawing/2014/main" id="{00ED1CF4-4EC6-990C-0534-1EDCCB1A45B0}"/>
              </a:ext>
            </a:extLst>
          </p:cNvPr>
          <p:cNvSpPr/>
          <p:nvPr/>
        </p:nvSpPr>
        <p:spPr>
          <a:xfrm>
            <a:off x="6199632" y="1631672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79" name="Text 76">
            <a:extLst>
              <a:ext uri="{FF2B5EF4-FFF2-40B4-BE49-F238E27FC236}">
                <a16:creationId xmlns:a16="http://schemas.microsoft.com/office/drawing/2014/main" id="{4D7EE6CB-8E4A-D3DD-ADC9-988D489E11DC}"/>
              </a:ext>
            </a:extLst>
          </p:cNvPr>
          <p:cNvSpPr/>
          <p:nvPr/>
        </p:nvSpPr>
        <p:spPr>
          <a:xfrm>
            <a:off x="7607808" y="1631672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80" name="Shape 77">
            <a:extLst>
              <a:ext uri="{FF2B5EF4-FFF2-40B4-BE49-F238E27FC236}">
                <a16:creationId xmlns:a16="http://schemas.microsoft.com/office/drawing/2014/main" id="{352820BD-B66C-EC9C-B9F7-8FB394B6DA06}"/>
              </a:ext>
            </a:extLst>
          </p:cNvPr>
          <p:cNvSpPr/>
          <p:nvPr/>
        </p:nvSpPr>
        <p:spPr>
          <a:xfrm>
            <a:off x="6144768" y="1937996"/>
            <a:ext cx="2834640" cy="33375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8">
            <a:extLst>
              <a:ext uri="{FF2B5EF4-FFF2-40B4-BE49-F238E27FC236}">
                <a16:creationId xmlns:a16="http://schemas.microsoft.com/office/drawing/2014/main" id="{9E20B693-DD61-907F-1794-02556C85E09A}"/>
              </a:ext>
            </a:extLst>
          </p:cNvPr>
          <p:cNvSpPr/>
          <p:nvPr/>
        </p:nvSpPr>
        <p:spPr>
          <a:xfrm>
            <a:off x="7562088" y="1937996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79">
            <a:extLst>
              <a:ext uri="{FF2B5EF4-FFF2-40B4-BE49-F238E27FC236}">
                <a16:creationId xmlns:a16="http://schemas.microsoft.com/office/drawing/2014/main" id="{F213F48B-0AFE-6521-4CBD-63B6A15140FF}"/>
              </a:ext>
            </a:extLst>
          </p:cNvPr>
          <p:cNvSpPr/>
          <p:nvPr/>
        </p:nvSpPr>
        <p:spPr>
          <a:xfrm>
            <a:off x="6199632" y="1965428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83" name="Text 80">
            <a:extLst>
              <a:ext uri="{FF2B5EF4-FFF2-40B4-BE49-F238E27FC236}">
                <a16:creationId xmlns:a16="http://schemas.microsoft.com/office/drawing/2014/main" id="{35443781-FF8D-8C1F-3B54-2AFCDCA50305}"/>
              </a:ext>
            </a:extLst>
          </p:cNvPr>
          <p:cNvSpPr/>
          <p:nvPr/>
        </p:nvSpPr>
        <p:spPr>
          <a:xfrm>
            <a:off x="7607808" y="1965428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84" name="Shape 81">
            <a:extLst>
              <a:ext uri="{FF2B5EF4-FFF2-40B4-BE49-F238E27FC236}">
                <a16:creationId xmlns:a16="http://schemas.microsoft.com/office/drawing/2014/main" id="{E6224F74-A4AB-9693-D81F-6F48E35168B3}"/>
              </a:ext>
            </a:extLst>
          </p:cNvPr>
          <p:cNvSpPr/>
          <p:nvPr/>
        </p:nvSpPr>
        <p:spPr>
          <a:xfrm>
            <a:off x="6144768" y="2271752"/>
            <a:ext cx="2834640" cy="333756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2">
            <a:extLst>
              <a:ext uri="{FF2B5EF4-FFF2-40B4-BE49-F238E27FC236}">
                <a16:creationId xmlns:a16="http://schemas.microsoft.com/office/drawing/2014/main" id="{F5EDAB8C-8C9C-6BF1-3383-834BF2F0898F}"/>
              </a:ext>
            </a:extLst>
          </p:cNvPr>
          <p:cNvSpPr/>
          <p:nvPr/>
        </p:nvSpPr>
        <p:spPr>
          <a:xfrm>
            <a:off x="7562088" y="2271752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83">
            <a:extLst>
              <a:ext uri="{FF2B5EF4-FFF2-40B4-BE49-F238E27FC236}">
                <a16:creationId xmlns:a16="http://schemas.microsoft.com/office/drawing/2014/main" id="{66F3C35A-D897-30AE-B7E4-D8C868FC2825}"/>
              </a:ext>
            </a:extLst>
          </p:cNvPr>
          <p:cNvSpPr/>
          <p:nvPr/>
        </p:nvSpPr>
        <p:spPr>
          <a:xfrm>
            <a:off x="6199632" y="2299184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87" name="Text 84">
            <a:extLst>
              <a:ext uri="{FF2B5EF4-FFF2-40B4-BE49-F238E27FC236}">
                <a16:creationId xmlns:a16="http://schemas.microsoft.com/office/drawing/2014/main" id="{B8A81919-38F6-3E96-A58F-D0052FE6A5A6}"/>
              </a:ext>
            </a:extLst>
          </p:cNvPr>
          <p:cNvSpPr/>
          <p:nvPr/>
        </p:nvSpPr>
        <p:spPr>
          <a:xfrm>
            <a:off x="7607808" y="2299184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88" name="Shape 85">
            <a:extLst>
              <a:ext uri="{FF2B5EF4-FFF2-40B4-BE49-F238E27FC236}">
                <a16:creationId xmlns:a16="http://schemas.microsoft.com/office/drawing/2014/main" id="{F5452B8F-C078-B9F5-B126-0C604BEE0999}"/>
              </a:ext>
            </a:extLst>
          </p:cNvPr>
          <p:cNvSpPr/>
          <p:nvPr/>
        </p:nvSpPr>
        <p:spPr>
          <a:xfrm>
            <a:off x="6144768" y="2605508"/>
            <a:ext cx="2834640" cy="33375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6">
            <a:extLst>
              <a:ext uri="{FF2B5EF4-FFF2-40B4-BE49-F238E27FC236}">
                <a16:creationId xmlns:a16="http://schemas.microsoft.com/office/drawing/2014/main" id="{66BD5F6A-69EF-8DE4-311D-4D1058532814}"/>
              </a:ext>
            </a:extLst>
          </p:cNvPr>
          <p:cNvSpPr/>
          <p:nvPr/>
        </p:nvSpPr>
        <p:spPr>
          <a:xfrm>
            <a:off x="7562088" y="2605508"/>
            <a:ext cx="10973" cy="333756"/>
          </a:xfrm>
          <a:prstGeom prst="rect">
            <a:avLst/>
          </a:prstGeom>
          <a:solidFill>
            <a:srgbClr val="D0D5E0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87">
            <a:extLst>
              <a:ext uri="{FF2B5EF4-FFF2-40B4-BE49-F238E27FC236}">
                <a16:creationId xmlns:a16="http://schemas.microsoft.com/office/drawing/2014/main" id="{B56D9205-A2BE-902E-27FF-560F27955239}"/>
              </a:ext>
            </a:extLst>
          </p:cNvPr>
          <p:cNvSpPr/>
          <p:nvPr/>
        </p:nvSpPr>
        <p:spPr>
          <a:xfrm>
            <a:off x="6199632" y="2632940"/>
            <a:ext cx="1335024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91" name="Text 88">
            <a:extLst>
              <a:ext uri="{FF2B5EF4-FFF2-40B4-BE49-F238E27FC236}">
                <a16:creationId xmlns:a16="http://schemas.microsoft.com/office/drawing/2014/main" id="{3AB0C943-B743-BFDD-577D-BA3502D2C9AB}"/>
              </a:ext>
            </a:extLst>
          </p:cNvPr>
          <p:cNvSpPr/>
          <p:nvPr/>
        </p:nvSpPr>
        <p:spPr>
          <a:xfrm>
            <a:off x="7607808" y="2632940"/>
            <a:ext cx="1344168" cy="2880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800" dirty="0"/>
          </a:p>
        </p:txBody>
      </p:sp>
      <p:sp>
        <p:nvSpPr>
          <p:cNvPr id="92" name="Shape 89">
            <a:extLst>
              <a:ext uri="{FF2B5EF4-FFF2-40B4-BE49-F238E27FC236}">
                <a16:creationId xmlns:a16="http://schemas.microsoft.com/office/drawing/2014/main" id="{D646315F-A660-A50C-1858-58DB5B4AED17}"/>
              </a:ext>
            </a:extLst>
          </p:cNvPr>
          <p:cNvSpPr/>
          <p:nvPr/>
        </p:nvSpPr>
        <p:spPr>
          <a:xfrm>
            <a:off x="6144768" y="3021560"/>
            <a:ext cx="2834640" cy="246888"/>
          </a:xfrm>
          <a:prstGeom prst="rect">
            <a:avLst/>
          </a:prstGeom>
          <a:solidFill>
            <a:srgbClr val="2A6B87"/>
          </a:solidFill>
          <a:ln w="12700">
            <a:solidFill>
              <a:srgbClr val="2A6B8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90">
            <a:extLst>
              <a:ext uri="{FF2B5EF4-FFF2-40B4-BE49-F238E27FC236}">
                <a16:creationId xmlns:a16="http://schemas.microsoft.com/office/drawing/2014/main" id="{4C840705-6E51-9586-83A1-2EE029ED6CEF}"/>
              </a:ext>
            </a:extLst>
          </p:cNvPr>
          <p:cNvSpPr/>
          <p:nvPr/>
        </p:nvSpPr>
        <p:spPr>
          <a:xfrm>
            <a:off x="6217920" y="3021560"/>
            <a:ext cx="2724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PLAN  (Week of _______)</a:t>
            </a:r>
            <a:endParaRPr lang="en-US" sz="850" dirty="0"/>
          </a:p>
        </p:txBody>
      </p:sp>
      <p:sp>
        <p:nvSpPr>
          <p:cNvPr id="94" name="Shape 91">
            <a:extLst>
              <a:ext uri="{FF2B5EF4-FFF2-40B4-BE49-F238E27FC236}">
                <a16:creationId xmlns:a16="http://schemas.microsoft.com/office/drawing/2014/main" id="{FF94C01B-8684-C370-A1DE-0A55DB6FA04F}"/>
              </a:ext>
            </a:extLst>
          </p:cNvPr>
          <p:cNvSpPr/>
          <p:nvPr/>
        </p:nvSpPr>
        <p:spPr>
          <a:xfrm>
            <a:off x="6144768" y="3268448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Text 92">
            <a:extLst>
              <a:ext uri="{FF2B5EF4-FFF2-40B4-BE49-F238E27FC236}">
                <a16:creationId xmlns:a16="http://schemas.microsoft.com/office/drawing/2014/main" id="{B129F12B-4460-C538-94C4-5B6C1CA2C4C2}"/>
              </a:ext>
            </a:extLst>
          </p:cNvPr>
          <p:cNvSpPr/>
          <p:nvPr/>
        </p:nvSpPr>
        <p:spPr>
          <a:xfrm>
            <a:off x="6217920" y="3268448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Mon:</a:t>
            </a:r>
            <a:endParaRPr lang="en-US" sz="800" dirty="0"/>
          </a:p>
        </p:txBody>
      </p:sp>
      <p:sp>
        <p:nvSpPr>
          <p:cNvPr id="96" name="Text 93">
            <a:extLst>
              <a:ext uri="{FF2B5EF4-FFF2-40B4-BE49-F238E27FC236}">
                <a16:creationId xmlns:a16="http://schemas.microsoft.com/office/drawing/2014/main" id="{D3A24ED2-8D6B-6FEC-A4CA-5E7A6D4587E0}"/>
              </a:ext>
            </a:extLst>
          </p:cNvPr>
          <p:cNvSpPr/>
          <p:nvPr/>
        </p:nvSpPr>
        <p:spPr>
          <a:xfrm>
            <a:off x="6784848" y="3268448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Task(s), be specific]</a:t>
            </a:r>
            <a:endParaRPr lang="en-US" sz="800" dirty="0"/>
          </a:p>
        </p:txBody>
      </p:sp>
      <p:sp>
        <p:nvSpPr>
          <p:cNvPr id="97" name="Shape 94">
            <a:extLst>
              <a:ext uri="{FF2B5EF4-FFF2-40B4-BE49-F238E27FC236}">
                <a16:creationId xmlns:a16="http://schemas.microsoft.com/office/drawing/2014/main" id="{11C68E0E-3BA9-6855-EE4C-A1BD3A6A57C8}"/>
              </a:ext>
            </a:extLst>
          </p:cNvPr>
          <p:cNvSpPr/>
          <p:nvPr/>
        </p:nvSpPr>
        <p:spPr>
          <a:xfrm>
            <a:off x="6144768" y="3515336"/>
            <a:ext cx="283464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95">
            <a:extLst>
              <a:ext uri="{FF2B5EF4-FFF2-40B4-BE49-F238E27FC236}">
                <a16:creationId xmlns:a16="http://schemas.microsoft.com/office/drawing/2014/main" id="{B6C9725A-F479-A7D3-8250-12BADB880DA0}"/>
              </a:ext>
            </a:extLst>
          </p:cNvPr>
          <p:cNvSpPr/>
          <p:nvPr/>
        </p:nvSpPr>
        <p:spPr>
          <a:xfrm>
            <a:off x="6217920" y="3515336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Tue:</a:t>
            </a:r>
            <a:endParaRPr lang="en-US" sz="800" dirty="0"/>
          </a:p>
        </p:txBody>
      </p:sp>
      <p:sp>
        <p:nvSpPr>
          <p:cNvPr id="99" name="Text 96">
            <a:extLst>
              <a:ext uri="{FF2B5EF4-FFF2-40B4-BE49-F238E27FC236}">
                <a16:creationId xmlns:a16="http://schemas.microsoft.com/office/drawing/2014/main" id="{91219FA7-2EB9-C38A-84CA-D5ACDD3EA3A7}"/>
              </a:ext>
            </a:extLst>
          </p:cNvPr>
          <p:cNvSpPr/>
          <p:nvPr/>
        </p:nvSpPr>
        <p:spPr>
          <a:xfrm>
            <a:off x="6784848" y="3515336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Task(s), be specific]</a:t>
            </a:r>
          </a:p>
        </p:txBody>
      </p:sp>
      <p:sp>
        <p:nvSpPr>
          <p:cNvPr id="100" name="Shape 97">
            <a:extLst>
              <a:ext uri="{FF2B5EF4-FFF2-40B4-BE49-F238E27FC236}">
                <a16:creationId xmlns:a16="http://schemas.microsoft.com/office/drawing/2014/main" id="{C2E806F2-31EE-D009-403C-B41B1D60AF86}"/>
              </a:ext>
            </a:extLst>
          </p:cNvPr>
          <p:cNvSpPr/>
          <p:nvPr/>
        </p:nvSpPr>
        <p:spPr>
          <a:xfrm>
            <a:off x="6144768" y="3762224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Text 98">
            <a:extLst>
              <a:ext uri="{FF2B5EF4-FFF2-40B4-BE49-F238E27FC236}">
                <a16:creationId xmlns:a16="http://schemas.microsoft.com/office/drawing/2014/main" id="{10358E77-86C6-7B05-5FC5-061928243288}"/>
              </a:ext>
            </a:extLst>
          </p:cNvPr>
          <p:cNvSpPr/>
          <p:nvPr/>
        </p:nvSpPr>
        <p:spPr>
          <a:xfrm>
            <a:off x="6217920" y="3762224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Wed:</a:t>
            </a:r>
            <a:endParaRPr lang="en-US" sz="800" dirty="0"/>
          </a:p>
        </p:txBody>
      </p:sp>
      <p:sp>
        <p:nvSpPr>
          <p:cNvPr id="102" name="Text 99">
            <a:extLst>
              <a:ext uri="{FF2B5EF4-FFF2-40B4-BE49-F238E27FC236}">
                <a16:creationId xmlns:a16="http://schemas.microsoft.com/office/drawing/2014/main" id="{F3082BA7-E91F-4716-3357-B13A7DB4B69C}"/>
              </a:ext>
            </a:extLst>
          </p:cNvPr>
          <p:cNvSpPr/>
          <p:nvPr/>
        </p:nvSpPr>
        <p:spPr>
          <a:xfrm>
            <a:off x="6784848" y="3762224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Task(s), be specific]</a:t>
            </a:r>
          </a:p>
        </p:txBody>
      </p:sp>
      <p:sp>
        <p:nvSpPr>
          <p:cNvPr id="103" name="Shape 100">
            <a:extLst>
              <a:ext uri="{FF2B5EF4-FFF2-40B4-BE49-F238E27FC236}">
                <a16:creationId xmlns:a16="http://schemas.microsoft.com/office/drawing/2014/main" id="{FEC95A11-A5F6-833B-79D4-EE963B336A28}"/>
              </a:ext>
            </a:extLst>
          </p:cNvPr>
          <p:cNvSpPr/>
          <p:nvPr/>
        </p:nvSpPr>
        <p:spPr>
          <a:xfrm>
            <a:off x="6144768" y="4009112"/>
            <a:ext cx="283464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Text 101">
            <a:extLst>
              <a:ext uri="{FF2B5EF4-FFF2-40B4-BE49-F238E27FC236}">
                <a16:creationId xmlns:a16="http://schemas.microsoft.com/office/drawing/2014/main" id="{70BD3148-4DE5-DAA3-6AAC-06F480B29C97}"/>
              </a:ext>
            </a:extLst>
          </p:cNvPr>
          <p:cNvSpPr/>
          <p:nvPr/>
        </p:nvSpPr>
        <p:spPr>
          <a:xfrm>
            <a:off x="6217920" y="4009112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Thu:</a:t>
            </a:r>
            <a:endParaRPr lang="en-US" sz="800" dirty="0"/>
          </a:p>
        </p:txBody>
      </p:sp>
      <p:sp>
        <p:nvSpPr>
          <p:cNvPr id="105" name="Text 102">
            <a:extLst>
              <a:ext uri="{FF2B5EF4-FFF2-40B4-BE49-F238E27FC236}">
                <a16:creationId xmlns:a16="http://schemas.microsoft.com/office/drawing/2014/main" id="{324DA0CC-B90A-ABB6-7AD5-47EB9D599522}"/>
              </a:ext>
            </a:extLst>
          </p:cNvPr>
          <p:cNvSpPr/>
          <p:nvPr/>
        </p:nvSpPr>
        <p:spPr>
          <a:xfrm>
            <a:off x="6784848" y="4009112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Task(s), be specific]</a:t>
            </a:r>
          </a:p>
        </p:txBody>
      </p:sp>
      <p:sp>
        <p:nvSpPr>
          <p:cNvPr id="106" name="Shape 103">
            <a:extLst>
              <a:ext uri="{FF2B5EF4-FFF2-40B4-BE49-F238E27FC236}">
                <a16:creationId xmlns:a16="http://schemas.microsoft.com/office/drawing/2014/main" id="{C9CB6323-705A-8779-7DE7-6C2C98D91026}"/>
              </a:ext>
            </a:extLst>
          </p:cNvPr>
          <p:cNvSpPr/>
          <p:nvPr/>
        </p:nvSpPr>
        <p:spPr>
          <a:xfrm>
            <a:off x="6144768" y="4256000"/>
            <a:ext cx="2834640" cy="246888"/>
          </a:xfrm>
          <a:prstGeom prst="rect">
            <a:avLst/>
          </a:prstGeom>
          <a:solidFill>
            <a:srgbClr val="EEF1F8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Text 104">
            <a:extLst>
              <a:ext uri="{FF2B5EF4-FFF2-40B4-BE49-F238E27FC236}">
                <a16:creationId xmlns:a16="http://schemas.microsoft.com/office/drawing/2014/main" id="{8E029CCB-B661-C520-326F-165C2BB917A1}"/>
              </a:ext>
            </a:extLst>
          </p:cNvPr>
          <p:cNvSpPr/>
          <p:nvPr/>
        </p:nvSpPr>
        <p:spPr>
          <a:xfrm>
            <a:off x="6217920" y="4256000"/>
            <a:ext cx="5486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Fri:</a:t>
            </a:r>
            <a:endParaRPr lang="en-US" sz="800" dirty="0"/>
          </a:p>
        </p:txBody>
      </p:sp>
      <p:sp>
        <p:nvSpPr>
          <p:cNvPr id="108" name="Text 105">
            <a:extLst>
              <a:ext uri="{FF2B5EF4-FFF2-40B4-BE49-F238E27FC236}">
                <a16:creationId xmlns:a16="http://schemas.microsoft.com/office/drawing/2014/main" id="{94B11F47-613C-4161-6688-6781B7BB7E96}"/>
              </a:ext>
            </a:extLst>
          </p:cNvPr>
          <p:cNvSpPr/>
          <p:nvPr/>
        </p:nvSpPr>
        <p:spPr>
          <a:xfrm>
            <a:off x="6784848" y="4256000"/>
            <a:ext cx="2148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[Enter Task(s), be specific]</a:t>
            </a:r>
          </a:p>
        </p:txBody>
      </p:sp>
      <p:sp>
        <p:nvSpPr>
          <p:cNvPr id="109" name="Shape 106">
            <a:extLst>
              <a:ext uri="{FF2B5EF4-FFF2-40B4-BE49-F238E27FC236}">
                <a16:creationId xmlns:a16="http://schemas.microsoft.com/office/drawing/2014/main" id="{59BBF0BB-D363-E138-8B64-A0E80C437E1C}"/>
              </a:ext>
            </a:extLst>
          </p:cNvPr>
          <p:cNvSpPr/>
          <p:nvPr/>
        </p:nvSpPr>
        <p:spPr>
          <a:xfrm>
            <a:off x="6144768" y="4502888"/>
            <a:ext cx="2834640" cy="544068"/>
          </a:xfrm>
          <a:prstGeom prst="rect">
            <a:avLst/>
          </a:prstGeom>
          <a:solidFill>
            <a:srgbClr val="E2E8F2"/>
          </a:solidFill>
          <a:ln w="12700">
            <a:solidFill>
              <a:srgbClr val="D0D5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Text 107">
            <a:extLst>
              <a:ext uri="{FF2B5EF4-FFF2-40B4-BE49-F238E27FC236}">
                <a16:creationId xmlns:a16="http://schemas.microsoft.com/office/drawing/2014/main" id="{C47B9EDD-087D-E8A3-6B75-B7B93E2549F6}"/>
              </a:ext>
            </a:extLst>
          </p:cNvPr>
          <p:cNvSpPr/>
          <p:nvPr/>
        </p:nvSpPr>
        <p:spPr>
          <a:xfrm>
            <a:off x="6217920" y="4557752"/>
            <a:ext cx="27066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" i="1" dirty="0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Review: [Enter reminders of what to look for. Did each of the intended task </a:t>
            </a:r>
            <a:r>
              <a:rPr lang="en-US" sz="800" i="1">
                <a:solidFill>
                  <a:srgbClr val="5A6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completed?]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1753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2761</Words>
  <Application>Microsoft Office PowerPoint</Application>
  <PresentationFormat>On-screen Show (16:9)</PresentationFormat>
  <Paragraphs>356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Leadership-Tools.com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Action Plan (M.A.P.)</dc:title>
  <dc:subject>PptxGenJS Presentation</dc:subject>
  <dc:creator>Richard Gorham</dc:creator>
  <cp:lastModifiedBy>R TODD GORHAM</cp:lastModifiedBy>
  <cp:revision>2</cp:revision>
  <dcterms:created xsi:type="dcterms:W3CDTF">2026-04-10T22:30:08Z</dcterms:created>
  <dcterms:modified xsi:type="dcterms:W3CDTF">2026-04-11T00:43:49Z</dcterms:modified>
</cp:coreProperties>
</file>