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259" r:id="rId3"/>
    <p:sldId id="257" r:id="rId4"/>
    <p:sldId id="258" r:id="rId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1" d="100"/>
          <a:sy n="141" d="100"/>
        </p:scale>
        <p:origin x="66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41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tool in the Project Prioritization Toolkit. Use after the D.A.R.T. Analysis Worksheet and before the Communication Plan Worksheet.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slide. Copy a bubble, drop it in the cell matching the Impact and Cost you recorded on the worksheet, then type the reference number. Colors follow the D.A.R.T. category.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quick wins, which is the number to aim for. Four strategic bets sit upper left and demand real resources. One initiative lands in Pass For Now, and that is the one worth an honest conversation before anyone starts it.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leadership-tools.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leadership-tools.com/how-to-prioritize-work-projects.html"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https://www.leadership-tools.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www.leadership-tools.com/how-to-prioritize-work-projects.html"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hyperlink" Target="https://www.leadership-tools.com/"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www.leadership-tools.com/how-to-prioritize-work-projects.html"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hyperlink" Target="https://www.leadership-tools.com/"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leadership-tools.com/how-to-prioritize-work-projects.html"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744"/>
        </a:solidFill>
        <a:effectLst/>
      </p:bgPr>
    </p:bg>
    <p:spTree>
      <p:nvGrpSpPr>
        <p:cNvPr id="1" name=""/>
        <p:cNvGrpSpPr/>
        <p:nvPr/>
      </p:nvGrpSpPr>
      <p:grpSpPr>
        <a:xfrm>
          <a:off x="0" y="0"/>
          <a:ext cx="0" cy="0"/>
          <a:chOff x="0" y="0"/>
          <a:chExt cx="0" cy="0"/>
        </a:xfrm>
      </p:grpSpPr>
      <p:sp>
        <p:nvSpPr>
          <p:cNvPr id="3" name="Shape 1"/>
          <p:cNvSpPr/>
          <p:nvPr/>
        </p:nvSpPr>
        <p:spPr>
          <a:xfrm>
            <a:off x="0" y="0"/>
            <a:ext cx="9144000" cy="64008"/>
          </a:xfrm>
          <a:prstGeom prst="rect">
            <a:avLst/>
          </a:prstGeom>
          <a:solidFill>
            <a:srgbClr val="B9913A"/>
          </a:solidFill>
          <a:ln w="12700">
            <a:noFill/>
            <a:prstDash val="solid"/>
          </a:ln>
        </p:spPr>
        <p:txBody>
          <a:bodyPr/>
          <a:lstStyle/>
          <a:p>
            <a:endParaRPr lang="en-US"/>
          </a:p>
        </p:txBody>
      </p:sp>
      <p:sp>
        <p:nvSpPr>
          <p:cNvPr id="2" name="Shape 0"/>
          <p:cNvSpPr/>
          <p:nvPr/>
        </p:nvSpPr>
        <p:spPr>
          <a:xfrm>
            <a:off x="0" y="0"/>
            <a:ext cx="146304" cy="5143500"/>
          </a:xfrm>
          <a:prstGeom prst="rect">
            <a:avLst/>
          </a:prstGeom>
          <a:solidFill>
            <a:srgbClr val="4A90C2"/>
          </a:solidFill>
          <a:ln w="12700">
            <a:noFill/>
            <a:prstDash val="solid"/>
          </a:ln>
        </p:spPr>
        <p:txBody>
          <a:bodyPr/>
          <a:lstStyle/>
          <a:p>
            <a:endParaRPr lang="en-US"/>
          </a:p>
        </p:txBody>
      </p:sp>
      <p:pic>
        <p:nvPicPr>
          <p:cNvPr id="4" name="Image 0" descr="logo.png">
            <a:hlinkClick r:id="rId3"/>
          </p:cNvPr>
          <p:cNvPicPr>
            <a:picLocks noChangeAspect="1"/>
          </p:cNvPicPr>
          <p:nvPr/>
        </p:nvPicPr>
        <p:blipFill>
          <a:blip r:embed="rId4"/>
          <a:stretch>
            <a:fillRect/>
          </a:stretch>
        </p:blipFill>
        <p:spPr>
          <a:xfrm>
            <a:off x="6016752" y="228600"/>
            <a:ext cx="2724912" cy="384693"/>
          </a:xfrm>
          <a:prstGeom prst="rect">
            <a:avLst/>
          </a:prstGeom>
        </p:spPr>
      </p:pic>
      <p:sp>
        <p:nvSpPr>
          <p:cNvPr id="5" name="Text 2"/>
          <p:cNvSpPr/>
          <p:nvPr/>
        </p:nvSpPr>
        <p:spPr>
          <a:xfrm>
            <a:off x="365760" y="1362456"/>
            <a:ext cx="7772400" cy="777240"/>
          </a:xfrm>
          <a:prstGeom prst="rect">
            <a:avLst/>
          </a:prstGeom>
          <a:noFill/>
          <a:ln/>
        </p:spPr>
        <p:txBody>
          <a:bodyPr wrap="square" lIns="0" tIns="0" rIns="0" bIns="0" rtlCol="0" anchor="ctr"/>
          <a:lstStyle/>
          <a:p>
            <a:pPr marL="0" indent="0">
              <a:buNone/>
            </a:pPr>
            <a:r>
              <a:rPr lang="en-US" sz="4050" dirty="0">
                <a:solidFill>
                  <a:srgbClr val="FFFFFF"/>
                </a:solidFill>
                <a:latin typeface="Calibri Light" pitchFamily="34" charset="0"/>
                <a:ea typeface="Calibri Light" pitchFamily="34" charset="-122"/>
                <a:cs typeface="Calibri Light" pitchFamily="34" charset="-120"/>
              </a:rPr>
              <a:t>Cost vs Impact Matrix</a:t>
            </a:r>
            <a:endParaRPr lang="en-US" sz="4050" dirty="0"/>
          </a:p>
        </p:txBody>
      </p:sp>
      <p:sp>
        <p:nvSpPr>
          <p:cNvPr id="6" name="Shape 3"/>
          <p:cNvSpPr/>
          <p:nvPr/>
        </p:nvSpPr>
        <p:spPr>
          <a:xfrm>
            <a:off x="365760" y="2121408"/>
            <a:ext cx="5029200" cy="45720"/>
          </a:xfrm>
          <a:prstGeom prst="rect">
            <a:avLst/>
          </a:prstGeom>
          <a:solidFill>
            <a:srgbClr val="B9913A"/>
          </a:solidFill>
          <a:ln w="12700">
            <a:solidFill>
              <a:srgbClr val="333333"/>
            </a:solidFill>
            <a:prstDash val="solid"/>
          </a:ln>
        </p:spPr>
        <p:txBody>
          <a:bodyPr/>
          <a:lstStyle/>
          <a:p>
            <a:endParaRPr lang="en-US"/>
          </a:p>
        </p:txBody>
      </p:sp>
      <p:sp>
        <p:nvSpPr>
          <p:cNvPr id="7" name="Text 4"/>
          <p:cNvSpPr/>
          <p:nvPr/>
        </p:nvSpPr>
        <p:spPr>
          <a:xfrm>
            <a:off x="365760" y="2221992"/>
            <a:ext cx="7863840" cy="411480"/>
          </a:xfrm>
          <a:prstGeom prst="rect">
            <a:avLst/>
          </a:prstGeom>
          <a:noFill/>
          <a:ln/>
        </p:spPr>
        <p:txBody>
          <a:bodyPr wrap="square" lIns="0" tIns="0" rIns="0" bIns="0" rtlCol="0" anchor="ctr"/>
          <a:lstStyle/>
          <a:p>
            <a:pPr marL="0" indent="0">
              <a:buNone/>
            </a:pPr>
            <a:r>
              <a:rPr lang="en-US" sz="1500" i="1" dirty="0">
                <a:solidFill>
                  <a:srgbClr val="A0B4CC"/>
                </a:solidFill>
                <a:latin typeface="Calibri" pitchFamily="34" charset="0"/>
                <a:ea typeface="Calibri" pitchFamily="34" charset="-122"/>
                <a:cs typeface="Calibri" pitchFamily="34" charset="-120"/>
              </a:rPr>
              <a:t>See Where Each Initiative Lands Based on What It Delivers and What Is Required</a:t>
            </a:r>
            <a:endParaRPr lang="en-US" sz="1500" dirty="0"/>
          </a:p>
        </p:txBody>
      </p:sp>
      <p:sp>
        <p:nvSpPr>
          <p:cNvPr id="8" name="Text 5"/>
          <p:cNvSpPr/>
          <p:nvPr/>
        </p:nvSpPr>
        <p:spPr>
          <a:xfrm>
            <a:off x="365760" y="2825496"/>
            <a:ext cx="8229600" cy="292608"/>
          </a:xfrm>
          <a:prstGeom prst="rect">
            <a:avLst/>
          </a:prstGeom>
          <a:noFill/>
          <a:ln/>
        </p:spPr>
        <p:txBody>
          <a:bodyPr wrap="square" lIns="0" tIns="0" rIns="0" bIns="0" rtlCol="0" anchor="ctr"/>
          <a:lstStyle/>
          <a:p>
            <a:pPr marL="0" indent="0">
              <a:buNone/>
            </a:pPr>
            <a:r>
              <a:rPr lang="en-US" sz="1200" dirty="0">
                <a:solidFill>
                  <a:srgbClr val="B9913A"/>
                </a:solidFill>
                <a:latin typeface="Calibri" pitchFamily="34" charset="0"/>
                <a:ea typeface="Calibri" pitchFamily="34" charset="-122"/>
                <a:cs typeface="Calibri" pitchFamily="34" charset="-120"/>
              </a:rPr>
              <a:t>Step 2 of the Project Prioritization Process</a:t>
            </a:r>
            <a:endParaRPr lang="en-US" sz="1200" dirty="0"/>
          </a:p>
        </p:txBody>
      </p:sp>
      <p:sp>
        <p:nvSpPr>
          <p:cNvPr id="9" name="Shape 6"/>
          <p:cNvSpPr/>
          <p:nvPr/>
        </p:nvSpPr>
        <p:spPr>
          <a:xfrm>
            <a:off x="365760" y="3282696"/>
            <a:ext cx="2011680" cy="347472"/>
          </a:xfrm>
          <a:prstGeom prst="rect">
            <a:avLst/>
          </a:prstGeom>
          <a:solidFill>
            <a:srgbClr val="B9913A"/>
          </a:solidFill>
          <a:ln w="12700">
            <a:solidFill>
              <a:srgbClr val="333333"/>
            </a:solidFill>
            <a:prstDash val="solid"/>
          </a:ln>
        </p:spPr>
        <p:txBody>
          <a:bodyPr/>
          <a:lstStyle/>
          <a:p>
            <a:endParaRPr lang="en-US"/>
          </a:p>
        </p:txBody>
      </p:sp>
      <p:sp>
        <p:nvSpPr>
          <p:cNvPr id="10" name="Text 7"/>
          <p:cNvSpPr/>
          <p:nvPr/>
        </p:nvSpPr>
        <p:spPr>
          <a:xfrm>
            <a:off x="365760" y="3282696"/>
            <a:ext cx="2011680" cy="347472"/>
          </a:xfrm>
          <a:prstGeom prst="rect">
            <a:avLst/>
          </a:prstGeom>
          <a:noFill/>
          <a:ln/>
        </p:spPr>
        <p:txBody>
          <a:bodyPr wrap="square" lIns="0" tIns="0" rIns="0" bIns="0" rtlCol="0" anchor="ctr"/>
          <a:lstStyle/>
          <a:p>
            <a:pPr marL="0" indent="0" algn="ctr">
              <a:buNone/>
            </a:pPr>
            <a:r>
              <a:rPr lang="en-US" sz="1200" b="1" dirty="0">
                <a:solidFill>
                  <a:srgbClr val="1A2744"/>
                </a:solidFill>
                <a:latin typeface="Calibri" pitchFamily="34" charset="0"/>
                <a:ea typeface="Calibri" pitchFamily="34" charset="-122"/>
                <a:cs typeface="Calibri" pitchFamily="34" charset="-120"/>
              </a:rPr>
              <a:t>D   Deepen</a:t>
            </a:r>
            <a:endParaRPr lang="en-US" sz="1200" dirty="0"/>
          </a:p>
        </p:txBody>
      </p:sp>
      <p:sp>
        <p:nvSpPr>
          <p:cNvPr id="11" name="Shape 8"/>
          <p:cNvSpPr/>
          <p:nvPr/>
        </p:nvSpPr>
        <p:spPr>
          <a:xfrm>
            <a:off x="2514600" y="3282696"/>
            <a:ext cx="2011680" cy="347472"/>
          </a:xfrm>
          <a:prstGeom prst="rect">
            <a:avLst/>
          </a:prstGeom>
          <a:solidFill>
            <a:srgbClr val="4A90C2"/>
          </a:solidFill>
          <a:ln w="12700">
            <a:solidFill>
              <a:srgbClr val="333333"/>
            </a:solidFill>
            <a:prstDash val="solid"/>
          </a:ln>
        </p:spPr>
        <p:txBody>
          <a:bodyPr/>
          <a:lstStyle/>
          <a:p>
            <a:endParaRPr lang="en-US"/>
          </a:p>
        </p:txBody>
      </p:sp>
      <p:sp>
        <p:nvSpPr>
          <p:cNvPr id="12" name="Text 9"/>
          <p:cNvSpPr/>
          <p:nvPr/>
        </p:nvSpPr>
        <p:spPr>
          <a:xfrm>
            <a:off x="2514600" y="3282696"/>
            <a:ext cx="2011680"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   Attain</a:t>
            </a:r>
            <a:endParaRPr lang="en-US" sz="1200" dirty="0"/>
          </a:p>
        </p:txBody>
      </p:sp>
      <p:sp>
        <p:nvSpPr>
          <p:cNvPr id="13" name="Shape 10"/>
          <p:cNvSpPr/>
          <p:nvPr/>
        </p:nvSpPr>
        <p:spPr>
          <a:xfrm>
            <a:off x="4663440" y="3282696"/>
            <a:ext cx="2011680" cy="347472"/>
          </a:xfrm>
          <a:prstGeom prst="rect">
            <a:avLst/>
          </a:prstGeom>
          <a:solidFill>
            <a:srgbClr val="2E7D4F"/>
          </a:solidFill>
          <a:ln w="12700">
            <a:solidFill>
              <a:srgbClr val="333333"/>
            </a:solidFill>
            <a:prstDash val="solid"/>
          </a:ln>
        </p:spPr>
        <p:txBody>
          <a:bodyPr/>
          <a:lstStyle/>
          <a:p>
            <a:endParaRPr lang="en-US"/>
          </a:p>
        </p:txBody>
      </p:sp>
      <p:sp>
        <p:nvSpPr>
          <p:cNvPr id="14" name="Text 11"/>
          <p:cNvSpPr/>
          <p:nvPr/>
        </p:nvSpPr>
        <p:spPr>
          <a:xfrm>
            <a:off x="4663440" y="3282696"/>
            <a:ext cx="2011680"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R   Retain</a:t>
            </a:r>
            <a:endParaRPr lang="en-US" sz="1200" dirty="0"/>
          </a:p>
        </p:txBody>
      </p:sp>
      <p:sp>
        <p:nvSpPr>
          <p:cNvPr id="15" name="Shape 12"/>
          <p:cNvSpPr/>
          <p:nvPr/>
        </p:nvSpPr>
        <p:spPr>
          <a:xfrm>
            <a:off x="6812280" y="3282696"/>
            <a:ext cx="2011680" cy="347472"/>
          </a:xfrm>
          <a:prstGeom prst="rect">
            <a:avLst/>
          </a:prstGeom>
          <a:solidFill>
            <a:srgbClr val="6B4C9A"/>
          </a:solidFill>
          <a:ln w="12700">
            <a:solidFill>
              <a:srgbClr val="333333"/>
            </a:solidFill>
            <a:prstDash val="solid"/>
          </a:ln>
        </p:spPr>
        <p:txBody>
          <a:bodyPr/>
          <a:lstStyle/>
          <a:p>
            <a:endParaRPr lang="en-US"/>
          </a:p>
        </p:txBody>
      </p:sp>
      <p:sp>
        <p:nvSpPr>
          <p:cNvPr id="16" name="Text 13"/>
          <p:cNvSpPr/>
          <p:nvPr/>
        </p:nvSpPr>
        <p:spPr>
          <a:xfrm>
            <a:off x="6812280" y="3282696"/>
            <a:ext cx="2011680"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T   Table Stakes</a:t>
            </a:r>
            <a:endParaRPr lang="en-US" sz="1200" dirty="0"/>
          </a:p>
        </p:txBody>
      </p:sp>
      <p:sp>
        <p:nvSpPr>
          <p:cNvPr id="18" name="Text 15"/>
          <p:cNvSpPr/>
          <p:nvPr/>
        </p:nvSpPr>
        <p:spPr>
          <a:xfrm>
            <a:off x="365760" y="3794760"/>
            <a:ext cx="8412480" cy="201168"/>
          </a:xfrm>
          <a:prstGeom prst="rect">
            <a:avLst/>
          </a:prstGeom>
          <a:noFill/>
          <a:ln/>
        </p:spPr>
        <p:txBody>
          <a:bodyPr wrap="square" lIns="0" tIns="0" rIns="0" bIns="0" rtlCol="0" anchor="ctr"/>
          <a:lstStyle/>
          <a:p>
            <a:pPr marL="0" indent="0">
              <a:buNone/>
            </a:pPr>
            <a:r>
              <a:rPr lang="en-US" sz="950" dirty="0">
                <a:solidFill>
                  <a:srgbClr val="B9913A"/>
                </a:solidFill>
                <a:latin typeface="Calibri" pitchFamily="34" charset="0"/>
                <a:ea typeface="Calibri" pitchFamily="34" charset="-122"/>
                <a:cs typeface="Calibri" pitchFamily="34" charset="-120"/>
              </a:rPr>
              <a:t>Access all three tools in the Project Prioritization Toolkit:  </a:t>
            </a:r>
            <a:r>
              <a:rPr lang="en-US" sz="950" dirty="0">
                <a:solidFill>
                  <a:srgbClr val="B9913A"/>
                </a:solidFill>
                <a:latin typeface="Calibri" pitchFamily="34" charset="0"/>
                <a:ea typeface="Calibri" pitchFamily="34" charset="-122"/>
                <a:cs typeface="Calibri" pitchFamily="34" charset="-120"/>
                <a:hlinkClick r:id="rId5"/>
              </a:rPr>
              <a:t>https://www.leadership-tools.com/how-to-prioritize-work-projects.html</a:t>
            </a:r>
            <a:endParaRPr lang="en-US" sz="950" dirty="0"/>
          </a:p>
        </p:txBody>
      </p:sp>
      <p:sp>
        <p:nvSpPr>
          <p:cNvPr id="19" name="Text 16"/>
          <p:cNvSpPr/>
          <p:nvPr/>
        </p:nvSpPr>
        <p:spPr>
          <a:xfrm>
            <a:off x="365760" y="4636008"/>
            <a:ext cx="8412480" cy="182880"/>
          </a:xfrm>
          <a:prstGeom prst="rect">
            <a:avLst/>
          </a:prstGeom>
          <a:noFill/>
          <a:ln/>
        </p:spPr>
        <p:txBody>
          <a:bodyPr wrap="square" lIns="0" tIns="0" rIns="0" bIns="0" rtlCol="0" anchor="ctr"/>
          <a:lstStyle/>
          <a:p>
            <a:pPr marL="0" indent="0">
              <a:buNone/>
            </a:pPr>
            <a:r>
              <a:rPr lang="en-US" sz="900" i="1" dirty="0">
                <a:solidFill>
                  <a:srgbClr val="7090A8"/>
                </a:solidFill>
                <a:latin typeface="Calibri" pitchFamily="34" charset="0"/>
                <a:ea typeface="Calibri" pitchFamily="34" charset="-122"/>
                <a:cs typeface="Calibri" pitchFamily="34" charset="-120"/>
              </a:rPr>
              <a:t>Tip: Complete the D.A.R.T. Analysis Worksheet first. Every initiative you plot here carries its reference number from that worksheet.</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5F0"/>
        </a:solidFill>
        <a:effectLst/>
      </p:bgPr>
    </p:bg>
    <p:spTree>
      <p:nvGrpSpPr>
        <p:cNvPr id="1" name=""/>
        <p:cNvGrpSpPr/>
        <p:nvPr/>
      </p:nvGrpSpPr>
      <p:grpSpPr>
        <a:xfrm>
          <a:off x="0" y="0"/>
          <a:ext cx="0" cy="0"/>
          <a:chOff x="0" y="0"/>
          <a:chExt cx="0" cy="0"/>
        </a:xfrm>
      </p:grpSpPr>
      <p:sp>
        <p:nvSpPr>
          <p:cNvPr id="2" name="Rectangle 1"/>
          <p:cNvSpPr/>
          <p:nvPr/>
        </p:nvSpPr>
        <p:spPr>
          <a:xfrm>
            <a:off x="0" y="0"/>
            <a:ext cx="9144000" cy="594360"/>
          </a:xfrm>
          <a:prstGeom prst="rect">
            <a:avLst/>
          </a:prstGeom>
          <a:solidFill>
            <a:srgbClr val="1A27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594360"/>
            <a:ext cx="9144000" cy="45720"/>
          </a:xfrm>
          <a:prstGeom prst="rect">
            <a:avLst/>
          </a:prstGeom>
          <a:solidFill>
            <a:srgbClr val="B991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74320" y="73152"/>
            <a:ext cx="6675120" cy="457200"/>
          </a:xfrm>
          <a:prstGeom prst="rect">
            <a:avLst/>
          </a:prstGeom>
          <a:noFill/>
        </p:spPr>
        <p:txBody>
          <a:bodyPr wrap="square" lIns="0" tIns="0" rIns="0" bIns="0" anchor="ctr">
            <a:spAutoFit/>
          </a:bodyPr>
          <a:lstStyle/>
          <a:p>
            <a:pPr algn="l"/>
            <a:r>
              <a:rPr sz="2400" b="0" i="0">
                <a:solidFill>
                  <a:srgbClr val="FFFFFF"/>
                </a:solidFill>
                <a:latin typeface="Calibri Light"/>
              </a:rPr>
              <a:t>How to Use This Matrix</a:t>
            </a:r>
          </a:p>
        </p:txBody>
      </p:sp>
      <p:pic>
        <p:nvPicPr>
          <p:cNvPr id="5" name="Picture 4" descr="image.png">
            <a:hlinkClick r:id="rId3"/>
          </p:cNvPr>
          <p:cNvPicPr>
            <a:picLocks noChangeAspect="1"/>
          </p:cNvPicPr>
          <p:nvPr/>
        </p:nvPicPr>
        <p:blipFill>
          <a:blip r:embed="rId4"/>
          <a:stretch>
            <a:fillRect/>
          </a:stretch>
        </p:blipFill>
        <p:spPr>
          <a:xfrm>
            <a:off x="7150608" y="201168"/>
            <a:ext cx="1719072" cy="242692"/>
          </a:xfrm>
          <a:prstGeom prst="rect">
            <a:avLst/>
          </a:prstGeom>
        </p:spPr>
      </p:pic>
      <p:sp>
        <p:nvSpPr>
          <p:cNvPr id="6" name="TextBox 5"/>
          <p:cNvSpPr txBox="1"/>
          <p:nvPr/>
        </p:nvSpPr>
        <p:spPr>
          <a:xfrm>
            <a:off x="274320" y="758952"/>
            <a:ext cx="8595360" cy="192024"/>
          </a:xfrm>
          <a:prstGeom prst="rect">
            <a:avLst/>
          </a:prstGeom>
          <a:noFill/>
        </p:spPr>
        <p:txBody>
          <a:bodyPr wrap="square" lIns="0" tIns="0" rIns="0" bIns="0" anchor="ctr">
            <a:spAutoFit/>
          </a:bodyPr>
          <a:lstStyle/>
          <a:p>
            <a:pPr algn="l"/>
            <a:r>
              <a:rPr sz="1100" b="0" i="1">
                <a:solidFill>
                  <a:srgbClr val="666666"/>
                </a:solidFill>
                <a:latin typeface="Calibri"/>
              </a:rPr>
              <a:t>The second of three tools in the Project Prioritization Toolkit. It turns a list of initiatives into a picture of where your effort should go.</a:t>
            </a:r>
          </a:p>
        </p:txBody>
      </p:sp>
      <p:sp>
        <p:nvSpPr>
          <p:cNvPr id="7" name="TextBox 6"/>
          <p:cNvSpPr txBox="1"/>
          <p:nvPr/>
        </p:nvSpPr>
        <p:spPr>
          <a:xfrm>
            <a:off x="274320" y="1115568"/>
            <a:ext cx="4023360" cy="201168"/>
          </a:xfrm>
          <a:prstGeom prst="rect">
            <a:avLst/>
          </a:prstGeom>
          <a:noFill/>
        </p:spPr>
        <p:txBody>
          <a:bodyPr wrap="square" lIns="0" tIns="0" rIns="0" bIns="0" anchor="t">
            <a:spAutoFit/>
          </a:bodyPr>
          <a:lstStyle/>
          <a:p>
            <a:pPr algn="l"/>
            <a:r>
              <a:rPr sz="900" b="1" i="0">
                <a:solidFill>
                  <a:srgbClr val="1A2744"/>
                </a:solidFill>
                <a:latin typeface="Calibri"/>
              </a:rPr>
              <a:t>THREE STEPS</a:t>
            </a:r>
          </a:p>
        </p:txBody>
      </p:sp>
      <p:sp>
        <p:nvSpPr>
          <p:cNvPr id="8" name="Oval 7"/>
          <p:cNvSpPr/>
          <p:nvPr/>
        </p:nvSpPr>
        <p:spPr>
          <a:xfrm>
            <a:off x="274320" y="1389888"/>
            <a:ext cx="256032" cy="256032"/>
          </a:xfrm>
          <a:prstGeom prst="ellipse">
            <a:avLst/>
          </a:prstGeom>
          <a:solidFill>
            <a:srgbClr val="1A2744"/>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000" b="1">
                <a:solidFill>
                  <a:srgbClr val="FFFFFF"/>
                </a:solidFill>
                <a:latin typeface="Calibri"/>
              </a:rPr>
              <a:t>1</a:t>
            </a:r>
          </a:p>
        </p:txBody>
      </p:sp>
      <p:sp>
        <p:nvSpPr>
          <p:cNvPr id="9" name="TextBox 8"/>
          <p:cNvSpPr txBox="1"/>
          <p:nvPr/>
        </p:nvSpPr>
        <p:spPr>
          <a:xfrm>
            <a:off x="621792" y="1371600"/>
            <a:ext cx="3611880" cy="201168"/>
          </a:xfrm>
          <a:prstGeom prst="rect">
            <a:avLst/>
          </a:prstGeom>
          <a:noFill/>
        </p:spPr>
        <p:txBody>
          <a:bodyPr wrap="square" lIns="0" tIns="0" rIns="0" bIns="0" anchor="t">
            <a:spAutoFit/>
          </a:bodyPr>
          <a:lstStyle/>
          <a:p>
            <a:pPr algn="l"/>
            <a:r>
              <a:rPr sz="1100" b="1" i="0" dirty="0">
                <a:solidFill>
                  <a:srgbClr val="1A2744"/>
                </a:solidFill>
                <a:latin typeface="Calibri"/>
              </a:rPr>
              <a:t>Start with the D.A.R.T. worksheet</a:t>
            </a:r>
          </a:p>
        </p:txBody>
      </p:sp>
      <p:sp>
        <p:nvSpPr>
          <p:cNvPr id="10" name="TextBox 9"/>
          <p:cNvSpPr txBox="1"/>
          <p:nvPr/>
        </p:nvSpPr>
        <p:spPr>
          <a:xfrm>
            <a:off x="621792" y="1591056"/>
            <a:ext cx="3611880" cy="685800"/>
          </a:xfrm>
          <a:prstGeom prst="rect">
            <a:avLst/>
          </a:prstGeom>
          <a:noFill/>
        </p:spPr>
        <p:txBody>
          <a:bodyPr wrap="square" lIns="0" tIns="0" rIns="0" bIns="0" anchor="t">
            <a:spAutoFit/>
          </a:bodyPr>
          <a:lstStyle/>
          <a:p>
            <a:pPr algn="l"/>
            <a:r>
              <a:rPr sz="950" b="0" i="0">
                <a:solidFill>
                  <a:srgbClr val="3E3E42"/>
                </a:solidFill>
                <a:latin typeface="Calibri"/>
              </a:rPr>
              <a:t>Every bubble on this matrix comes from a reference number there. That worksheet also works out the quadrant, so plotting is mostly transferring a decision you already made.</a:t>
            </a:r>
          </a:p>
        </p:txBody>
      </p:sp>
      <p:sp>
        <p:nvSpPr>
          <p:cNvPr id="11" name="Oval 10"/>
          <p:cNvSpPr/>
          <p:nvPr/>
        </p:nvSpPr>
        <p:spPr>
          <a:xfrm>
            <a:off x="274320" y="2359152"/>
            <a:ext cx="256032" cy="256032"/>
          </a:xfrm>
          <a:prstGeom prst="ellipse">
            <a:avLst/>
          </a:prstGeom>
          <a:solidFill>
            <a:srgbClr val="1A2744"/>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000" b="1">
                <a:solidFill>
                  <a:srgbClr val="FFFFFF"/>
                </a:solidFill>
                <a:latin typeface="Calibri"/>
              </a:rPr>
              <a:t>2</a:t>
            </a:r>
          </a:p>
        </p:txBody>
      </p:sp>
      <p:sp>
        <p:nvSpPr>
          <p:cNvPr id="12" name="TextBox 11"/>
          <p:cNvSpPr txBox="1"/>
          <p:nvPr/>
        </p:nvSpPr>
        <p:spPr>
          <a:xfrm>
            <a:off x="621792" y="2340864"/>
            <a:ext cx="3611880" cy="201168"/>
          </a:xfrm>
          <a:prstGeom prst="rect">
            <a:avLst/>
          </a:prstGeom>
          <a:noFill/>
        </p:spPr>
        <p:txBody>
          <a:bodyPr wrap="square" lIns="0" tIns="0" rIns="0" bIns="0" anchor="t">
            <a:spAutoFit/>
          </a:bodyPr>
          <a:lstStyle/>
          <a:p>
            <a:pPr algn="l"/>
            <a:r>
              <a:rPr sz="1100" b="1" i="0">
                <a:solidFill>
                  <a:srgbClr val="1A2744"/>
                </a:solidFill>
                <a:latin typeface="Calibri"/>
              </a:rPr>
              <a:t>Copy a bubble, then place it</a:t>
            </a:r>
          </a:p>
        </p:txBody>
      </p:sp>
      <p:sp>
        <p:nvSpPr>
          <p:cNvPr id="13" name="TextBox 12"/>
          <p:cNvSpPr txBox="1"/>
          <p:nvPr/>
        </p:nvSpPr>
        <p:spPr>
          <a:xfrm>
            <a:off x="621792" y="2560320"/>
            <a:ext cx="3611880" cy="685800"/>
          </a:xfrm>
          <a:prstGeom prst="rect">
            <a:avLst/>
          </a:prstGeom>
          <a:noFill/>
        </p:spPr>
        <p:txBody>
          <a:bodyPr wrap="square" lIns="0" tIns="0" rIns="0" bIns="0" anchor="t">
            <a:spAutoFit/>
          </a:bodyPr>
          <a:lstStyle/>
          <a:p>
            <a:pPr algn="l"/>
            <a:r>
              <a:rPr sz="950" b="0" i="0">
                <a:solidFill>
                  <a:srgbClr val="3E3E42"/>
                </a:solidFill>
                <a:latin typeface="Calibri"/>
              </a:rPr>
              <a:t>The four bubbles at the top right carry the D.A.R.T. category colors. Copy one, drop it in the cell matching its Impact and Cost, and type the reference number inside it.</a:t>
            </a:r>
          </a:p>
        </p:txBody>
      </p:sp>
      <p:sp>
        <p:nvSpPr>
          <p:cNvPr id="14" name="Oval 13"/>
          <p:cNvSpPr/>
          <p:nvPr/>
        </p:nvSpPr>
        <p:spPr>
          <a:xfrm>
            <a:off x="274320" y="3328416"/>
            <a:ext cx="256032" cy="256032"/>
          </a:xfrm>
          <a:prstGeom prst="ellipse">
            <a:avLst/>
          </a:prstGeom>
          <a:solidFill>
            <a:srgbClr val="1A2744"/>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sz="1000" b="1">
                <a:solidFill>
                  <a:srgbClr val="FFFFFF"/>
                </a:solidFill>
                <a:latin typeface="Calibri"/>
              </a:rPr>
              <a:t>3</a:t>
            </a:r>
          </a:p>
        </p:txBody>
      </p:sp>
      <p:sp>
        <p:nvSpPr>
          <p:cNvPr id="15" name="TextBox 14"/>
          <p:cNvSpPr txBox="1"/>
          <p:nvPr/>
        </p:nvSpPr>
        <p:spPr>
          <a:xfrm>
            <a:off x="621792" y="3310128"/>
            <a:ext cx="3611880" cy="201168"/>
          </a:xfrm>
          <a:prstGeom prst="rect">
            <a:avLst/>
          </a:prstGeom>
          <a:noFill/>
        </p:spPr>
        <p:txBody>
          <a:bodyPr wrap="square" lIns="0" tIns="0" rIns="0" bIns="0" anchor="t">
            <a:spAutoFit/>
          </a:bodyPr>
          <a:lstStyle/>
          <a:p>
            <a:pPr algn="l"/>
            <a:r>
              <a:rPr sz="1100" b="1" i="0">
                <a:solidFill>
                  <a:srgbClr val="1A2744"/>
                </a:solidFill>
                <a:latin typeface="Calibri"/>
              </a:rPr>
              <a:t>Read the picture, then move</a:t>
            </a:r>
          </a:p>
        </p:txBody>
      </p:sp>
      <p:sp>
        <p:nvSpPr>
          <p:cNvPr id="16" name="TextBox 15"/>
          <p:cNvSpPr txBox="1"/>
          <p:nvPr/>
        </p:nvSpPr>
        <p:spPr>
          <a:xfrm>
            <a:off x="621792" y="3529584"/>
            <a:ext cx="3611880" cy="292388"/>
          </a:xfrm>
          <a:prstGeom prst="rect">
            <a:avLst/>
          </a:prstGeom>
          <a:noFill/>
        </p:spPr>
        <p:txBody>
          <a:bodyPr wrap="square" lIns="0" tIns="0" rIns="0" bIns="0" anchor="t">
            <a:spAutoFit/>
          </a:bodyPr>
          <a:lstStyle/>
          <a:p>
            <a:pPr algn="l"/>
            <a:r>
              <a:rPr sz="950" b="0" i="0" dirty="0">
                <a:solidFill>
                  <a:srgbClr val="3E3E42"/>
                </a:solidFill>
                <a:latin typeface="Calibri"/>
              </a:rPr>
              <a:t>Aim for two or three quick wins and start those this month. Everything else </a:t>
            </a:r>
            <a:r>
              <a:rPr lang="en-US" sz="950" b="0" i="0" dirty="0">
                <a:solidFill>
                  <a:srgbClr val="3E3E42"/>
                </a:solidFill>
                <a:latin typeface="Calibri"/>
              </a:rPr>
              <a:t>can be prioritized according to budget or </a:t>
            </a:r>
            <a:r>
              <a:rPr lang="en-US" sz="950" dirty="0">
                <a:solidFill>
                  <a:srgbClr val="3E3E42"/>
                </a:solidFill>
                <a:latin typeface="Calibri"/>
              </a:rPr>
              <a:t>level of importance. </a:t>
            </a:r>
            <a:endParaRPr sz="950" b="0" i="0" dirty="0">
              <a:solidFill>
                <a:srgbClr val="3E3E42"/>
              </a:solidFill>
              <a:latin typeface="Calibri"/>
            </a:endParaRPr>
          </a:p>
        </p:txBody>
      </p:sp>
      <p:sp>
        <p:nvSpPr>
          <p:cNvPr id="17" name="TextBox 16"/>
          <p:cNvSpPr txBox="1"/>
          <p:nvPr/>
        </p:nvSpPr>
        <p:spPr>
          <a:xfrm>
            <a:off x="4617720" y="1390360"/>
            <a:ext cx="4160520" cy="201168"/>
          </a:xfrm>
          <a:prstGeom prst="rect">
            <a:avLst/>
          </a:prstGeom>
          <a:noFill/>
        </p:spPr>
        <p:txBody>
          <a:bodyPr wrap="square" lIns="0" tIns="0" rIns="0" bIns="0" anchor="t">
            <a:spAutoFit/>
          </a:bodyPr>
          <a:lstStyle/>
          <a:p>
            <a:pPr algn="l"/>
            <a:r>
              <a:rPr sz="900" b="1" i="0">
                <a:solidFill>
                  <a:srgbClr val="1A2744"/>
                </a:solidFill>
                <a:latin typeface="Calibri"/>
              </a:rPr>
              <a:t>THE FOUR ZONES, POSITIONED AS THEY APPEAR ON THE MATRIX</a:t>
            </a:r>
          </a:p>
        </p:txBody>
      </p:sp>
      <p:sp>
        <p:nvSpPr>
          <p:cNvPr id="18" name="Rectangle 17"/>
          <p:cNvSpPr/>
          <p:nvPr/>
        </p:nvSpPr>
        <p:spPr>
          <a:xfrm>
            <a:off x="4617720" y="1664680"/>
            <a:ext cx="2048256" cy="1133856"/>
          </a:xfrm>
          <a:prstGeom prst="rect">
            <a:avLst/>
          </a:prstGeom>
          <a:solidFill>
            <a:srgbClr val="FFF3E0"/>
          </a:solidFill>
          <a:ln w="9525">
            <a:solidFill>
              <a:srgbClr val="DDDD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709160" y="1746976"/>
            <a:ext cx="1865376" cy="182880"/>
          </a:xfrm>
          <a:prstGeom prst="rect">
            <a:avLst/>
          </a:prstGeom>
          <a:noFill/>
        </p:spPr>
        <p:txBody>
          <a:bodyPr wrap="square" lIns="0" tIns="0" rIns="0" bIns="0" anchor="t">
            <a:spAutoFit/>
          </a:bodyPr>
          <a:lstStyle/>
          <a:p>
            <a:pPr algn="ctr"/>
            <a:r>
              <a:rPr sz="900" b="1" i="0">
                <a:solidFill>
                  <a:srgbClr val="E65100"/>
                </a:solidFill>
                <a:latin typeface="Calibri"/>
              </a:rPr>
              <a:t>STRATEGIC BETS</a:t>
            </a:r>
          </a:p>
        </p:txBody>
      </p:sp>
      <p:sp>
        <p:nvSpPr>
          <p:cNvPr id="20" name="TextBox 19"/>
          <p:cNvSpPr txBox="1"/>
          <p:nvPr/>
        </p:nvSpPr>
        <p:spPr>
          <a:xfrm>
            <a:off x="4709160" y="1929856"/>
            <a:ext cx="1865376" cy="164592"/>
          </a:xfrm>
          <a:prstGeom prst="rect">
            <a:avLst/>
          </a:prstGeom>
          <a:noFill/>
        </p:spPr>
        <p:txBody>
          <a:bodyPr wrap="square" lIns="0" tIns="0" rIns="0" bIns="0" anchor="t">
            <a:spAutoFit/>
          </a:bodyPr>
          <a:lstStyle/>
          <a:p>
            <a:pPr algn="ctr"/>
            <a:r>
              <a:rPr sz="750" b="1" i="0">
                <a:solidFill>
                  <a:srgbClr val="555555"/>
                </a:solidFill>
                <a:latin typeface="Calibri"/>
              </a:rPr>
              <a:t>High Impact  ·  High Cost</a:t>
            </a:r>
          </a:p>
        </p:txBody>
      </p:sp>
      <p:sp>
        <p:nvSpPr>
          <p:cNvPr id="21" name="TextBox 20"/>
          <p:cNvSpPr txBox="1"/>
          <p:nvPr/>
        </p:nvSpPr>
        <p:spPr>
          <a:xfrm>
            <a:off x="4709160" y="2140168"/>
            <a:ext cx="1865376" cy="749808"/>
          </a:xfrm>
          <a:prstGeom prst="rect">
            <a:avLst/>
          </a:prstGeom>
          <a:noFill/>
        </p:spPr>
        <p:txBody>
          <a:bodyPr wrap="square" lIns="0" tIns="0" rIns="0" bIns="0" anchor="t">
            <a:spAutoFit/>
          </a:bodyPr>
          <a:lstStyle/>
          <a:p>
            <a:pPr algn="ctr"/>
            <a:r>
              <a:rPr sz="800" b="0" i="0">
                <a:solidFill>
                  <a:srgbClr val="3E3E42"/>
                </a:solidFill>
                <a:latin typeface="Calibri"/>
              </a:rPr>
              <a:t>Worth doing, but they consume real money and real people. Pick them deliberately.</a:t>
            </a:r>
          </a:p>
        </p:txBody>
      </p:sp>
      <p:sp>
        <p:nvSpPr>
          <p:cNvPr id="22" name="Rectangle 21"/>
          <p:cNvSpPr/>
          <p:nvPr/>
        </p:nvSpPr>
        <p:spPr>
          <a:xfrm>
            <a:off x="6729984" y="1664680"/>
            <a:ext cx="2048256" cy="1133856"/>
          </a:xfrm>
          <a:prstGeom prst="rect">
            <a:avLst/>
          </a:prstGeom>
          <a:solidFill>
            <a:srgbClr val="E8F5E9"/>
          </a:solidFill>
          <a:ln w="9525">
            <a:solidFill>
              <a:srgbClr val="DDDD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821424" y="1746976"/>
            <a:ext cx="1865376" cy="182880"/>
          </a:xfrm>
          <a:prstGeom prst="rect">
            <a:avLst/>
          </a:prstGeom>
          <a:noFill/>
        </p:spPr>
        <p:txBody>
          <a:bodyPr wrap="square" lIns="0" tIns="0" rIns="0" bIns="0" anchor="t">
            <a:spAutoFit/>
          </a:bodyPr>
          <a:lstStyle/>
          <a:p>
            <a:pPr algn="ctr"/>
            <a:r>
              <a:rPr sz="900" b="1" i="0">
                <a:solidFill>
                  <a:srgbClr val="2E7D32"/>
                </a:solidFill>
                <a:latin typeface="Calibri"/>
              </a:rPr>
              <a:t>QUICK WINS</a:t>
            </a:r>
          </a:p>
        </p:txBody>
      </p:sp>
      <p:sp>
        <p:nvSpPr>
          <p:cNvPr id="24" name="TextBox 23"/>
          <p:cNvSpPr txBox="1"/>
          <p:nvPr/>
        </p:nvSpPr>
        <p:spPr>
          <a:xfrm>
            <a:off x="6821424" y="1929856"/>
            <a:ext cx="1865376" cy="164592"/>
          </a:xfrm>
          <a:prstGeom prst="rect">
            <a:avLst/>
          </a:prstGeom>
          <a:noFill/>
        </p:spPr>
        <p:txBody>
          <a:bodyPr wrap="square" lIns="0" tIns="0" rIns="0" bIns="0" anchor="t">
            <a:spAutoFit/>
          </a:bodyPr>
          <a:lstStyle/>
          <a:p>
            <a:pPr algn="ctr"/>
            <a:r>
              <a:rPr sz="750" b="1" i="0">
                <a:solidFill>
                  <a:srgbClr val="555555"/>
                </a:solidFill>
                <a:latin typeface="Calibri"/>
              </a:rPr>
              <a:t>High Impact  ·  Low Cost</a:t>
            </a:r>
          </a:p>
        </p:txBody>
      </p:sp>
      <p:sp>
        <p:nvSpPr>
          <p:cNvPr id="25" name="TextBox 24"/>
          <p:cNvSpPr txBox="1"/>
          <p:nvPr/>
        </p:nvSpPr>
        <p:spPr>
          <a:xfrm>
            <a:off x="6821424" y="2140168"/>
            <a:ext cx="1865376" cy="749808"/>
          </a:xfrm>
          <a:prstGeom prst="rect">
            <a:avLst/>
          </a:prstGeom>
          <a:noFill/>
        </p:spPr>
        <p:txBody>
          <a:bodyPr wrap="square" lIns="0" tIns="0" rIns="0" bIns="0" anchor="t">
            <a:spAutoFit/>
          </a:bodyPr>
          <a:lstStyle/>
          <a:p>
            <a:pPr algn="ctr"/>
            <a:r>
              <a:rPr sz="800" b="0" i="0">
                <a:solidFill>
                  <a:srgbClr val="3E3E42"/>
                </a:solidFill>
                <a:latin typeface="Calibri"/>
              </a:rPr>
              <a:t>Start here. Two or three of these build the momentum that carries the harder work.</a:t>
            </a:r>
          </a:p>
        </p:txBody>
      </p:sp>
      <p:sp>
        <p:nvSpPr>
          <p:cNvPr id="26" name="Rectangle 25"/>
          <p:cNvSpPr/>
          <p:nvPr/>
        </p:nvSpPr>
        <p:spPr>
          <a:xfrm>
            <a:off x="4617720" y="2871688"/>
            <a:ext cx="2048256" cy="1133856"/>
          </a:xfrm>
          <a:prstGeom prst="rect">
            <a:avLst/>
          </a:prstGeom>
          <a:solidFill>
            <a:srgbClr val="FFFFFF"/>
          </a:solidFill>
          <a:ln w="9525">
            <a:solidFill>
              <a:srgbClr val="DDDD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4709160" y="2953983"/>
            <a:ext cx="1865376" cy="182880"/>
          </a:xfrm>
          <a:prstGeom prst="rect">
            <a:avLst/>
          </a:prstGeom>
          <a:noFill/>
        </p:spPr>
        <p:txBody>
          <a:bodyPr wrap="square" lIns="0" tIns="0" rIns="0" bIns="0" anchor="t">
            <a:spAutoFit/>
          </a:bodyPr>
          <a:lstStyle/>
          <a:p>
            <a:pPr algn="ctr"/>
            <a:r>
              <a:rPr sz="900" b="1" i="0">
                <a:solidFill>
                  <a:srgbClr val="707070"/>
                </a:solidFill>
                <a:latin typeface="Calibri"/>
              </a:rPr>
              <a:t>PASS FOR NOW</a:t>
            </a:r>
          </a:p>
        </p:txBody>
      </p:sp>
      <p:sp>
        <p:nvSpPr>
          <p:cNvPr id="28" name="TextBox 27"/>
          <p:cNvSpPr txBox="1"/>
          <p:nvPr/>
        </p:nvSpPr>
        <p:spPr>
          <a:xfrm>
            <a:off x="4709160" y="3136864"/>
            <a:ext cx="1865376" cy="164592"/>
          </a:xfrm>
          <a:prstGeom prst="rect">
            <a:avLst/>
          </a:prstGeom>
          <a:noFill/>
        </p:spPr>
        <p:txBody>
          <a:bodyPr wrap="square" lIns="0" tIns="0" rIns="0" bIns="0" anchor="t">
            <a:spAutoFit/>
          </a:bodyPr>
          <a:lstStyle/>
          <a:p>
            <a:pPr algn="ctr"/>
            <a:r>
              <a:rPr sz="750" b="1" i="0">
                <a:solidFill>
                  <a:srgbClr val="555555"/>
                </a:solidFill>
                <a:latin typeface="Calibri"/>
              </a:rPr>
              <a:t>Low Impact  ·  High Cost</a:t>
            </a:r>
          </a:p>
        </p:txBody>
      </p:sp>
      <p:sp>
        <p:nvSpPr>
          <p:cNvPr id="29" name="TextBox 28"/>
          <p:cNvSpPr txBox="1"/>
          <p:nvPr/>
        </p:nvSpPr>
        <p:spPr>
          <a:xfrm>
            <a:off x="4709160" y="3347176"/>
            <a:ext cx="1865376" cy="749808"/>
          </a:xfrm>
          <a:prstGeom prst="rect">
            <a:avLst/>
          </a:prstGeom>
          <a:noFill/>
        </p:spPr>
        <p:txBody>
          <a:bodyPr wrap="square" lIns="0" tIns="0" rIns="0" bIns="0" anchor="t">
            <a:spAutoFit/>
          </a:bodyPr>
          <a:lstStyle/>
          <a:p>
            <a:pPr algn="ctr"/>
            <a:r>
              <a:rPr sz="800" b="0" i="0">
                <a:solidFill>
                  <a:srgbClr val="3E3E42"/>
                </a:solidFill>
                <a:latin typeface="Calibri"/>
              </a:rPr>
              <a:t>Expensive and not moving much. These deserve an honest conversation before anyone starts.</a:t>
            </a:r>
          </a:p>
        </p:txBody>
      </p:sp>
      <p:sp>
        <p:nvSpPr>
          <p:cNvPr id="30" name="Rectangle 29"/>
          <p:cNvSpPr/>
          <p:nvPr/>
        </p:nvSpPr>
        <p:spPr>
          <a:xfrm>
            <a:off x="6729984" y="2871688"/>
            <a:ext cx="2048256" cy="1133856"/>
          </a:xfrm>
          <a:prstGeom prst="rect">
            <a:avLst/>
          </a:prstGeom>
          <a:solidFill>
            <a:srgbClr val="F3F4F6"/>
          </a:solidFill>
          <a:ln w="9525">
            <a:solidFill>
              <a:srgbClr val="DDDD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6821424" y="2953983"/>
            <a:ext cx="1865376" cy="182880"/>
          </a:xfrm>
          <a:prstGeom prst="rect">
            <a:avLst/>
          </a:prstGeom>
          <a:noFill/>
        </p:spPr>
        <p:txBody>
          <a:bodyPr wrap="square" lIns="0" tIns="0" rIns="0" bIns="0" anchor="t">
            <a:spAutoFit/>
          </a:bodyPr>
          <a:lstStyle/>
          <a:p>
            <a:pPr algn="ctr"/>
            <a:r>
              <a:rPr sz="900" b="1" i="0">
                <a:solidFill>
                  <a:srgbClr val="707070"/>
                </a:solidFill>
                <a:latin typeface="Calibri"/>
              </a:rPr>
              <a:t>DELEGATE OR DEFER</a:t>
            </a:r>
          </a:p>
        </p:txBody>
      </p:sp>
      <p:sp>
        <p:nvSpPr>
          <p:cNvPr id="32" name="TextBox 31"/>
          <p:cNvSpPr txBox="1"/>
          <p:nvPr/>
        </p:nvSpPr>
        <p:spPr>
          <a:xfrm>
            <a:off x="6821424" y="3136864"/>
            <a:ext cx="1865376" cy="164592"/>
          </a:xfrm>
          <a:prstGeom prst="rect">
            <a:avLst/>
          </a:prstGeom>
          <a:noFill/>
        </p:spPr>
        <p:txBody>
          <a:bodyPr wrap="square" lIns="0" tIns="0" rIns="0" bIns="0" anchor="t">
            <a:spAutoFit/>
          </a:bodyPr>
          <a:lstStyle/>
          <a:p>
            <a:pPr algn="ctr"/>
            <a:r>
              <a:rPr sz="750" b="1" i="0">
                <a:solidFill>
                  <a:srgbClr val="555555"/>
                </a:solidFill>
                <a:latin typeface="Calibri"/>
              </a:rPr>
              <a:t>Low Impact  ·  Low Cost</a:t>
            </a:r>
          </a:p>
        </p:txBody>
      </p:sp>
      <p:sp>
        <p:nvSpPr>
          <p:cNvPr id="33" name="TextBox 32"/>
          <p:cNvSpPr txBox="1"/>
          <p:nvPr/>
        </p:nvSpPr>
        <p:spPr>
          <a:xfrm>
            <a:off x="6821424" y="3347176"/>
            <a:ext cx="1865376" cy="749808"/>
          </a:xfrm>
          <a:prstGeom prst="rect">
            <a:avLst/>
          </a:prstGeom>
          <a:noFill/>
        </p:spPr>
        <p:txBody>
          <a:bodyPr wrap="square" lIns="0" tIns="0" rIns="0" bIns="0" anchor="t">
            <a:spAutoFit/>
          </a:bodyPr>
          <a:lstStyle/>
          <a:p>
            <a:pPr algn="ctr"/>
            <a:r>
              <a:rPr sz="800" b="0" i="0">
                <a:solidFill>
                  <a:srgbClr val="3E3E42"/>
                </a:solidFill>
                <a:latin typeface="Calibri"/>
              </a:rPr>
              <a:t>Cheap enough to hand to someone developing, or to park until the calendar opens up.</a:t>
            </a:r>
          </a:p>
        </p:txBody>
      </p:sp>
      <p:sp>
        <p:nvSpPr>
          <p:cNvPr id="34" name="TextBox 33"/>
          <p:cNvSpPr txBox="1"/>
          <p:nvPr/>
        </p:nvSpPr>
        <p:spPr>
          <a:xfrm>
            <a:off x="4617720" y="4060407"/>
            <a:ext cx="4160520" cy="182880"/>
          </a:xfrm>
          <a:prstGeom prst="rect">
            <a:avLst/>
          </a:prstGeom>
          <a:noFill/>
        </p:spPr>
        <p:txBody>
          <a:bodyPr wrap="square" lIns="0" tIns="0" rIns="0" bIns="0" anchor="t">
            <a:spAutoFit/>
          </a:bodyPr>
          <a:lstStyle/>
          <a:p>
            <a:pPr algn="ctr"/>
            <a:r>
              <a:rPr sz="800" b="0" i="1">
                <a:solidFill>
                  <a:srgbClr val="9A9A9A"/>
                </a:solidFill>
                <a:latin typeface="Calibri"/>
              </a:rPr>
              <a:t>Impact rises up the page. Cost falls to the right.</a:t>
            </a:r>
          </a:p>
        </p:txBody>
      </p:sp>
      <p:sp>
        <p:nvSpPr>
          <p:cNvPr id="35" name="Rectangle 34"/>
          <p:cNvSpPr/>
          <p:nvPr/>
        </p:nvSpPr>
        <p:spPr>
          <a:xfrm>
            <a:off x="274320" y="4060407"/>
            <a:ext cx="41148" cy="566928"/>
          </a:xfrm>
          <a:prstGeom prst="rect">
            <a:avLst/>
          </a:prstGeom>
          <a:solidFill>
            <a:srgbClr val="B991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457200" y="4060407"/>
            <a:ext cx="3840480" cy="201168"/>
          </a:xfrm>
          <a:prstGeom prst="rect">
            <a:avLst/>
          </a:prstGeom>
          <a:noFill/>
        </p:spPr>
        <p:txBody>
          <a:bodyPr wrap="square" lIns="0" tIns="0" rIns="0" bIns="0" anchor="t">
            <a:spAutoFit/>
          </a:bodyPr>
          <a:lstStyle/>
          <a:p>
            <a:pPr algn="l"/>
            <a:r>
              <a:rPr sz="1000" b="1" i="0">
                <a:solidFill>
                  <a:srgbClr val="1A2744"/>
                </a:solidFill>
                <a:latin typeface="Calibri"/>
              </a:rPr>
              <a:t>Then what?</a:t>
            </a:r>
          </a:p>
        </p:txBody>
      </p:sp>
      <p:sp>
        <p:nvSpPr>
          <p:cNvPr id="37" name="TextBox 36"/>
          <p:cNvSpPr txBox="1"/>
          <p:nvPr/>
        </p:nvSpPr>
        <p:spPr>
          <a:xfrm>
            <a:off x="457200" y="4279863"/>
            <a:ext cx="3840480" cy="365760"/>
          </a:xfrm>
          <a:prstGeom prst="rect">
            <a:avLst/>
          </a:prstGeom>
          <a:noFill/>
        </p:spPr>
        <p:txBody>
          <a:bodyPr wrap="square" lIns="0" tIns="0" rIns="0" bIns="0" anchor="t">
            <a:spAutoFit/>
          </a:bodyPr>
          <a:lstStyle/>
          <a:p>
            <a:pPr algn="l"/>
            <a:r>
              <a:rPr sz="900" b="0" i="0">
                <a:solidFill>
                  <a:srgbClr val="3E3E42"/>
                </a:solidFill>
                <a:latin typeface="Calibri"/>
              </a:rPr>
              <a:t>Take the initiatives you decided to move on into the Communication Plan Worksheet, and line up who needs to hear about them.</a:t>
            </a:r>
          </a:p>
        </p:txBody>
      </p:sp>
      <p:sp>
        <p:nvSpPr>
          <p:cNvPr id="38" name="TextBox 37"/>
          <p:cNvSpPr txBox="1"/>
          <p:nvPr/>
        </p:nvSpPr>
        <p:spPr>
          <a:xfrm>
            <a:off x="274320" y="4858076"/>
            <a:ext cx="5486400" cy="138499"/>
          </a:xfrm>
          <a:prstGeom prst="rect">
            <a:avLst/>
          </a:prstGeom>
          <a:noFill/>
        </p:spPr>
        <p:txBody>
          <a:bodyPr wrap="square" lIns="0" tIns="0" rIns="0" bIns="0" anchor="ctr">
            <a:spAutoFit/>
          </a:bodyPr>
          <a:lstStyle/>
          <a:p>
            <a:pPr algn="l"/>
            <a:r>
              <a:rPr sz="900" b="0" i="1" dirty="0">
                <a:solidFill>
                  <a:srgbClr val="9A9A9A"/>
                </a:solidFill>
                <a:latin typeface="Calibri"/>
              </a:rPr>
              <a:t>Access all three tools: </a:t>
            </a:r>
            <a:r>
              <a:rPr sz="900" b="0" i="1" dirty="0">
                <a:solidFill>
                  <a:srgbClr val="9A9A9A"/>
                </a:solidFill>
                <a:latin typeface="Calibri"/>
                <a:hlinkClick r:id="rId5"/>
              </a:rPr>
              <a:t>https://www.leadership-tools.com/how-to-prioritize-work-projects.html</a:t>
            </a:r>
            <a:endParaRPr sz="900" b="0" i="1" dirty="0">
              <a:solidFill>
                <a:srgbClr val="9A9A9A"/>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A2744"/>
          </a:solidFill>
          <a:ln w="12700">
            <a:solidFill>
              <a:srgbClr val="333333"/>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B9913A"/>
          </a:solidFill>
          <a:ln w="12700">
            <a:solidFill>
              <a:srgbClr val="333333"/>
            </a:solidFill>
            <a:prstDash val="solid"/>
          </a:ln>
        </p:spPr>
        <p:txBody>
          <a:bodyPr/>
          <a:lstStyle/>
          <a:p>
            <a:endParaRPr lang="en-US"/>
          </a:p>
        </p:txBody>
      </p:sp>
      <p:sp>
        <p:nvSpPr>
          <p:cNvPr id="4" name="Text 2"/>
          <p:cNvSpPr/>
          <p:nvPr/>
        </p:nvSpPr>
        <p:spPr>
          <a:xfrm>
            <a:off x="274320" y="73152"/>
            <a:ext cx="6675120" cy="457200"/>
          </a:xfrm>
          <a:prstGeom prst="rect">
            <a:avLst/>
          </a:prstGeom>
          <a:noFill/>
          <a:ln/>
        </p:spPr>
        <p:txBody>
          <a:bodyPr wrap="square" lIns="0" tIns="0" rIns="0" bIns="0" rtlCol="0" anchor="ctr"/>
          <a:lstStyle/>
          <a:p>
            <a:pPr marL="0" indent="0">
              <a:buNone/>
            </a:pPr>
            <a:r>
              <a:rPr lang="en-US" sz="2400" dirty="0">
                <a:solidFill>
                  <a:srgbClr val="FFFFFF"/>
                </a:solidFill>
                <a:latin typeface="Calibri Light" pitchFamily="34" charset="0"/>
                <a:ea typeface="Calibri Light" pitchFamily="34" charset="-122"/>
                <a:cs typeface="Calibri Light" pitchFamily="34" charset="-120"/>
              </a:rPr>
              <a:t>Cost vs Impact Matrix</a:t>
            </a:r>
            <a:endParaRPr lang="en-US" sz="2400" dirty="0"/>
          </a:p>
        </p:txBody>
      </p:sp>
      <p:sp>
        <p:nvSpPr>
          <p:cNvPr id="5" name="Text 3"/>
          <p:cNvSpPr/>
          <p:nvPr/>
        </p:nvSpPr>
        <p:spPr>
          <a:xfrm>
            <a:off x="274320" y="772668"/>
            <a:ext cx="4434840" cy="192024"/>
          </a:xfrm>
          <a:prstGeom prst="rect">
            <a:avLst/>
          </a:prstGeom>
          <a:noFill/>
          <a:ln/>
        </p:spPr>
        <p:txBody>
          <a:bodyPr wrap="square" lIns="0" tIns="0" rIns="0" bIns="0" rtlCol="0" anchor="ctr"/>
          <a:lstStyle/>
          <a:p>
            <a:pPr marL="0" indent="0">
              <a:buNone/>
            </a:pPr>
            <a:r>
              <a:rPr lang="en-US" sz="1100" i="1" dirty="0">
                <a:solidFill>
                  <a:srgbClr val="666666"/>
                </a:solidFill>
                <a:latin typeface="Calibri" pitchFamily="34" charset="0"/>
                <a:ea typeface="Calibri" pitchFamily="34" charset="-122"/>
                <a:cs typeface="Calibri" pitchFamily="34" charset="-120"/>
              </a:rPr>
              <a:t>Copy a bubble, drop it in the matching cell, then add its reference number.</a:t>
            </a:r>
            <a:endParaRPr lang="en-US" sz="1100" dirty="0"/>
          </a:p>
        </p:txBody>
      </p:sp>
      <p:pic>
        <p:nvPicPr>
          <p:cNvPr id="6" name="Image 0" descr="logo.png">
            <a:hlinkClick r:id="rId3"/>
          </p:cNvPr>
          <p:cNvPicPr>
            <a:picLocks noChangeAspect="1"/>
          </p:cNvPicPr>
          <p:nvPr/>
        </p:nvPicPr>
        <p:blipFill>
          <a:blip r:embed="rId4"/>
          <a:stretch>
            <a:fillRect/>
          </a:stretch>
        </p:blipFill>
        <p:spPr>
          <a:xfrm>
            <a:off x="7150608" y="201168"/>
            <a:ext cx="1719072" cy="242693"/>
          </a:xfrm>
          <a:prstGeom prst="rect">
            <a:avLst/>
          </a:prstGeom>
        </p:spPr>
      </p:pic>
      <p:sp>
        <p:nvSpPr>
          <p:cNvPr id="7" name="Text 4"/>
          <p:cNvSpPr/>
          <p:nvPr/>
        </p:nvSpPr>
        <p:spPr>
          <a:xfrm>
            <a:off x="274320" y="4882896"/>
            <a:ext cx="5486400" cy="173736"/>
          </a:xfrm>
          <a:prstGeom prst="rect">
            <a:avLst/>
          </a:prstGeom>
          <a:noFill/>
          <a:ln/>
        </p:spPr>
        <p:txBody>
          <a:bodyPr wrap="square" lIns="0" tIns="0" rIns="0" bIns="0" rtlCol="0" anchor="ctr"/>
          <a:lstStyle/>
          <a:p>
            <a:pPr marL="0" indent="0">
              <a:buNone/>
            </a:pPr>
            <a:r>
              <a:rPr lang="en-US" sz="800" i="1" dirty="0">
                <a:solidFill>
                  <a:srgbClr val="9A9A9A"/>
                </a:solidFill>
                <a:latin typeface="Calibri" pitchFamily="34" charset="0"/>
                <a:ea typeface="Calibri" pitchFamily="34" charset="-122"/>
                <a:cs typeface="Calibri" pitchFamily="34" charset="-120"/>
                <a:hlinkClick r:id="rId5"/>
              </a:rPr>
              <a:t>Access all three tools: https://www.leadership-tools.com/how-to-prioritize-work-projects.html</a:t>
            </a:r>
            <a:endParaRPr lang="en-US" sz="800" dirty="0"/>
          </a:p>
        </p:txBody>
      </p:sp>
      <p:sp>
        <p:nvSpPr>
          <p:cNvPr id="8" name="Text 5"/>
          <p:cNvSpPr/>
          <p:nvPr/>
        </p:nvSpPr>
        <p:spPr>
          <a:xfrm>
            <a:off x="4800600" y="681228"/>
            <a:ext cx="347472" cy="347472"/>
          </a:xfrm>
          <a:prstGeom prst="ellipse">
            <a:avLst/>
          </a:prstGeom>
          <a:solidFill>
            <a:srgbClr val="B9913A"/>
          </a:solidFill>
          <a:ln/>
        </p:spPr>
        <p:txBody>
          <a:bodyPr wrap="square" lIns="0" tIns="0" rIns="0" bIns="0" rtlCol="0" anchor="ctr"/>
          <a:lstStyle/>
          <a:p>
            <a:pPr marL="0" indent="0" algn="ctr">
              <a:buNone/>
            </a:pPr>
            <a:r>
              <a:rPr lang="en-US" sz="900" b="1" dirty="0">
                <a:solidFill>
                  <a:srgbClr val="1A2744"/>
                </a:solidFill>
                <a:latin typeface="Calibri" pitchFamily="34" charset="0"/>
                <a:ea typeface="Calibri" pitchFamily="34" charset="-122"/>
                <a:cs typeface="Calibri" pitchFamily="34" charset="-120"/>
              </a:rPr>
              <a:t>D</a:t>
            </a:r>
            <a:endParaRPr lang="en-US" sz="900" dirty="0"/>
          </a:p>
        </p:txBody>
      </p:sp>
      <p:sp>
        <p:nvSpPr>
          <p:cNvPr id="9" name="Text 6"/>
          <p:cNvSpPr/>
          <p:nvPr/>
        </p:nvSpPr>
        <p:spPr>
          <a:xfrm>
            <a:off x="5184648" y="681228"/>
            <a:ext cx="621792" cy="347472"/>
          </a:xfrm>
          <a:prstGeom prst="rect">
            <a:avLst/>
          </a:prstGeom>
          <a:noFill/>
          <a:ln/>
        </p:spPr>
        <p:txBody>
          <a:bodyPr wrap="square" lIns="0" tIns="0" rIns="0" bIns="0" rtlCol="0" anchor="ctr"/>
          <a:lstStyle/>
          <a:p>
            <a:pPr marL="0" indent="0">
              <a:buNone/>
            </a:pPr>
            <a:r>
              <a:rPr lang="en-US" sz="800" dirty="0">
                <a:solidFill>
                  <a:srgbClr val="666666"/>
                </a:solidFill>
                <a:latin typeface="Calibri" pitchFamily="34" charset="0"/>
                <a:ea typeface="Calibri" pitchFamily="34" charset="-122"/>
                <a:cs typeface="Calibri" pitchFamily="34" charset="-120"/>
              </a:rPr>
              <a:t>Deepen</a:t>
            </a:r>
            <a:endParaRPr lang="en-US" sz="800" dirty="0"/>
          </a:p>
        </p:txBody>
      </p:sp>
      <p:sp>
        <p:nvSpPr>
          <p:cNvPr id="10" name="Text 7"/>
          <p:cNvSpPr/>
          <p:nvPr/>
        </p:nvSpPr>
        <p:spPr>
          <a:xfrm>
            <a:off x="5779008" y="681228"/>
            <a:ext cx="347472" cy="347472"/>
          </a:xfrm>
          <a:prstGeom prst="ellipse">
            <a:avLst/>
          </a:prstGeom>
          <a:solidFill>
            <a:srgbClr val="4A90C2"/>
          </a:solid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a:t>
            </a:r>
            <a:endParaRPr lang="en-US" sz="900" dirty="0"/>
          </a:p>
        </p:txBody>
      </p:sp>
      <p:sp>
        <p:nvSpPr>
          <p:cNvPr id="11" name="Text 8"/>
          <p:cNvSpPr/>
          <p:nvPr/>
        </p:nvSpPr>
        <p:spPr>
          <a:xfrm>
            <a:off x="6163056" y="681228"/>
            <a:ext cx="621792" cy="347472"/>
          </a:xfrm>
          <a:prstGeom prst="rect">
            <a:avLst/>
          </a:prstGeom>
          <a:noFill/>
          <a:ln/>
        </p:spPr>
        <p:txBody>
          <a:bodyPr wrap="square" lIns="0" tIns="0" rIns="0" bIns="0" rtlCol="0" anchor="ctr"/>
          <a:lstStyle/>
          <a:p>
            <a:pPr marL="0" indent="0">
              <a:buNone/>
            </a:pPr>
            <a:r>
              <a:rPr lang="en-US" sz="800" dirty="0">
                <a:solidFill>
                  <a:srgbClr val="666666"/>
                </a:solidFill>
                <a:latin typeface="Calibri" pitchFamily="34" charset="0"/>
                <a:ea typeface="Calibri" pitchFamily="34" charset="-122"/>
                <a:cs typeface="Calibri" pitchFamily="34" charset="-120"/>
              </a:rPr>
              <a:t>Attain</a:t>
            </a:r>
            <a:endParaRPr lang="en-US" sz="800" dirty="0"/>
          </a:p>
        </p:txBody>
      </p:sp>
      <p:sp>
        <p:nvSpPr>
          <p:cNvPr id="12" name="Text 9"/>
          <p:cNvSpPr/>
          <p:nvPr/>
        </p:nvSpPr>
        <p:spPr>
          <a:xfrm>
            <a:off x="6757416" y="681228"/>
            <a:ext cx="347472" cy="347472"/>
          </a:xfrm>
          <a:prstGeom prst="ellipse">
            <a:avLst/>
          </a:prstGeom>
          <a:solidFill>
            <a:srgbClr val="2E7D4F"/>
          </a:solid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R</a:t>
            </a:r>
            <a:endParaRPr lang="en-US" sz="900" dirty="0"/>
          </a:p>
        </p:txBody>
      </p:sp>
      <p:sp>
        <p:nvSpPr>
          <p:cNvPr id="13" name="Text 10"/>
          <p:cNvSpPr/>
          <p:nvPr/>
        </p:nvSpPr>
        <p:spPr>
          <a:xfrm>
            <a:off x="7141464" y="681228"/>
            <a:ext cx="621792" cy="347472"/>
          </a:xfrm>
          <a:prstGeom prst="rect">
            <a:avLst/>
          </a:prstGeom>
          <a:noFill/>
          <a:ln/>
        </p:spPr>
        <p:txBody>
          <a:bodyPr wrap="square" lIns="0" tIns="0" rIns="0" bIns="0" rtlCol="0" anchor="ctr"/>
          <a:lstStyle/>
          <a:p>
            <a:pPr marL="0" indent="0">
              <a:buNone/>
            </a:pPr>
            <a:r>
              <a:rPr lang="en-US" sz="800" dirty="0">
                <a:solidFill>
                  <a:srgbClr val="666666"/>
                </a:solidFill>
                <a:latin typeface="Calibri" pitchFamily="34" charset="0"/>
                <a:ea typeface="Calibri" pitchFamily="34" charset="-122"/>
                <a:cs typeface="Calibri" pitchFamily="34" charset="-120"/>
              </a:rPr>
              <a:t>Retain</a:t>
            </a:r>
            <a:endParaRPr lang="en-US" sz="800" dirty="0"/>
          </a:p>
        </p:txBody>
      </p:sp>
      <p:sp>
        <p:nvSpPr>
          <p:cNvPr id="14" name="Text 11"/>
          <p:cNvSpPr/>
          <p:nvPr/>
        </p:nvSpPr>
        <p:spPr>
          <a:xfrm>
            <a:off x="7735824" y="681228"/>
            <a:ext cx="347472" cy="347472"/>
          </a:xfrm>
          <a:prstGeom prst="ellipse">
            <a:avLst/>
          </a:prstGeom>
          <a:solidFill>
            <a:srgbClr val="6B4C9A"/>
          </a:solid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T</a:t>
            </a:r>
            <a:endParaRPr lang="en-US" sz="900" dirty="0"/>
          </a:p>
        </p:txBody>
      </p:sp>
      <p:sp>
        <p:nvSpPr>
          <p:cNvPr id="15" name="Text 12"/>
          <p:cNvSpPr/>
          <p:nvPr/>
        </p:nvSpPr>
        <p:spPr>
          <a:xfrm>
            <a:off x="8119872" y="681228"/>
            <a:ext cx="621792" cy="347472"/>
          </a:xfrm>
          <a:prstGeom prst="rect">
            <a:avLst/>
          </a:prstGeom>
          <a:noFill/>
          <a:ln/>
        </p:spPr>
        <p:txBody>
          <a:bodyPr wrap="square" lIns="0" tIns="0" rIns="0" bIns="0" rtlCol="0" anchor="ctr"/>
          <a:lstStyle/>
          <a:p>
            <a:pPr marL="0" indent="0">
              <a:buNone/>
            </a:pPr>
            <a:r>
              <a:rPr lang="en-US" sz="800" dirty="0">
                <a:solidFill>
                  <a:srgbClr val="666666"/>
                </a:solidFill>
                <a:latin typeface="Calibri" pitchFamily="34" charset="0"/>
                <a:ea typeface="Calibri" pitchFamily="34" charset="-122"/>
                <a:cs typeface="Calibri" pitchFamily="34" charset="-120"/>
              </a:rPr>
              <a:t>Table Stakes</a:t>
            </a:r>
            <a:endParaRPr lang="en-US" sz="800" dirty="0"/>
          </a:p>
        </p:txBody>
      </p:sp>
      <p:sp>
        <p:nvSpPr>
          <p:cNvPr id="16" name="Shape 13"/>
          <p:cNvSpPr/>
          <p:nvPr/>
        </p:nvSpPr>
        <p:spPr>
          <a:xfrm>
            <a:off x="1399032" y="1088136"/>
            <a:ext cx="3291840" cy="1673352"/>
          </a:xfrm>
          <a:prstGeom prst="rect">
            <a:avLst/>
          </a:prstGeom>
          <a:solidFill>
            <a:srgbClr val="FFF3E0"/>
          </a:solidFill>
          <a:ln w="9525">
            <a:solidFill>
              <a:srgbClr val="DDDDDD"/>
            </a:solidFill>
            <a:prstDash val="solid"/>
          </a:ln>
        </p:spPr>
        <p:txBody>
          <a:bodyPr/>
          <a:lstStyle/>
          <a:p>
            <a:endParaRPr lang="en-US"/>
          </a:p>
        </p:txBody>
      </p:sp>
      <p:sp>
        <p:nvSpPr>
          <p:cNvPr id="17" name="Shape 14"/>
          <p:cNvSpPr/>
          <p:nvPr/>
        </p:nvSpPr>
        <p:spPr>
          <a:xfrm>
            <a:off x="4690872" y="1088136"/>
            <a:ext cx="3291840" cy="1673352"/>
          </a:xfrm>
          <a:prstGeom prst="rect">
            <a:avLst/>
          </a:prstGeom>
          <a:solidFill>
            <a:srgbClr val="E8F5E9"/>
          </a:solidFill>
          <a:ln w="9525">
            <a:solidFill>
              <a:srgbClr val="DDDDDD"/>
            </a:solidFill>
            <a:prstDash val="solid"/>
          </a:ln>
        </p:spPr>
        <p:txBody>
          <a:bodyPr/>
          <a:lstStyle/>
          <a:p>
            <a:endParaRPr lang="en-US"/>
          </a:p>
        </p:txBody>
      </p:sp>
      <p:sp>
        <p:nvSpPr>
          <p:cNvPr id="18" name="Shape 15"/>
          <p:cNvSpPr/>
          <p:nvPr/>
        </p:nvSpPr>
        <p:spPr>
          <a:xfrm>
            <a:off x="1399032" y="2761488"/>
            <a:ext cx="3291840" cy="1673352"/>
          </a:xfrm>
          <a:prstGeom prst="rect">
            <a:avLst/>
          </a:prstGeom>
          <a:solidFill>
            <a:srgbClr val="FFFFFF"/>
          </a:solidFill>
          <a:ln w="9525">
            <a:solidFill>
              <a:srgbClr val="DDDDDD"/>
            </a:solidFill>
            <a:prstDash val="solid"/>
          </a:ln>
        </p:spPr>
        <p:txBody>
          <a:bodyPr/>
          <a:lstStyle/>
          <a:p>
            <a:endParaRPr lang="en-US"/>
          </a:p>
        </p:txBody>
      </p:sp>
      <p:sp>
        <p:nvSpPr>
          <p:cNvPr id="19" name="Shape 16"/>
          <p:cNvSpPr/>
          <p:nvPr/>
        </p:nvSpPr>
        <p:spPr>
          <a:xfrm>
            <a:off x="4690872" y="2761488"/>
            <a:ext cx="3291840" cy="1673352"/>
          </a:xfrm>
          <a:prstGeom prst="rect">
            <a:avLst/>
          </a:prstGeom>
          <a:solidFill>
            <a:srgbClr val="F3F4F6"/>
          </a:solidFill>
          <a:ln w="9525">
            <a:solidFill>
              <a:srgbClr val="DDDDDD"/>
            </a:solidFill>
            <a:prstDash val="solid"/>
          </a:ln>
        </p:spPr>
        <p:txBody>
          <a:bodyPr/>
          <a:lstStyle/>
          <a:p>
            <a:endParaRPr lang="en-US"/>
          </a:p>
        </p:txBody>
      </p:sp>
      <p:sp>
        <p:nvSpPr>
          <p:cNvPr id="20" name="Shape 17"/>
          <p:cNvSpPr/>
          <p:nvPr/>
        </p:nvSpPr>
        <p:spPr>
          <a:xfrm>
            <a:off x="3044952" y="1088136"/>
            <a:ext cx="0" cy="3346704"/>
          </a:xfrm>
          <a:prstGeom prst="line">
            <a:avLst/>
          </a:prstGeom>
          <a:noFill/>
          <a:ln w="9525">
            <a:solidFill>
              <a:srgbClr val="ECECEC"/>
            </a:solidFill>
            <a:prstDash val="solid"/>
          </a:ln>
        </p:spPr>
        <p:txBody>
          <a:bodyPr/>
          <a:lstStyle/>
          <a:p>
            <a:endParaRPr lang="en-US"/>
          </a:p>
        </p:txBody>
      </p:sp>
      <p:sp>
        <p:nvSpPr>
          <p:cNvPr id="21" name="Shape 18"/>
          <p:cNvSpPr/>
          <p:nvPr/>
        </p:nvSpPr>
        <p:spPr>
          <a:xfrm>
            <a:off x="1399032" y="1924812"/>
            <a:ext cx="6583680" cy="0"/>
          </a:xfrm>
          <a:prstGeom prst="line">
            <a:avLst/>
          </a:prstGeom>
          <a:noFill/>
          <a:ln w="9525">
            <a:solidFill>
              <a:srgbClr val="ECECEC"/>
            </a:solidFill>
            <a:prstDash val="solid"/>
          </a:ln>
        </p:spPr>
        <p:txBody>
          <a:bodyPr/>
          <a:lstStyle/>
          <a:p>
            <a:endParaRPr lang="en-US"/>
          </a:p>
        </p:txBody>
      </p:sp>
      <p:sp>
        <p:nvSpPr>
          <p:cNvPr id="22" name="Shape 19"/>
          <p:cNvSpPr/>
          <p:nvPr/>
        </p:nvSpPr>
        <p:spPr>
          <a:xfrm>
            <a:off x="6336792" y="1088136"/>
            <a:ext cx="0" cy="3346704"/>
          </a:xfrm>
          <a:prstGeom prst="line">
            <a:avLst/>
          </a:prstGeom>
          <a:noFill/>
          <a:ln w="9525">
            <a:solidFill>
              <a:srgbClr val="ECECEC"/>
            </a:solidFill>
            <a:prstDash val="solid"/>
          </a:ln>
        </p:spPr>
        <p:txBody>
          <a:bodyPr/>
          <a:lstStyle/>
          <a:p>
            <a:endParaRPr lang="en-US"/>
          </a:p>
        </p:txBody>
      </p:sp>
      <p:sp>
        <p:nvSpPr>
          <p:cNvPr id="23" name="Shape 20"/>
          <p:cNvSpPr/>
          <p:nvPr/>
        </p:nvSpPr>
        <p:spPr>
          <a:xfrm>
            <a:off x="1399032" y="3598164"/>
            <a:ext cx="6583680" cy="0"/>
          </a:xfrm>
          <a:prstGeom prst="line">
            <a:avLst/>
          </a:prstGeom>
          <a:noFill/>
          <a:ln w="9525">
            <a:solidFill>
              <a:srgbClr val="ECECEC"/>
            </a:solidFill>
            <a:prstDash val="solid"/>
          </a:ln>
        </p:spPr>
        <p:txBody>
          <a:bodyPr/>
          <a:lstStyle/>
          <a:p>
            <a:endParaRPr lang="en-US"/>
          </a:p>
        </p:txBody>
      </p:sp>
      <p:sp>
        <p:nvSpPr>
          <p:cNvPr id="24" name="Text 21"/>
          <p:cNvSpPr/>
          <p:nvPr/>
        </p:nvSpPr>
        <p:spPr>
          <a:xfrm>
            <a:off x="1472184" y="1143000"/>
            <a:ext cx="3145536" cy="365760"/>
          </a:xfrm>
          <a:prstGeom prst="rect">
            <a:avLst/>
          </a:prstGeom>
          <a:noFill/>
          <a:ln/>
        </p:spPr>
        <p:txBody>
          <a:bodyPr wrap="square" lIns="0" tIns="0" rIns="0" bIns="0" rtlCol="0" anchor="t"/>
          <a:lstStyle/>
          <a:p>
            <a:pPr marL="0" indent="0" algn="ctr">
              <a:buNone/>
            </a:pPr>
            <a:r>
              <a:rPr lang="en-US" sz="950" b="1" dirty="0">
                <a:solidFill>
                  <a:srgbClr val="E65100"/>
                </a:solidFill>
                <a:latin typeface="Calibri" pitchFamily="34" charset="0"/>
                <a:ea typeface="Calibri" pitchFamily="34" charset="-122"/>
                <a:cs typeface="Calibri" pitchFamily="34" charset="-120"/>
              </a:rPr>
              <a:t>STRATEGIC BETS</a:t>
            </a:r>
            <a:endParaRPr lang="en-US" sz="950" dirty="0"/>
          </a:p>
          <a:p>
            <a:pPr marL="0" indent="0" algn="ctr">
              <a:buNone/>
            </a:pPr>
            <a:r>
              <a:rPr lang="en-US" sz="800" b="1" dirty="0">
                <a:solidFill>
                  <a:srgbClr val="555555"/>
                </a:solidFill>
                <a:latin typeface="Calibri" pitchFamily="34" charset="0"/>
                <a:ea typeface="Calibri" pitchFamily="34" charset="-122"/>
                <a:cs typeface="Calibri" pitchFamily="34" charset="-120"/>
              </a:rPr>
              <a:t>High Impact  ·  High Cost</a:t>
            </a:r>
            <a:endParaRPr lang="en-US" sz="950" dirty="0"/>
          </a:p>
        </p:txBody>
      </p:sp>
      <p:sp>
        <p:nvSpPr>
          <p:cNvPr id="25" name="Text 22"/>
          <p:cNvSpPr/>
          <p:nvPr/>
        </p:nvSpPr>
        <p:spPr>
          <a:xfrm>
            <a:off x="4764024" y="1143000"/>
            <a:ext cx="3145536" cy="365760"/>
          </a:xfrm>
          <a:prstGeom prst="rect">
            <a:avLst/>
          </a:prstGeom>
          <a:noFill/>
          <a:ln/>
        </p:spPr>
        <p:txBody>
          <a:bodyPr wrap="square" lIns="0" tIns="0" rIns="0" bIns="0" rtlCol="0" anchor="t"/>
          <a:lstStyle/>
          <a:p>
            <a:pPr marL="0" indent="0" algn="ctr">
              <a:buNone/>
            </a:pPr>
            <a:r>
              <a:rPr lang="en-US" sz="950" b="1" dirty="0">
                <a:solidFill>
                  <a:srgbClr val="2E7D32"/>
                </a:solidFill>
                <a:latin typeface="Calibri" pitchFamily="34" charset="0"/>
                <a:ea typeface="Calibri" pitchFamily="34" charset="-122"/>
                <a:cs typeface="Calibri" pitchFamily="34" charset="-120"/>
              </a:rPr>
              <a:t>QUICK WINS</a:t>
            </a:r>
            <a:endParaRPr lang="en-US" sz="950" dirty="0"/>
          </a:p>
          <a:p>
            <a:pPr marL="0" indent="0" algn="ctr">
              <a:buNone/>
            </a:pPr>
            <a:r>
              <a:rPr lang="en-US" sz="800" b="1" dirty="0">
                <a:solidFill>
                  <a:srgbClr val="555555"/>
                </a:solidFill>
                <a:latin typeface="Calibri" pitchFamily="34" charset="0"/>
                <a:ea typeface="Calibri" pitchFamily="34" charset="-122"/>
                <a:cs typeface="Calibri" pitchFamily="34" charset="-120"/>
              </a:rPr>
              <a:t>High Impact  ·  Low Cost</a:t>
            </a:r>
            <a:endParaRPr lang="en-US" sz="950" dirty="0"/>
          </a:p>
        </p:txBody>
      </p:sp>
      <p:sp>
        <p:nvSpPr>
          <p:cNvPr id="26" name="Text 23"/>
          <p:cNvSpPr/>
          <p:nvPr/>
        </p:nvSpPr>
        <p:spPr>
          <a:xfrm>
            <a:off x="1472184" y="2816352"/>
            <a:ext cx="3145536" cy="365760"/>
          </a:xfrm>
          <a:prstGeom prst="rect">
            <a:avLst/>
          </a:prstGeom>
          <a:noFill/>
          <a:ln/>
        </p:spPr>
        <p:txBody>
          <a:bodyPr wrap="square" lIns="0" tIns="0" rIns="0" bIns="0" rtlCol="0" anchor="t"/>
          <a:lstStyle/>
          <a:p>
            <a:pPr marL="0" indent="0" algn="ctr">
              <a:buNone/>
            </a:pPr>
            <a:r>
              <a:rPr lang="en-US" sz="950" b="1" dirty="0">
                <a:solidFill>
                  <a:srgbClr val="707070"/>
                </a:solidFill>
                <a:latin typeface="Calibri" pitchFamily="34" charset="0"/>
                <a:ea typeface="Calibri" pitchFamily="34" charset="-122"/>
                <a:cs typeface="Calibri" pitchFamily="34" charset="-120"/>
              </a:rPr>
              <a:t>PASS FOR NOW</a:t>
            </a:r>
            <a:endParaRPr lang="en-US" sz="950" dirty="0"/>
          </a:p>
          <a:p>
            <a:pPr marL="0" indent="0" algn="ctr">
              <a:buNone/>
            </a:pPr>
            <a:r>
              <a:rPr lang="en-US" sz="800" b="1" dirty="0">
                <a:solidFill>
                  <a:srgbClr val="555555"/>
                </a:solidFill>
                <a:latin typeface="Calibri" pitchFamily="34" charset="0"/>
                <a:ea typeface="Calibri" pitchFamily="34" charset="-122"/>
                <a:cs typeface="Calibri" pitchFamily="34" charset="-120"/>
              </a:rPr>
              <a:t>Low Impact  ·  High Cost</a:t>
            </a:r>
            <a:endParaRPr lang="en-US" sz="950" dirty="0"/>
          </a:p>
        </p:txBody>
      </p:sp>
      <p:sp>
        <p:nvSpPr>
          <p:cNvPr id="27" name="Text 24"/>
          <p:cNvSpPr/>
          <p:nvPr/>
        </p:nvSpPr>
        <p:spPr>
          <a:xfrm>
            <a:off x="4764024" y="2816352"/>
            <a:ext cx="3145536" cy="365760"/>
          </a:xfrm>
          <a:prstGeom prst="rect">
            <a:avLst/>
          </a:prstGeom>
          <a:noFill/>
          <a:ln/>
        </p:spPr>
        <p:txBody>
          <a:bodyPr wrap="square" lIns="0" tIns="0" rIns="0" bIns="0" rtlCol="0" anchor="t"/>
          <a:lstStyle/>
          <a:p>
            <a:pPr marL="0" indent="0" algn="ctr">
              <a:buNone/>
            </a:pPr>
            <a:r>
              <a:rPr lang="en-US" sz="950" b="1" dirty="0">
                <a:solidFill>
                  <a:srgbClr val="707070"/>
                </a:solidFill>
                <a:latin typeface="Calibri" pitchFamily="34" charset="0"/>
                <a:ea typeface="Calibri" pitchFamily="34" charset="-122"/>
                <a:cs typeface="Calibri" pitchFamily="34" charset="-120"/>
              </a:rPr>
              <a:t>DELEGATE OR DEFER</a:t>
            </a:r>
            <a:endParaRPr lang="en-US" sz="950" dirty="0"/>
          </a:p>
          <a:p>
            <a:pPr marL="0" indent="0" algn="ctr">
              <a:buNone/>
            </a:pPr>
            <a:r>
              <a:rPr lang="en-US" sz="800" b="1" dirty="0">
                <a:solidFill>
                  <a:srgbClr val="555555"/>
                </a:solidFill>
                <a:latin typeface="Calibri" pitchFamily="34" charset="0"/>
                <a:ea typeface="Calibri" pitchFamily="34" charset="-122"/>
                <a:cs typeface="Calibri" pitchFamily="34" charset="-120"/>
              </a:rPr>
              <a:t>Low Impact  ·  Low Cost</a:t>
            </a:r>
            <a:endParaRPr lang="en-US" sz="950" dirty="0"/>
          </a:p>
        </p:txBody>
      </p:sp>
      <p:sp>
        <p:nvSpPr>
          <p:cNvPr id="28" name="Text 25"/>
          <p:cNvSpPr/>
          <p:nvPr/>
        </p:nvSpPr>
        <p:spPr>
          <a:xfrm rot="16200000">
            <a:off x="420624" y="2601468"/>
            <a:ext cx="548640" cy="320040"/>
          </a:xfrm>
          <a:prstGeom prst="rect">
            <a:avLst/>
          </a:prstGeom>
          <a:noFill/>
          <a:ln/>
        </p:spPr>
        <p:txBody>
          <a:bodyPr wrap="square" lIns="0" tIns="0" rIns="0" bIns="0" rtlCol="0" anchor="ctr"/>
          <a:lstStyle/>
          <a:p>
            <a:pPr marL="0" indent="0" algn="ctr">
              <a:buNone/>
            </a:pPr>
            <a:r>
              <a:rPr lang="en-US" sz="1200" b="1" dirty="0">
                <a:solidFill>
                  <a:srgbClr val="1A2744"/>
                </a:solidFill>
                <a:latin typeface="Calibri" pitchFamily="34" charset="0"/>
                <a:ea typeface="Calibri" pitchFamily="34" charset="-122"/>
                <a:cs typeface="Calibri" pitchFamily="34" charset="-120"/>
              </a:rPr>
              <a:t>IMPACT</a:t>
            </a:r>
            <a:endParaRPr lang="en-US" sz="1200" dirty="0"/>
          </a:p>
        </p:txBody>
      </p:sp>
      <p:sp>
        <p:nvSpPr>
          <p:cNvPr id="29" name="Text 26"/>
          <p:cNvSpPr/>
          <p:nvPr/>
        </p:nvSpPr>
        <p:spPr>
          <a:xfrm>
            <a:off x="758952" y="1415034"/>
            <a:ext cx="585216" cy="182880"/>
          </a:xfrm>
          <a:prstGeom prst="rect">
            <a:avLst/>
          </a:prstGeom>
          <a:noFill/>
          <a:ln/>
        </p:spPr>
        <p:txBody>
          <a:bodyPr wrap="square" lIns="0" tIns="0" rIns="0" bIns="0" rtlCol="0" anchor="ctr"/>
          <a:lstStyle/>
          <a:p>
            <a:pPr marL="0" indent="0" algn="r">
              <a:buNone/>
            </a:pPr>
            <a:r>
              <a:rPr lang="en-US" sz="900" dirty="0">
                <a:solidFill>
                  <a:srgbClr val="666666"/>
                </a:solidFill>
                <a:latin typeface="Calibri" pitchFamily="34" charset="0"/>
                <a:ea typeface="Calibri" pitchFamily="34" charset="-122"/>
                <a:cs typeface="Calibri" pitchFamily="34" charset="-120"/>
              </a:rPr>
              <a:t>Very High</a:t>
            </a:r>
            <a:endParaRPr lang="en-US" sz="900" dirty="0"/>
          </a:p>
        </p:txBody>
      </p:sp>
      <p:sp>
        <p:nvSpPr>
          <p:cNvPr id="30" name="Text 27"/>
          <p:cNvSpPr/>
          <p:nvPr/>
        </p:nvSpPr>
        <p:spPr>
          <a:xfrm>
            <a:off x="758952" y="2251710"/>
            <a:ext cx="585216" cy="182880"/>
          </a:xfrm>
          <a:prstGeom prst="rect">
            <a:avLst/>
          </a:prstGeom>
          <a:noFill/>
          <a:ln/>
        </p:spPr>
        <p:txBody>
          <a:bodyPr wrap="square" lIns="0" tIns="0" rIns="0" bIns="0" rtlCol="0" anchor="ctr"/>
          <a:lstStyle/>
          <a:p>
            <a:pPr marL="0" indent="0" algn="r">
              <a:buNone/>
            </a:pPr>
            <a:r>
              <a:rPr lang="en-US" sz="900" dirty="0">
                <a:solidFill>
                  <a:srgbClr val="666666"/>
                </a:solidFill>
                <a:latin typeface="Calibri" pitchFamily="34" charset="0"/>
                <a:ea typeface="Calibri" pitchFamily="34" charset="-122"/>
                <a:cs typeface="Calibri" pitchFamily="34" charset="-120"/>
              </a:rPr>
              <a:t>High</a:t>
            </a:r>
            <a:endParaRPr lang="en-US" sz="900" dirty="0"/>
          </a:p>
        </p:txBody>
      </p:sp>
      <p:sp>
        <p:nvSpPr>
          <p:cNvPr id="31" name="Text 28"/>
          <p:cNvSpPr/>
          <p:nvPr/>
        </p:nvSpPr>
        <p:spPr>
          <a:xfrm>
            <a:off x="758952" y="3088386"/>
            <a:ext cx="585216" cy="182880"/>
          </a:xfrm>
          <a:prstGeom prst="rect">
            <a:avLst/>
          </a:prstGeom>
          <a:noFill/>
          <a:ln/>
        </p:spPr>
        <p:txBody>
          <a:bodyPr wrap="square" lIns="0" tIns="0" rIns="0" bIns="0" rtlCol="0" anchor="ctr"/>
          <a:lstStyle/>
          <a:p>
            <a:pPr marL="0" indent="0" algn="r">
              <a:buNone/>
            </a:pPr>
            <a:r>
              <a:rPr lang="en-US" sz="900" dirty="0">
                <a:solidFill>
                  <a:srgbClr val="666666"/>
                </a:solidFill>
                <a:latin typeface="Calibri" pitchFamily="34" charset="0"/>
                <a:ea typeface="Calibri" pitchFamily="34" charset="-122"/>
                <a:cs typeface="Calibri" pitchFamily="34" charset="-120"/>
              </a:rPr>
              <a:t>Medium</a:t>
            </a:r>
            <a:endParaRPr lang="en-US" sz="900" dirty="0"/>
          </a:p>
        </p:txBody>
      </p:sp>
      <p:sp>
        <p:nvSpPr>
          <p:cNvPr id="32" name="Text 29"/>
          <p:cNvSpPr/>
          <p:nvPr/>
        </p:nvSpPr>
        <p:spPr>
          <a:xfrm>
            <a:off x="758952" y="3925062"/>
            <a:ext cx="585216" cy="182880"/>
          </a:xfrm>
          <a:prstGeom prst="rect">
            <a:avLst/>
          </a:prstGeom>
          <a:noFill/>
          <a:ln/>
        </p:spPr>
        <p:txBody>
          <a:bodyPr wrap="square" lIns="0" tIns="0" rIns="0" bIns="0" rtlCol="0" anchor="ctr"/>
          <a:lstStyle/>
          <a:p>
            <a:pPr marL="0" indent="0" algn="r">
              <a:buNone/>
            </a:pPr>
            <a:r>
              <a:rPr lang="en-US" sz="900" dirty="0">
                <a:solidFill>
                  <a:srgbClr val="666666"/>
                </a:solidFill>
                <a:latin typeface="Calibri" pitchFamily="34" charset="0"/>
                <a:ea typeface="Calibri" pitchFamily="34" charset="-122"/>
                <a:cs typeface="Calibri" pitchFamily="34" charset="-120"/>
              </a:rPr>
              <a:t>Low</a:t>
            </a:r>
            <a:endParaRPr lang="en-US" sz="900" dirty="0"/>
          </a:p>
        </p:txBody>
      </p:sp>
      <p:sp>
        <p:nvSpPr>
          <p:cNvPr id="33" name="Text 30"/>
          <p:cNvSpPr/>
          <p:nvPr/>
        </p:nvSpPr>
        <p:spPr>
          <a:xfrm>
            <a:off x="1399032" y="4471416"/>
            <a:ext cx="1645920" cy="182880"/>
          </a:xfrm>
          <a:prstGeom prst="rect">
            <a:avLst/>
          </a:prstGeom>
          <a:noFill/>
          <a:ln/>
        </p:spPr>
        <p:txBody>
          <a:bodyPr wrap="square" lIns="0" tIns="0" rIns="0" bIns="0" rtlCol="0" anchor="ctr"/>
          <a:lstStyle/>
          <a:p>
            <a:pPr marL="0" indent="0" algn="ctr">
              <a:buNone/>
            </a:pPr>
            <a:r>
              <a:rPr lang="en-US" sz="900" dirty="0">
                <a:solidFill>
                  <a:srgbClr val="666666"/>
                </a:solidFill>
                <a:latin typeface="Calibri" pitchFamily="34" charset="0"/>
                <a:ea typeface="Calibri" pitchFamily="34" charset="-122"/>
                <a:cs typeface="Calibri" pitchFamily="34" charset="-120"/>
              </a:rPr>
              <a:t>Very High</a:t>
            </a:r>
            <a:endParaRPr lang="en-US" sz="900" dirty="0"/>
          </a:p>
        </p:txBody>
      </p:sp>
      <p:sp>
        <p:nvSpPr>
          <p:cNvPr id="34" name="Text 31"/>
          <p:cNvSpPr/>
          <p:nvPr/>
        </p:nvSpPr>
        <p:spPr>
          <a:xfrm>
            <a:off x="3044952" y="4471416"/>
            <a:ext cx="1645920" cy="182880"/>
          </a:xfrm>
          <a:prstGeom prst="rect">
            <a:avLst/>
          </a:prstGeom>
          <a:noFill/>
          <a:ln/>
        </p:spPr>
        <p:txBody>
          <a:bodyPr wrap="square" lIns="0" tIns="0" rIns="0" bIns="0" rtlCol="0" anchor="ctr"/>
          <a:lstStyle/>
          <a:p>
            <a:pPr marL="0" indent="0" algn="ctr">
              <a:buNone/>
            </a:pPr>
            <a:r>
              <a:rPr lang="en-US" sz="900" dirty="0">
                <a:solidFill>
                  <a:srgbClr val="666666"/>
                </a:solidFill>
                <a:latin typeface="Calibri" pitchFamily="34" charset="0"/>
                <a:ea typeface="Calibri" pitchFamily="34" charset="-122"/>
                <a:cs typeface="Calibri" pitchFamily="34" charset="-120"/>
              </a:rPr>
              <a:t>High</a:t>
            </a:r>
            <a:endParaRPr lang="en-US" sz="900" dirty="0"/>
          </a:p>
        </p:txBody>
      </p:sp>
      <p:sp>
        <p:nvSpPr>
          <p:cNvPr id="35" name="Text 32"/>
          <p:cNvSpPr/>
          <p:nvPr/>
        </p:nvSpPr>
        <p:spPr>
          <a:xfrm>
            <a:off x="4690872" y="4471416"/>
            <a:ext cx="1645920" cy="182880"/>
          </a:xfrm>
          <a:prstGeom prst="rect">
            <a:avLst/>
          </a:prstGeom>
          <a:noFill/>
          <a:ln/>
        </p:spPr>
        <p:txBody>
          <a:bodyPr wrap="square" lIns="0" tIns="0" rIns="0" bIns="0" rtlCol="0" anchor="ctr"/>
          <a:lstStyle/>
          <a:p>
            <a:pPr marL="0" indent="0" algn="ctr">
              <a:buNone/>
            </a:pPr>
            <a:r>
              <a:rPr lang="en-US" sz="900" dirty="0">
                <a:solidFill>
                  <a:srgbClr val="666666"/>
                </a:solidFill>
                <a:latin typeface="Calibri" pitchFamily="34" charset="0"/>
                <a:ea typeface="Calibri" pitchFamily="34" charset="-122"/>
                <a:cs typeface="Calibri" pitchFamily="34" charset="-120"/>
              </a:rPr>
              <a:t>Medium</a:t>
            </a:r>
            <a:endParaRPr lang="en-US" sz="900" dirty="0"/>
          </a:p>
        </p:txBody>
      </p:sp>
      <p:sp>
        <p:nvSpPr>
          <p:cNvPr id="36" name="Text 33"/>
          <p:cNvSpPr/>
          <p:nvPr/>
        </p:nvSpPr>
        <p:spPr>
          <a:xfrm>
            <a:off x="6336792" y="4471416"/>
            <a:ext cx="1645920" cy="182880"/>
          </a:xfrm>
          <a:prstGeom prst="rect">
            <a:avLst/>
          </a:prstGeom>
          <a:noFill/>
          <a:ln/>
        </p:spPr>
        <p:txBody>
          <a:bodyPr wrap="square" lIns="0" tIns="0" rIns="0" bIns="0" rtlCol="0" anchor="ctr"/>
          <a:lstStyle/>
          <a:p>
            <a:pPr marL="0" indent="0" algn="ctr">
              <a:buNone/>
            </a:pPr>
            <a:r>
              <a:rPr lang="en-US" sz="900" dirty="0">
                <a:solidFill>
                  <a:srgbClr val="666666"/>
                </a:solidFill>
                <a:latin typeface="Calibri" pitchFamily="34" charset="0"/>
                <a:ea typeface="Calibri" pitchFamily="34" charset="-122"/>
                <a:cs typeface="Calibri" pitchFamily="34" charset="-120"/>
              </a:rPr>
              <a:t>Low</a:t>
            </a:r>
            <a:endParaRPr lang="en-US" sz="900" dirty="0"/>
          </a:p>
        </p:txBody>
      </p:sp>
      <p:sp>
        <p:nvSpPr>
          <p:cNvPr id="37" name="Text 34"/>
          <p:cNvSpPr/>
          <p:nvPr/>
        </p:nvSpPr>
        <p:spPr>
          <a:xfrm>
            <a:off x="1399032" y="4672584"/>
            <a:ext cx="6583680" cy="182880"/>
          </a:xfrm>
          <a:prstGeom prst="rect">
            <a:avLst/>
          </a:prstGeom>
          <a:noFill/>
          <a:ln/>
        </p:spPr>
        <p:txBody>
          <a:bodyPr wrap="square" lIns="0" tIns="0" rIns="0" bIns="0" rtlCol="0" anchor="ctr"/>
          <a:lstStyle/>
          <a:p>
            <a:pPr marL="0" indent="0" algn="ctr">
              <a:buNone/>
            </a:pPr>
            <a:r>
              <a:rPr lang="en-US" sz="1200" b="1" dirty="0">
                <a:solidFill>
                  <a:srgbClr val="1A2744"/>
                </a:solidFill>
                <a:latin typeface="Calibri" pitchFamily="34" charset="0"/>
                <a:ea typeface="Calibri" pitchFamily="34" charset="-122"/>
                <a:cs typeface="Calibri" pitchFamily="34" charset="-120"/>
              </a:rPr>
              <a:t>COST</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A2744"/>
          </a:solidFill>
          <a:ln w="12700">
            <a:solidFill>
              <a:srgbClr val="333333"/>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B9913A"/>
          </a:solidFill>
          <a:ln w="12700">
            <a:solidFill>
              <a:srgbClr val="333333"/>
            </a:solidFill>
            <a:prstDash val="solid"/>
          </a:ln>
        </p:spPr>
        <p:txBody>
          <a:bodyPr/>
          <a:lstStyle/>
          <a:p>
            <a:endParaRPr lang="en-US"/>
          </a:p>
        </p:txBody>
      </p:sp>
      <p:sp>
        <p:nvSpPr>
          <p:cNvPr id="4" name="Text 2"/>
          <p:cNvSpPr/>
          <p:nvPr/>
        </p:nvSpPr>
        <p:spPr>
          <a:xfrm>
            <a:off x="274320" y="73152"/>
            <a:ext cx="6675120" cy="457200"/>
          </a:xfrm>
          <a:prstGeom prst="rect">
            <a:avLst/>
          </a:prstGeom>
          <a:noFill/>
          <a:ln/>
        </p:spPr>
        <p:txBody>
          <a:bodyPr wrap="square" lIns="0" tIns="0" rIns="0" bIns="0" rtlCol="0" anchor="ctr"/>
          <a:lstStyle/>
          <a:p>
            <a:pPr marL="0" indent="0">
              <a:buNone/>
            </a:pPr>
            <a:r>
              <a:rPr lang="en-US" sz="2400" dirty="0">
                <a:solidFill>
                  <a:srgbClr val="FFFFFF"/>
                </a:solidFill>
                <a:latin typeface="Calibri Light" pitchFamily="34" charset="0"/>
                <a:ea typeface="Calibri Light" pitchFamily="34" charset="-122"/>
                <a:cs typeface="Calibri Light" pitchFamily="34" charset="-120"/>
              </a:rPr>
              <a:t>Cost vs Impact Matrix  ·  Example</a:t>
            </a:r>
            <a:endParaRPr lang="en-US" sz="2400" dirty="0"/>
          </a:p>
        </p:txBody>
      </p:sp>
      <p:sp>
        <p:nvSpPr>
          <p:cNvPr id="5" name="Text 3"/>
          <p:cNvSpPr/>
          <p:nvPr/>
        </p:nvSpPr>
        <p:spPr>
          <a:xfrm>
            <a:off x="274320" y="772668"/>
            <a:ext cx="4434840" cy="192024"/>
          </a:xfrm>
          <a:prstGeom prst="rect">
            <a:avLst/>
          </a:prstGeom>
          <a:noFill/>
          <a:ln/>
        </p:spPr>
        <p:txBody>
          <a:bodyPr wrap="square" lIns="0" tIns="0" rIns="0" bIns="0" rtlCol="0" anchor="ctr"/>
          <a:lstStyle/>
          <a:p>
            <a:pPr marL="0" indent="0">
              <a:buNone/>
            </a:pPr>
            <a:r>
              <a:rPr lang="en-US" sz="1100" i="1" dirty="0">
                <a:solidFill>
                  <a:srgbClr val="666666"/>
                </a:solidFill>
                <a:latin typeface="Calibri" pitchFamily="34" charset="0"/>
                <a:ea typeface="Calibri" pitchFamily="34" charset="-122"/>
                <a:cs typeface="Calibri" pitchFamily="34" charset="-120"/>
              </a:rPr>
              <a:t>The twelve initiatives from the D.A.R.T. worksheet example, plotted.</a:t>
            </a:r>
            <a:endParaRPr lang="en-US" sz="1100" dirty="0"/>
          </a:p>
        </p:txBody>
      </p:sp>
      <p:pic>
        <p:nvPicPr>
          <p:cNvPr id="6" name="Image 0" descr="logo.png">
            <a:hlinkClick r:id="rId3"/>
          </p:cNvPr>
          <p:cNvPicPr>
            <a:picLocks noChangeAspect="1"/>
          </p:cNvPicPr>
          <p:nvPr/>
        </p:nvPicPr>
        <p:blipFill>
          <a:blip r:embed="rId4"/>
          <a:stretch>
            <a:fillRect/>
          </a:stretch>
        </p:blipFill>
        <p:spPr>
          <a:xfrm>
            <a:off x="7150608" y="201168"/>
            <a:ext cx="1719072" cy="242693"/>
          </a:xfrm>
          <a:prstGeom prst="rect">
            <a:avLst/>
          </a:prstGeom>
        </p:spPr>
      </p:pic>
      <p:sp>
        <p:nvSpPr>
          <p:cNvPr id="7" name="Text 4"/>
          <p:cNvSpPr/>
          <p:nvPr/>
        </p:nvSpPr>
        <p:spPr>
          <a:xfrm>
            <a:off x="274320" y="4882896"/>
            <a:ext cx="5486400" cy="173736"/>
          </a:xfrm>
          <a:prstGeom prst="rect">
            <a:avLst/>
          </a:prstGeom>
          <a:noFill/>
          <a:ln/>
        </p:spPr>
        <p:txBody>
          <a:bodyPr wrap="square" lIns="0" tIns="0" rIns="0" bIns="0" rtlCol="0" anchor="ctr"/>
          <a:lstStyle/>
          <a:p>
            <a:pPr marL="0" indent="0">
              <a:buNone/>
            </a:pPr>
            <a:r>
              <a:rPr lang="en-US" sz="800" i="1" dirty="0">
                <a:solidFill>
                  <a:srgbClr val="9A9A9A"/>
                </a:solidFill>
                <a:latin typeface="Calibri" pitchFamily="34" charset="0"/>
                <a:ea typeface="Calibri" pitchFamily="34" charset="-122"/>
                <a:cs typeface="Calibri" pitchFamily="34" charset="-120"/>
                <a:hlinkClick r:id="rId5"/>
              </a:rPr>
              <a:t>Access all three tools: https://www.leadership-tools.com/how-to-prioritize-work-projects.html</a:t>
            </a:r>
            <a:endParaRPr lang="en-US" sz="800" dirty="0"/>
          </a:p>
        </p:txBody>
      </p:sp>
      <p:sp>
        <p:nvSpPr>
          <p:cNvPr id="8" name="Text 5"/>
          <p:cNvSpPr/>
          <p:nvPr/>
        </p:nvSpPr>
        <p:spPr>
          <a:xfrm>
            <a:off x="4800600" y="681228"/>
            <a:ext cx="347472" cy="347472"/>
          </a:xfrm>
          <a:prstGeom prst="ellipse">
            <a:avLst/>
          </a:prstGeom>
          <a:solidFill>
            <a:srgbClr val="B9913A"/>
          </a:solidFill>
          <a:ln/>
        </p:spPr>
        <p:txBody>
          <a:bodyPr wrap="square" lIns="0" tIns="0" rIns="0" bIns="0" rtlCol="0" anchor="ctr"/>
          <a:lstStyle/>
          <a:p>
            <a:pPr marL="0" indent="0" algn="ctr">
              <a:buNone/>
            </a:pPr>
            <a:r>
              <a:rPr lang="en-US" sz="900" b="1" dirty="0">
                <a:solidFill>
                  <a:srgbClr val="1A2744"/>
                </a:solidFill>
                <a:latin typeface="Calibri" pitchFamily="34" charset="0"/>
                <a:ea typeface="Calibri" pitchFamily="34" charset="-122"/>
                <a:cs typeface="Calibri" pitchFamily="34" charset="-120"/>
              </a:rPr>
              <a:t>D</a:t>
            </a:r>
            <a:endParaRPr lang="en-US" sz="900" dirty="0"/>
          </a:p>
        </p:txBody>
      </p:sp>
      <p:sp>
        <p:nvSpPr>
          <p:cNvPr id="9" name="Text 6"/>
          <p:cNvSpPr/>
          <p:nvPr/>
        </p:nvSpPr>
        <p:spPr>
          <a:xfrm>
            <a:off x="5184648" y="681228"/>
            <a:ext cx="621792" cy="347472"/>
          </a:xfrm>
          <a:prstGeom prst="rect">
            <a:avLst/>
          </a:prstGeom>
          <a:noFill/>
          <a:ln/>
        </p:spPr>
        <p:txBody>
          <a:bodyPr wrap="square" lIns="0" tIns="0" rIns="0" bIns="0" rtlCol="0" anchor="ctr"/>
          <a:lstStyle/>
          <a:p>
            <a:pPr marL="0" indent="0">
              <a:buNone/>
            </a:pPr>
            <a:r>
              <a:rPr lang="en-US" sz="800" dirty="0">
                <a:solidFill>
                  <a:srgbClr val="666666"/>
                </a:solidFill>
                <a:latin typeface="Calibri" pitchFamily="34" charset="0"/>
                <a:ea typeface="Calibri" pitchFamily="34" charset="-122"/>
                <a:cs typeface="Calibri" pitchFamily="34" charset="-120"/>
              </a:rPr>
              <a:t>Deepen</a:t>
            </a:r>
            <a:endParaRPr lang="en-US" sz="800" dirty="0"/>
          </a:p>
        </p:txBody>
      </p:sp>
      <p:sp>
        <p:nvSpPr>
          <p:cNvPr id="10" name="Text 7"/>
          <p:cNvSpPr/>
          <p:nvPr/>
        </p:nvSpPr>
        <p:spPr>
          <a:xfrm>
            <a:off x="5779008" y="681228"/>
            <a:ext cx="347472" cy="347472"/>
          </a:xfrm>
          <a:prstGeom prst="ellipse">
            <a:avLst/>
          </a:prstGeom>
          <a:solidFill>
            <a:srgbClr val="4A90C2"/>
          </a:solid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a:t>
            </a:r>
            <a:endParaRPr lang="en-US" sz="900" dirty="0"/>
          </a:p>
        </p:txBody>
      </p:sp>
      <p:sp>
        <p:nvSpPr>
          <p:cNvPr id="11" name="Text 8"/>
          <p:cNvSpPr/>
          <p:nvPr/>
        </p:nvSpPr>
        <p:spPr>
          <a:xfrm>
            <a:off x="6163056" y="681228"/>
            <a:ext cx="621792" cy="347472"/>
          </a:xfrm>
          <a:prstGeom prst="rect">
            <a:avLst/>
          </a:prstGeom>
          <a:noFill/>
          <a:ln/>
        </p:spPr>
        <p:txBody>
          <a:bodyPr wrap="square" lIns="0" tIns="0" rIns="0" bIns="0" rtlCol="0" anchor="ctr"/>
          <a:lstStyle/>
          <a:p>
            <a:pPr marL="0" indent="0">
              <a:buNone/>
            </a:pPr>
            <a:r>
              <a:rPr lang="en-US" sz="800" dirty="0">
                <a:solidFill>
                  <a:srgbClr val="666666"/>
                </a:solidFill>
                <a:latin typeface="Calibri" pitchFamily="34" charset="0"/>
                <a:ea typeface="Calibri" pitchFamily="34" charset="-122"/>
                <a:cs typeface="Calibri" pitchFamily="34" charset="-120"/>
              </a:rPr>
              <a:t>Attain</a:t>
            </a:r>
            <a:endParaRPr lang="en-US" sz="800" dirty="0"/>
          </a:p>
        </p:txBody>
      </p:sp>
      <p:sp>
        <p:nvSpPr>
          <p:cNvPr id="12" name="Text 9"/>
          <p:cNvSpPr/>
          <p:nvPr/>
        </p:nvSpPr>
        <p:spPr>
          <a:xfrm>
            <a:off x="6757416" y="681228"/>
            <a:ext cx="347472" cy="347472"/>
          </a:xfrm>
          <a:prstGeom prst="ellipse">
            <a:avLst/>
          </a:prstGeom>
          <a:solidFill>
            <a:srgbClr val="2E7D4F"/>
          </a:solid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R</a:t>
            </a:r>
            <a:endParaRPr lang="en-US" sz="900" dirty="0"/>
          </a:p>
        </p:txBody>
      </p:sp>
      <p:sp>
        <p:nvSpPr>
          <p:cNvPr id="13" name="Text 10"/>
          <p:cNvSpPr/>
          <p:nvPr/>
        </p:nvSpPr>
        <p:spPr>
          <a:xfrm>
            <a:off x="7141464" y="681228"/>
            <a:ext cx="621792" cy="347472"/>
          </a:xfrm>
          <a:prstGeom prst="rect">
            <a:avLst/>
          </a:prstGeom>
          <a:noFill/>
          <a:ln/>
        </p:spPr>
        <p:txBody>
          <a:bodyPr wrap="square" lIns="0" tIns="0" rIns="0" bIns="0" rtlCol="0" anchor="ctr"/>
          <a:lstStyle/>
          <a:p>
            <a:pPr marL="0" indent="0">
              <a:buNone/>
            </a:pPr>
            <a:r>
              <a:rPr lang="en-US" sz="800" dirty="0">
                <a:solidFill>
                  <a:srgbClr val="666666"/>
                </a:solidFill>
                <a:latin typeface="Calibri" pitchFamily="34" charset="0"/>
                <a:ea typeface="Calibri" pitchFamily="34" charset="-122"/>
                <a:cs typeface="Calibri" pitchFamily="34" charset="-120"/>
              </a:rPr>
              <a:t>Retain</a:t>
            </a:r>
            <a:endParaRPr lang="en-US" sz="800" dirty="0"/>
          </a:p>
        </p:txBody>
      </p:sp>
      <p:sp>
        <p:nvSpPr>
          <p:cNvPr id="14" name="Text 11"/>
          <p:cNvSpPr/>
          <p:nvPr/>
        </p:nvSpPr>
        <p:spPr>
          <a:xfrm>
            <a:off x="7735824" y="681228"/>
            <a:ext cx="347472" cy="347472"/>
          </a:xfrm>
          <a:prstGeom prst="ellipse">
            <a:avLst/>
          </a:prstGeom>
          <a:solidFill>
            <a:srgbClr val="6B4C9A"/>
          </a:solid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T</a:t>
            </a:r>
            <a:endParaRPr lang="en-US" sz="900" dirty="0"/>
          </a:p>
        </p:txBody>
      </p:sp>
      <p:sp>
        <p:nvSpPr>
          <p:cNvPr id="15" name="Text 12"/>
          <p:cNvSpPr/>
          <p:nvPr/>
        </p:nvSpPr>
        <p:spPr>
          <a:xfrm>
            <a:off x="8119872" y="681228"/>
            <a:ext cx="621792" cy="347472"/>
          </a:xfrm>
          <a:prstGeom prst="rect">
            <a:avLst/>
          </a:prstGeom>
          <a:noFill/>
          <a:ln/>
        </p:spPr>
        <p:txBody>
          <a:bodyPr wrap="square" lIns="0" tIns="0" rIns="0" bIns="0" rtlCol="0" anchor="ctr"/>
          <a:lstStyle/>
          <a:p>
            <a:pPr marL="0" indent="0">
              <a:buNone/>
            </a:pPr>
            <a:r>
              <a:rPr lang="en-US" sz="800" dirty="0">
                <a:solidFill>
                  <a:srgbClr val="666666"/>
                </a:solidFill>
                <a:latin typeface="Calibri" pitchFamily="34" charset="0"/>
                <a:ea typeface="Calibri" pitchFamily="34" charset="-122"/>
                <a:cs typeface="Calibri" pitchFamily="34" charset="-120"/>
              </a:rPr>
              <a:t>Table Stakes</a:t>
            </a:r>
            <a:endParaRPr lang="en-US" sz="800" dirty="0"/>
          </a:p>
        </p:txBody>
      </p:sp>
      <p:sp>
        <p:nvSpPr>
          <p:cNvPr id="16" name="Shape 13"/>
          <p:cNvSpPr/>
          <p:nvPr/>
        </p:nvSpPr>
        <p:spPr>
          <a:xfrm>
            <a:off x="1399032" y="1088136"/>
            <a:ext cx="3291840" cy="1673352"/>
          </a:xfrm>
          <a:prstGeom prst="rect">
            <a:avLst/>
          </a:prstGeom>
          <a:solidFill>
            <a:srgbClr val="FFF3E0"/>
          </a:solidFill>
          <a:ln w="9525">
            <a:solidFill>
              <a:srgbClr val="DDDDDD"/>
            </a:solidFill>
            <a:prstDash val="solid"/>
          </a:ln>
        </p:spPr>
        <p:txBody>
          <a:bodyPr/>
          <a:lstStyle/>
          <a:p>
            <a:endParaRPr lang="en-US"/>
          </a:p>
        </p:txBody>
      </p:sp>
      <p:sp>
        <p:nvSpPr>
          <p:cNvPr id="17" name="Shape 14"/>
          <p:cNvSpPr/>
          <p:nvPr/>
        </p:nvSpPr>
        <p:spPr>
          <a:xfrm>
            <a:off x="4690872" y="1088136"/>
            <a:ext cx="3291840" cy="1673352"/>
          </a:xfrm>
          <a:prstGeom prst="rect">
            <a:avLst/>
          </a:prstGeom>
          <a:solidFill>
            <a:srgbClr val="E8F5E9"/>
          </a:solidFill>
          <a:ln w="9525">
            <a:solidFill>
              <a:srgbClr val="DDDDDD"/>
            </a:solidFill>
            <a:prstDash val="solid"/>
          </a:ln>
        </p:spPr>
        <p:txBody>
          <a:bodyPr/>
          <a:lstStyle/>
          <a:p>
            <a:endParaRPr lang="en-US"/>
          </a:p>
        </p:txBody>
      </p:sp>
      <p:sp>
        <p:nvSpPr>
          <p:cNvPr id="18" name="Shape 15"/>
          <p:cNvSpPr/>
          <p:nvPr/>
        </p:nvSpPr>
        <p:spPr>
          <a:xfrm>
            <a:off x="1399032" y="2761488"/>
            <a:ext cx="3291840" cy="1673352"/>
          </a:xfrm>
          <a:prstGeom prst="rect">
            <a:avLst/>
          </a:prstGeom>
          <a:solidFill>
            <a:srgbClr val="FFFFFF"/>
          </a:solidFill>
          <a:ln w="9525">
            <a:solidFill>
              <a:srgbClr val="DDDDDD"/>
            </a:solidFill>
            <a:prstDash val="solid"/>
          </a:ln>
        </p:spPr>
        <p:txBody>
          <a:bodyPr/>
          <a:lstStyle/>
          <a:p>
            <a:endParaRPr lang="en-US"/>
          </a:p>
        </p:txBody>
      </p:sp>
      <p:sp>
        <p:nvSpPr>
          <p:cNvPr id="19" name="Shape 16"/>
          <p:cNvSpPr/>
          <p:nvPr/>
        </p:nvSpPr>
        <p:spPr>
          <a:xfrm>
            <a:off x="4690872" y="2761488"/>
            <a:ext cx="3291840" cy="1673352"/>
          </a:xfrm>
          <a:prstGeom prst="rect">
            <a:avLst/>
          </a:prstGeom>
          <a:solidFill>
            <a:srgbClr val="F3F4F6"/>
          </a:solidFill>
          <a:ln w="9525">
            <a:solidFill>
              <a:srgbClr val="DDDDDD"/>
            </a:solidFill>
            <a:prstDash val="solid"/>
          </a:ln>
        </p:spPr>
        <p:txBody>
          <a:bodyPr/>
          <a:lstStyle/>
          <a:p>
            <a:endParaRPr lang="en-US"/>
          </a:p>
        </p:txBody>
      </p:sp>
      <p:sp>
        <p:nvSpPr>
          <p:cNvPr id="20" name="Shape 17"/>
          <p:cNvSpPr/>
          <p:nvPr/>
        </p:nvSpPr>
        <p:spPr>
          <a:xfrm>
            <a:off x="3044952" y="1088136"/>
            <a:ext cx="0" cy="3346704"/>
          </a:xfrm>
          <a:prstGeom prst="line">
            <a:avLst/>
          </a:prstGeom>
          <a:noFill/>
          <a:ln w="9525">
            <a:solidFill>
              <a:srgbClr val="ECECEC"/>
            </a:solidFill>
            <a:prstDash val="solid"/>
          </a:ln>
        </p:spPr>
        <p:txBody>
          <a:bodyPr/>
          <a:lstStyle/>
          <a:p>
            <a:endParaRPr lang="en-US"/>
          </a:p>
        </p:txBody>
      </p:sp>
      <p:sp>
        <p:nvSpPr>
          <p:cNvPr id="21" name="Shape 18"/>
          <p:cNvSpPr/>
          <p:nvPr/>
        </p:nvSpPr>
        <p:spPr>
          <a:xfrm>
            <a:off x="1399032" y="1924812"/>
            <a:ext cx="6583680" cy="0"/>
          </a:xfrm>
          <a:prstGeom prst="line">
            <a:avLst/>
          </a:prstGeom>
          <a:noFill/>
          <a:ln w="9525">
            <a:solidFill>
              <a:srgbClr val="ECECEC"/>
            </a:solidFill>
            <a:prstDash val="solid"/>
          </a:ln>
        </p:spPr>
        <p:txBody>
          <a:bodyPr/>
          <a:lstStyle/>
          <a:p>
            <a:endParaRPr lang="en-US"/>
          </a:p>
        </p:txBody>
      </p:sp>
      <p:sp>
        <p:nvSpPr>
          <p:cNvPr id="22" name="Shape 19"/>
          <p:cNvSpPr/>
          <p:nvPr/>
        </p:nvSpPr>
        <p:spPr>
          <a:xfrm>
            <a:off x="6336792" y="1088136"/>
            <a:ext cx="0" cy="3346704"/>
          </a:xfrm>
          <a:prstGeom prst="line">
            <a:avLst/>
          </a:prstGeom>
          <a:noFill/>
          <a:ln w="9525">
            <a:solidFill>
              <a:srgbClr val="ECECEC"/>
            </a:solidFill>
            <a:prstDash val="solid"/>
          </a:ln>
        </p:spPr>
        <p:txBody>
          <a:bodyPr/>
          <a:lstStyle/>
          <a:p>
            <a:endParaRPr lang="en-US"/>
          </a:p>
        </p:txBody>
      </p:sp>
      <p:sp>
        <p:nvSpPr>
          <p:cNvPr id="23" name="Shape 20"/>
          <p:cNvSpPr/>
          <p:nvPr/>
        </p:nvSpPr>
        <p:spPr>
          <a:xfrm>
            <a:off x="1399032" y="3598164"/>
            <a:ext cx="6583680" cy="0"/>
          </a:xfrm>
          <a:prstGeom prst="line">
            <a:avLst/>
          </a:prstGeom>
          <a:noFill/>
          <a:ln w="9525">
            <a:solidFill>
              <a:srgbClr val="ECECEC"/>
            </a:solidFill>
            <a:prstDash val="solid"/>
          </a:ln>
        </p:spPr>
        <p:txBody>
          <a:bodyPr/>
          <a:lstStyle/>
          <a:p>
            <a:endParaRPr lang="en-US"/>
          </a:p>
        </p:txBody>
      </p:sp>
      <p:sp>
        <p:nvSpPr>
          <p:cNvPr id="24" name="Text 21"/>
          <p:cNvSpPr/>
          <p:nvPr/>
        </p:nvSpPr>
        <p:spPr>
          <a:xfrm>
            <a:off x="1472184" y="1143000"/>
            <a:ext cx="3145536" cy="365760"/>
          </a:xfrm>
          <a:prstGeom prst="rect">
            <a:avLst/>
          </a:prstGeom>
          <a:noFill/>
          <a:ln/>
        </p:spPr>
        <p:txBody>
          <a:bodyPr wrap="square" lIns="0" tIns="0" rIns="0" bIns="0" rtlCol="0" anchor="t"/>
          <a:lstStyle/>
          <a:p>
            <a:pPr marL="0" indent="0" algn="ctr">
              <a:buNone/>
            </a:pPr>
            <a:r>
              <a:rPr lang="en-US" sz="950" b="1" dirty="0">
                <a:solidFill>
                  <a:srgbClr val="E65100"/>
                </a:solidFill>
                <a:latin typeface="Calibri" pitchFamily="34" charset="0"/>
                <a:ea typeface="Calibri" pitchFamily="34" charset="-122"/>
                <a:cs typeface="Calibri" pitchFamily="34" charset="-120"/>
              </a:rPr>
              <a:t>STRATEGIC BETS</a:t>
            </a:r>
            <a:endParaRPr lang="en-US" sz="950" dirty="0"/>
          </a:p>
          <a:p>
            <a:pPr marL="0" indent="0" algn="ctr">
              <a:buNone/>
            </a:pPr>
            <a:r>
              <a:rPr lang="en-US" sz="800" b="1" dirty="0">
                <a:solidFill>
                  <a:srgbClr val="555555"/>
                </a:solidFill>
                <a:latin typeface="Calibri" pitchFamily="34" charset="0"/>
                <a:ea typeface="Calibri" pitchFamily="34" charset="-122"/>
                <a:cs typeface="Calibri" pitchFamily="34" charset="-120"/>
              </a:rPr>
              <a:t>High Impact  ·  High Cost</a:t>
            </a:r>
            <a:endParaRPr lang="en-US" sz="950" dirty="0"/>
          </a:p>
        </p:txBody>
      </p:sp>
      <p:sp>
        <p:nvSpPr>
          <p:cNvPr id="25" name="Text 22"/>
          <p:cNvSpPr/>
          <p:nvPr/>
        </p:nvSpPr>
        <p:spPr>
          <a:xfrm>
            <a:off x="4764024" y="1143000"/>
            <a:ext cx="3145536" cy="365760"/>
          </a:xfrm>
          <a:prstGeom prst="rect">
            <a:avLst/>
          </a:prstGeom>
          <a:noFill/>
          <a:ln/>
        </p:spPr>
        <p:txBody>
          <a:bodyPr wrap="square" lIns="0" tIns="0" rIns="0" bIns="0" rtlCol="0" anchor="t"/>
          <a:lstStyle/>
          <a:p>
            <a:pPr marL="0" indent="0" algn="ctr">
              <a:buNone/>
            </a:pPr>
            <a:r>
              <a:rPr lang="en-US" sz="950" b="1" dirty="0">
                <a:solidFill>
                  <a:srgbClr val="2E7D32"/>
                </a:solidFill>
                <a:latin typeface="Calibri" pitchFamily="34" charset="0"/>
                <a:ea typeface="Calibri" pitchFamily="34" charset="-122"/>
                <a:cs typeface="Calibri" pitchFamily="34" charset="-120"/>
              </a:rPr>
              <a:t>QUICK WINS</a:t>
            </a:r>
            <a:endParaRPr lang="en-US" sz="950" dirty="0"/>
          </a:p>
          <a:p>
            <a:pPr marL="0" indent="0" algn="ctr">
              <a:buNone/>
            </a:pPr>
            <a:r>
              <a:rPr lang="en-US" sz="800" b="1" dirty="0">
                <a:solidFill>
                  <a:srgbClr val="555555"/>
                </a:solidFill>
                <a:latin typeface="Calibri" pitchFamily="34" charset="0"/>
                <a:ea typeface="Calibri" pitchFamily="34" charset="-122"/>
                <a:cs typeface="Calibri" pitchFamily="34" charset="-120"/>
              </a:rPr>
              <a:t>High Impact  ·  Low Cost</a:t>
            </a:r>
            <a:endParaRPr lang="en-US" sz="950" dirty="0"/>
          </a:p>
        </p:txBody>
      </p:sp>
      <p:sp>
        <p:nvSpPr>
          <p:cNvPr id="26" name="Text 23"/>
          <p:cNvSpPr/>
          <p:nvPr/>
        </p:nvSpPr>
        <p:spPr>
          <a:xfrm>
            <a:off x="1472184" y="2816352"/>
            <a:ext cx="3145536" cy="365760"/>
          </a:xfrm>
          <a:prstGeom prst="rect">
            <a:avLst/>
          </a:prstGeom>
          <a:noFill/>
          <a:ln/>
        </p:spPr>
        <p:txBody>
          <a:bodyPr wrap="square" lIns="0" tIns="0" rIns="0" bIns="0" rtlCol="0" anchor="t"/>
          <a:lstStyle/>
          <a:p>
            <a:pPr marL="0" indent="0" algn="ctr">
              <a:buNone/>
            </a:pPr>
            <a:r>
              <a:rPr lang="en-US" sz="950" b="1" dirty="0">
                <a:solidFill>
                  <a:srgbClr val="707070"/>
                </a:solidFill>
                <a:latin typeface="Calibri" pitchFamily="34" charset="0"/>
                <a:ea typeface="Calibri" pitchFamily="34" charset="-122"/>
                <a:cs typeface="Calibri" pitchFamily="34" charset="-120"/>
              </a:rPr>
              <a:t>PASS FOR NOW</a:t>
            </a:r>
            <a:endParaRPr lang="en-US" sz="950" dirty="0"/>
          </a:p>
          <a:p>
            <a:pPr marL="0" indent="0" algn="ctr">
              <a:buNone/>
            </a:pPr>
            <a:r>
              <a:rPr lang="en-US" sz="800" b="1" dirty="0">
                <a:solidFill>
                  <a:srgbClr val="555555"/>
                </a:solidFill>
                <a:latin typeface="Calibri" pitchFamily="34" charset="0"/>
                <a:ea typeface="Calibri" pitchFamily="34" charset="-122"/>
                <a:cs typeface="Calibri" pitchFamily="34" charset="-120"/>
              </a:rPr>
              <a:t>Low Impact  ·  High Cost</a:t>
            </a:r>
            <a:endParaRPr lang="en-US" sz="950" dirty="0"/>
          </a:p>
        </p:txBody>
      </p:sp>
      <p:sp>
        <p:nvSpPr>
          <p:cNvPr id="27" name="Text 24"/>
          <p:cNvSpPr/>
          <p:nvPr/>
        </p:nvSpPr>
        <p:spPr>
          <a:xfrm>
            <a:off x="4764024" y="2816352"/>
            <a:ext cx="3145536" cy="365760"/>
          </a:xfrm>
          <a:prstGeom prst="rect">
            <a:avLst/>
          </a:prstGeom>
          <a:noFill/>
          <a:ln/>
        </p:spPr>
        <p:txBody>
          <a:bodyPr wrap="square" lIns="0" tIns="0" rIns="0" bIns="0" rtlCol="0" anchor="t"/>
          <a:lstStyle/>
          <a:p>
            <a:pPr marL="0" indent="0" algn="ctr">
              <a:buNone/>
            </a:pPr>
            <a:r>
              <a:rPr lang="en-US" sz="950" b="1" dirty="0">
                <a:solidFill>
                  <a:srgbClr val="707070"/>
                </a:solidFill>
                <a:latin typeface="Calibri" pitchFamily="34" charset="0"/>
                <a:ea typeface="Calibri" pitchFamily="34" charset="-122"/>
                <a:cs typeface="Calibri" pitchFamily="34" charset="-120"/>
              </a:rPr>
              <a:t>DELEGATE OR DEFER</a:t>
            </a:r>
            <a:endParaRPr lang="en-US" sz="950" dirty="0"/>
          </a:p>
          <a:p>
            <a:pPr marL="0" indent="0" algn="ctr">
              <a:buNone/>
            </a:pPr>
            <a:r>
              <a:rPr lang="en-US" sz="800" b="1" dirty="0">
                <a:solidFill>
                  <a:srgbClr val="555555"/>
                </a:solidFill>
                <a:latin typeface="Calibri" pitchFamily="34" charset="0"/>
                <a:ea typeface="Calibri" pitchFamily="34" charset="-122"/>
                <a:cs typeface="Calibri" pitchFamily="34" charset="-120"/>
              </a:rPr>
              <a:t>Low Impact  ·  Low Cost</a:t>
            </a:r>
            <a:endParaRPr lang="en-US" sz="950" dirty="0"/>
          </a:p>
        </p:txBody>
      </p:sp>
      <p:sp>
        <p:nvSpPr>
          <p:cNvPr id="28" name="Text 25"/>
          <p:cNvSpPr/>
          <p:nvPr/>
        </p:nvSpPr>
        <p:spPr>
          <a:xfrm rot="16200000">
            <a:off x="420624" y="2601468"/>
            <a:ext cx="548640" cy="320040"/>
          </a:xfrm>
          <a:prstGeom prst="rect">
            <a:avLst/>
          </a:prstGeom>
          <a:noFill/>
          <a:ln/>
        </p:spPr>
        <p:txBody>
          <a:bodyPr wrap="square" lIns="0" tIns="0" rIns="0" bIns="0" rtlCol="0" anchor="ctr"/>
          <a:lstStyle/>
          <a:p>
            <a:pPr marL="0" indent="0" algn="ctr">
              <a:buNone/>
            </a:pPr>
            <a:r>
              <a:rPr lang="en-US" sz="1200" b="1" dirty="0">
                <a:solidFill>
                  <a:srgbClr val="1A2744"/>
                </a:solidFill>
                <a:latin typeface="Calibri" pitchFamily="34" charset="0"/>
                <a:ea typeface="Calibri" pitchFamily="34" charset="-122"/>
                <a:cs typeface="Calibri" pitchFamily="34" charset="-120"/>
              </a:rPr>
              <a:t>IMPACT</a:t>
            </a:r>
            <a:endParaRPr lang="en-US" sz="1200" dirty="0"/>
          </a:p>
        </p:txBody>
      </p:sp>
      <p:sp>
        <p:nvSpPr>
          <p:cNvPr id="29" name="Text 26"/>
          <p:cNvSpPr/>
          <p:nvPr/>
        </p:nvSpPr>
        <p:spPr>
          <a:xfrm>
            <a:off x="758952" y="1415034"/>
            <a:ext cx="585216" cy="182880"/>
          </a:xfrm>
          <a:prstGeom prst="rect">
            <a:avLst/>
          </a:prstGeom>
          <a:noFill/>
          <a:ln/>
        </p:spPr>
        <p:txBody>
          <a:bodyPr wrap="square" lIns="0" tIns="0" rIns="0" bIns="0" rtlCol="0" anchor="ctr"/>
          <a:lstStyle/>
          <a:p>
            <a:pPr marL="0" indent="0" algn="r">
              <a:buNone/>
            </a:pPr>
            <a:r>
              <a:rPr lang="en-US" sz="900" dirty="0">
                <a:solidFill>
                  <a:srgbClr val="666666"/>
                </a:solidFill>
                <a:latin typeface="Calibri" pitchFamily="34" charset="0"/>
                <a:ea typeface="Calibri" pitchFamily="34" charset="-122"/>
                <a:cs typeface="Calibri" pitchFamily="34" charset="-120"/>
              </a:rPr>
              <a:t>Very High</a:t>
            </a:r>
            <a:endParaRPr lang="en-US" sz="900" dirty="0"/>
          </a:p>
        </p:txBody>
      </p:sp>
      <p:sp>
        <p:nvSpPr>
          <p:cNvPr id="30" name="Text 27"/>
          <p:cNvSpPr/>
          <p:nvPr/>
        </p:nvSpPr>
        <p:spPr>
          <a:xfrm>
            <a:off x="758952" y="2251710"/>
            <a:ext cx="585216" cy="182880"/>
          </a:xfrm>
          <a:prstGeom prst="rect">
            <a:avLst/>
          </a:prstGeom>
          <a:noFill/>
          <a:ln/>
        </p:spPr>
        <p:txBody>
          <a:bodyPr wrap="square" lIns="0" tIns="0" rIns="0" bIns="0" rtlCol="0" anchor="ctr"/>
          <a:lstStyle/>
          <a:p>
            <a:pPr marL="0" indent="0" algn="r">
              <a:buNone/>
            </a:pPr>
            <a:r>
              <a:rPr lang="en-US" sz="900" dirty="0">
                <a:solidFill>
                  <a:srgbClr val="666666"/>
                </a:solidFill>
                <a:latin typeface="Calibri" pitchFamily="34" charset="0"/>
                <a:ea typeface="Calibri" pitchFamily="34" charset="-122"/>
                <a:cs typeface="Calibri" pitchFamily="34" charset="-120"/>
              </a:rPr>
              <a:t>High</a:t>
            </a:r>
            <a:endParaRPr lang="en-US" sz="900" dirty="0"/>
          </a:p>
        </p:txBody>
      </p:sp>
      <p:sp>
        <p:nvSpPr>
          <p:cNvPr id="31" name="Text 28"/>
          <p:cNvSpPr/>
          <p:nvPr/>
        </p:nvSpPr>
        <p:spPr>
          <a:xfrm>
            <a:off x="758952" y="3088386"/>
            <a:ext cx="585216" cy="182880"/>
          </a:xfrm>
          <a:prstGeom prst="rect">
            <a:avLst/>
          </a:prstGeom>
          <a:noFill/>
          <a:ln/>
        </p:spPr>
        <p:txBody>
          <a:bodyPr wrap="square" lIns="0" tIns="0" rIns="0" bIns="0" rtlCol="0" anchor="ctr"/>
          <a:lstStyle/>
          <a:p>
            <a:pPr marL="0" indent="0" algn="r">
              <a:buNone/>
            </a:pPr>
            <a:r>
              <a:rPr lang="en-US" sz="900" dirty="0">
                <a:solidFill>
                  <a:srgbClr val="666666"/>
                </a:solidFill>
                <a:latin typeface="Calibri" pitchFamily="34" charset="0"/>
                <a:ea typeface="Calibri" pitchFamily="34" charset="-122"/>
                <a:cs typeface="Calibri" pitchFamily="34" charset="-120"/>
              </a:rPr>
              <a:t>Medium</a:t>
            </a:r>
            <a:endParaRPr lang="en-US" sz="900" dirty="0"/>
          </a:p>
        </p:txBody>
      </p:sp>
      <p:sp>
        <p:nvSpPr>
          <p:cNvPr id="32" name="Text 29"/>
          <p:cNvSpPr/>
          <p:nvPr/>
        </p:nvSpPr>
        <p:spPr>
          <a:xfrm>
            <a:off x="758952" y="3925062"/>
            <a:ext cx="585216" cy="182880"/>
          </a:xfrm>
          <a:prstGeom prst="rect">
            <a:avLst/>
          </a:prstGeom>
          <a:noFill/>
          <a:ln/>
        </p:spPr>
        <p:txBody>
          <a:bodyPr wrap="square" lIns="0" tIns="0" rIns="0" bIns="0" rtlCol="0" anchor="ctr"/>
          <a:lstStyle/>
          <a:p>
            <a:pPr marL="0" indent="0" algn="r">
              <a:buNone/>
            </a:pPr>
            <a:r>
              <a:rPr lang="en-US" sz="900" dirty="0">
                <a:solidFill>
                  <a:srgbClr val="666666"/>
                </a:solidFill>
                <a:latin typeface="Calibri" pitchFamily="34" charset="0"/>
                <a:ea typeface="Calibri" pitchFamily="34" charset="-122"/>
                <a:cs typeface="Calibri" pitchFamily="34" charset="-120"/>
              </a:rPr>
              <a:t>Low</a:t>
            </a:r>
            <a:endParaRPr lang="en-US" sz="900" dirty="0"/>
          </a:p>
        </p:txBody>
      </p:sp>
      <p:sp>
        <p:nvSpPr>
          <p:cNvPr id="33" name="Text 30"/>
          <p:cNvSpPr/>
          <p:nvPr/>
        </p:nvSpPr>
        <p:spPr>
          <a:xfrm>
            <a:off x="1399032" y="4471416"/>
            <a:ext cx="1645920" cy="182880"/>
          </a:xfrm>
          <a:prstGeom prst="rect">
            <a:avLst/>
          </a:prstGeom>
          <a:noFill/>
          <a:ln/>
        </p:spPr>
        <p:txBody>
          <a:bodyPr wrap="square" lIns="0" tIns="0" rIns="0" bIns="0" rtlCol="0" anchor="ctr"/>
          <a:lstStyle/>
          <a:p>
            <a:pPr marL="0" indent="0" algn="ctr">
              <a:buNone/>
            </a:pPr>
            <a:r>
              <a:rPr lang="en-US" sz="900" dirty="0">
                <a:solidFill>
                  <a:srgbClr val="666666"/>
                </a:solidFill>
                <a:latin typeface="Calibri" pitchFamily="34" charset="0"/>
                <a:ea typeface="Calibri" pitchFamily="34" charset="-122"/>
                <a:cs typeface="Calibri" pitchFamily="34" charset="-120"/>
              </a:rPr>
              <a:t>Very High</a:t>
            </a:r>
            <a:endParaRPr lang="en-US" sz="900" dirty="0"/>
          </a:p>
        </p:txBody>
      </p:sp>
      <p:sp>
        <p:nvSpPr>
          <p:cNvPr id="34" name="Text 31"/>
          <p:cNvSpPr/>
          <p:nvPr/>
        </p:nvSpPr>
        <p:spPr>
          <a:xfrm>
            <a:off x="3044952" y="4471416"/>
            <a:ext cx="1645920" cy="182880"/>
          </a:xfrm>
          <a:prstGeom prst="rect">
            <a:avLst/>
          </a:prstGeom>
          <a:noFill/>
          <a:ln/>
        </p:spPr>
        <p:txBody>
          <a:bodyPr wrap="square" lIns="0" tIns="0" rIns="0" bIns="0" rtlCol="0" anchor="ctr"/>
          <a:lstStyle/>
          <a:p>
            <a:pPr marL="0" indent="0" algn="ctr">
              <a:buNone/>
            </a:pPr>
            <a:r>
              <a:rPr lang="en-US" sz="900" dirty="0">
                <a:solidFill>
                  <a:srgbClr val="666666"/>
                </a:solidFill>
                <a:latin typeface="Calibri" pitchFamily="34" charset="0"/>
                <a:ea typeface="Calibri" pitchFamily="34" charset="-122"/>
                <a:cs typeface="Calibri" pitchFamily="34" charset="-120"/>
              </a:rPr>
              <a:t>High</a:t>
            </a:r>
            <a:endParaRPr lang="en-US" sz="900" dirty="0"/>
          </a:p>
        </p:txBody>
      </p:sp>
      <p:sp>
        <p:nvSpPr>
          <p:cNvPr id="35" name="Text 32"/>
          <p:cNvSpPr/>
          <p:nvPr/>
        </p:nvSpPr>
        <p:spPr>
          <a:xfrm>
            <a:off x="4690872" y="4471416"/>
            <a:ext cx="1645920" cy="182880"/>
          </a:xfrm>
          <a:prstGeom prst="rect">
            <a:avLst/>
          </a:prstGeom>
          <a:noFill/>
          <a:ln/>
        </p:spPr>
        <p:txBody>
          <a:bodyPr wrap="square" lIns="0" tIns="0" rIns="0" bIns="0" rtlCol="0" anchor="ctr"/>
          <a:lstStyle/>
          <a:p>
            <a:pPr marL="0" indent="0" algn="ctr">
              <a:buNone/>
            </a:pPr>
            <a:r>
              <a:rPr lang="en-US" sz="900" dirty="0">
                <a:solidFill>
                  <a:srgbClr val="666666"/>
                </a:solidFill>
                <a:latin typeface="Calibri" pitchFamily="34" charset="0"/>
                <a:ea typeface="Calibri" pitchFamily="34" charset="-122"/>
                <a:cs typeface="Calibri" pitchFamily="34" charset="-120"/>
              </a:rPr>
              <a:t>Medium</a:t>
            </a:r>
            <a:endParaRPr lang="en-US" sz="900" dirty="0"/>
          </a:p>
        </p:txBody>
      </p:sp>
      <p:sp>
        <p:nvSpPr>
          <p:cNvPr id="36" name="Text 33"/>
          <p:cNvSpPr/>
          <p:nvPr/>
        </p:nvSpPr>
        <p:spPr>
          <a:xfrm>
            <a:off x="6336792" y="4471416"/>
            <a:ext cx="1645920" cy="182880"/>
          </a:xfrm>
          <a:prstGeom prst="rect">
            <a:avLst/>
          </a:prstGeom>
          <a:noFill/>
          <a:ln/>
        </p:spPr>
        <p:txBody>
          <a:bodyPr wrap="square" lIns="0" tIns="0" rIns="0" bIns="0" rtlCol="0" anchor="ctr"/>
          <a:lstStyle/>
          <a:p>
            <a:pPr marL="0" indent="0" algn="ctr">
              <a:buNone/>
            </a:pPr>
            <a:r>
              <a:rPr lang="en-US" sz="900" dirty="0">
                <a:solidFill>
                  <a:srgbClr val="666666"/>
                </a:solidFill>
                <a:latin typeface="Calibri" pitchFamily="34" charset="0"/>
                <a:ea typeface="Calibri" pitchFamily="34" charset="-122"/>
                <a:cs typeface="Calibri" pitchFamily="34" charset="-120"/>
              </a:rPr>
              <a:t>Low</a:t>
            </a:r>
            <a:endParaRPr lang="en-US" sz="900" dirty="0"/>
          </a:p>
        </p:txBody>
      </p:sp>
      <p:sp>
        <p:nvSpPr>
          <p:cNvPr id="37" name="Text 34"/>
          <p:cNvSpPr/>
          <p:nvPr/>
        </p:nvSpPr>
        <p:spPr>
          <a:xfrm>
            <a:off x="1399032" y="4672584"/>
            <a:ext cx="6583680" cy="182880"/>
          </a:xfrm>
          <a:prstGeom prst="rect">
            <a:avLst/>
          </a:prstGeom>
          <a:noFill/>
          <a:ln/>
        </p:spPr>
        <p:txBody>
          <a:bodyPr wrap="square" lIns="0" tIns="0" rIns="0" bIns="0" rtlCol="0" anchor="ctr"/>
          <a:lstStyle/>
          <a:p>
            <a:pPr marL="0" indent="0" algn="ctr">
              <a:buNone/>
            </a:pPr>
            <a:r>
              <a:rPr lang="en-US" sz="1200" b="1" dirty="0">
                <a:solidFill>
                  <a:srgbClr val="1A2744"/>
                </a:solidFill>
                <a:latin typeface="Calibri" pitchFamily="34" charset="0"/>
                <a:ea typeface="Calibri" pitchFamily="34" charset="-122"/>
                <a:cs typeface="Calibri" pitchFamily="34" charset="-120"/>
              </a:rPr>
              <a:t>COST</a:t>
            </a:r>
            <a:endParaRPr lang="en-US" sz="1200" dirty="0"/>
          </a:p>
        </p:txBody>
      </p:sp>
      <p:sp>
        <p:nvSpPr>
          <p:cNvPr id="38" name="Text 35"/>
          <p:cNvSpPr/>
          <p:nvPr/>
        </p:nvSpPr>
        <p:spPr>
          <a:xfrm>
            <a:off x="6986016" y="2169414"/>
            <a:ext cx="347472" cy="347472"/>
          </a:xfrm>
          <a:prstGeom prst="ellipse">
            <a:avLst/>
          </a:prstGeom>
          <a:solidFill>
            <a:srgbClr val="B9913A"/>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1A2744"/>
                </a:solidFill>
                <a:latin typeface="Calibri" pitchFamily="34" charset="0"/>
                <a:ea typeface="Calibri" pitchFamily="34" charset="-122"/>
                <a:cs typeface="Calibri" pitchFamily="34" charset="-120"/>
              </a:rPr>
              <a:t>D1</a:t>
            </a:r>
            <a:endParaRPr lang="en-US" sz="900" dirty="0"/>
          </a:p>
        </p:txBody>
      </p:sp>
      <p:sp>
        <p:nvSpPr>
          <p:cNvPr id="39" name="Text 36"/>
          <p:cNvSpPr/>
          <p:nvPr/>
        </p:nvSpPr>
        <p:spPr>
          <a:xfrm>
            <a:off x="6784848" y="1517904"/>
            <a:ext cx="347472" cy="347472"/>
          </a:xfrm>
          <a:prstGeom prst="ellipse">
            <a:avLst/>
          </a:prstGeom>
          <a:solidFill>
            <a:srgbClr val="B9913A"/>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1A2744"/>
                </a:solidFill>
                <a:latin typeface="Calibri" pitchFamily="34" charset="0"/>
                <a:ea typeface="Calibri" pitchFamily="34" charset="-122"/>
                <a:cs typeface="Calibri" pitchFamily="34" charset="-120"/>
              </a:rPr>
              <a:t>D2</a:t>
            </a:r>
            <a:endParaRPr lang="en-US" sz="900" dirty="0"/>
          </a:p>
        </p:txBody>
      </p:sp>
      <p:sp>
        <p:nvSpPr>
          <p:cNvPr id="40" name="Text 37"/>
          <p:cNvSpPr/>
          <p:nvPr/>
        </p:nvSpPr>
        <p:spPr>
          <a:xfrm>
            <a:off x="7187184" y="1517904"/>
            <a:ext cx="347472" cy="347472"/>
          </a:xfrm>
          <a:prstGeom prst="ellipse">
            <a:avLst/>
          </a:prstGeom>
          <a:solidFill>
            <a:srgbClr val="2E7D4F"/>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R1</a:t>
            </a:r>
            <a:endParaRPr lang="en-US" sz="900" dirty="0"/>
          </a:p>
        </p:txBody>
      </p:sp>
      <p:sp>
        <p:nvSpPr>
          <p:cNvPr id="41" name="Text 38"/>
          <p:cNvSpPr/>
          <p:nvPr/>
        </p:nvSpPr>
        <p:spPr>
          <a:xfrm>
            <a:off x="5138928" y="3191256"/>
            <a:ext cx="347472" cy="347472"/>
          </a:xfrm>
          <a:prstGeom prst="ellipse">
            <a:avLst/>
          </a:prstGeom>
          <a:solidFill>
            <a:srgbClr val="B9913A"/>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1A2744"/>
                </a:solidFill>
                <a:latin typeface="Calibri" pitchFamily="34" charset="0"/>
                <a:ea typeface="Calibri" pitchFamily="34" charset="-122"/>
                <a:cs typeface="Calibri" pitchFamily="34" charset="-120"/>
              </a:rPr>
              <a:t>D3</a:t>
            </a:r>
            <a:endParaRPr lang="en-US" sz="900" dirty="0"/>
          </a:p>
        </p:txBody>
      </p:sp>
      <p:sp>
        <p:nvSpPr>
          <p:cNvPr id="42" name="Text 39"/>
          <p:cNvSpPr/>
          <p:nvPr/>
        </p:nvSpPr>
        <p:spPr>
          <a:xfrm>
            <a:off x="5541264" y="3191256"/>
            <a:ext cx="347472" cy="347472"/>
          </a:xfrm>
          <a:prstGeom prst="ellipse">
            <a:avLst/>
          </a:prstGeom>
          <a:solidFill>
            <a:srgbClr val="6B4C9A"/>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T2</a:t>
            </a:r>
            <a:endParaRPr lang="en-US" sz="900" dirty="0"/>
          </a:p>
        </p:txBody>
      </p:sp>
      <p:sp>
        <p:nvSpPr>
          <p:cNvPr id="43" name="Text 40"/>
          <p:cNvSpPr/>
          <p:nvPr/>
        </p:nvSpPr>
        <p:spPr>
          <a:xfrm>
            <a:off x="3694176" y="1517904"/>
            <a:ext cx="347472" cy="347472"/>
          </a:xfrm>
          <a:prstGeom prst="ellipse">
            <a:avLst/>
          </a:prstGeom>
          <a:solidFill>
            <a:srgbClr val="4A90C2"/>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A1</a:t>
            </a:r>
            <a:endParaRPr lang="en-US" sz="900" dirty="0"/>
          </a:p>
        </p:txBody>
      </p:sp>
      <p:sp>
        <p:nvSpPr>
          <p:cNvPr id="44" name="Text 41"/>
          <p:cNvSpPr/>
          <p:nvPr/>
        </p:nvSpPr>
        <p:spPr>
          <a:xfrm>
            <a:off x="1847088" y="2169414"/>
            <a:ext cx="347472" cy="347472"/>
          </a:xfrm>
          <a:prstGeom prst="ellipse">
            <a:avLst/>
          </a:prstGeom>
          <a:solidFill>
            <a:srgbClr val="4A90C2"/>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A2</a:t>
            </a:r>
            <a:endParaRPr lang="en-US" sz="900" dirty="0"/>
          </a:p>
        </p:txBody>
      </p:sp>
      <p:sp>
        <p:nvSpPr>
          <p:cNvPr id="45" name="Text 42"/>
          <p:cNvSpPr/>
          <p:nvPr/>
        </p:nvSpPr>
        <p:spPr>
          <a:xfrm>
            <a:off x="2249424" y="2169414"/>
            <a:ext cx="347472" cy="347472"/>
          </a:xfrm>
          <a:prstGeom prst="ellipse">
            <a:avLst/>
          </a:prstGeom>
          <a:solidFill>
            <a:srgbClr val="6B4C9A"/>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T1</a:t>
            </a:r>
            <a:endParaRPr lang="en-US" sz="900" dirty="0"/>
          </a:p>
        </p:txBody>
      </p:sp>
      <p:sp>
        <p:nvSpPr>
          <p:cNvPr id="46" name="Text 43"/>
          <p:cNvSpPr/>
          <p:nvPr/>
        </p:nvSpPr>
        <p:spPr>
          <a:xfrm>
            <a:off x="3694176" y="3191256"/>
            <a:ext cx="347472" cy="347472"/>
          </a:xfrm>
          <a:prstGeom prst="ellipse">
            <a:avLst/>
          </a:prstGeom>
          <a:solidFill>
            <a:srgbClr val="4A90C2"/>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A3</a:t>
            </a:r>
            <a:endParaRPr lang="en-US" sz="900" dirty="0"/>
          </a:p>
        </p:txBody>
      </p:sp>
      <p:sp>
        <p:nvSpPr>
          <p:cNvPr id="47" name="Text 44"/>
          <p:cNvSpPr/>
          <p:nvPr/>
        </p:nvSpPr>
        <p:spPr>
          <a:xfrm>
            <a:off x="3694176" y="2169414"/>
            <a:ext cx="347472" cy="347472"/>
          </a:xfrm>
          <a:prstGeom prst="ellipse">
            <a:avLst/>
          </a:prstGeom>
          <a:solidFill>
            <a:srgbClr val="2E7D4F"/>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R2</a:t>
            </a:r>
            <a:endParaRPr lang="en-US" sz="900" dirty="0"/>
          </a:p>
        </p:txBody>
      </p:sp>
      <p:sp>
        <p:nvSpPr>
          <p:cNvPr id="48" name="Text 45"/>
          <p:cNvSpPr/>
          <p:nvPr/>
        </p:nvSpPr>
        <p:spPr>
          <a:xfrm>
            <a:off x="6986016" y="3191256"/>
            <a:ext cx="347472" cy="347472"/>
          </a:xfrm>
          <a:prstGeom prst="ellipse">
            <a:avLst/>
          </a:prstGeom>
          <a:solidFill>
            <a:srgbClr val="2E7D4F"/>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R3</a:t>
            </a:r>
            <a:endParaRPr lang="en-US" sz="900" dirty="0"/>
          </a:p>
        </p:txBody>
      </p:sp>
      <p:sp>
        <p:nvSpPr>
          <p:cNvPr id="49" name="Text 46"/>
          <p:cNvSpPr/>
          <p:nvPr/>
        </p:nvSpPr>
        <p:spPr>
          <a:xfrm>
            <a:off x="6986016" y="3842766"/>
            <a:ext cx="347472" cy="347472"/>
          </a:xfrm>
          <a:prstGeom prst="ellipse">
            <a:avLst/>
          </a:prstGeom>
          <a:solidFill>
            <a:srgbClr val="6B4C9A"/>
          </a:solidFill>
          <a:ln/>
          <a:effectLst>
            <a:outerShdw blurRad="38100" dist="254" dir="5400000" algn="bl" rotWithShape="0">
              <a:srgbClr val="000000">
                <a:alpha val="18000"/>
              </a:srgbClr>
            </a:outerShdw>
          </a:effectLst>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T3</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TotalTime>
  <Words>715</Words>
  <Application>Microsoft Office PowerPoint</Application>
  <PresentationFormat>On-screen Show (16:9)</PresentationFormat>
  <Paragraphs>114</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vs Impact Matrix</dc:title>
  <dc:subject>PptxGenJS Presentation</dc:subject>
  <dc:creator>Leadership-Tools.com</dc:creator>
  <cp:lastModifiedBy>R TODD GORHAM</cp:lastModifiedBy>
  <cp:revision>3</cp:revision>
  <dcterms:created xsi:type="dcterms:W3CDTF">2026-08-13T23:06:30Z</dcterms:created>
  <dcterms:modified xsi:type="dcterms:W3CDTF">2026-08-14T18:53:56Z</dcterms:modified>
</cp:coreProperties>
</file>