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58" r:id="rId4"/>
    <p:sldId id="259" r:id="rId5"/>
    <p:sldId id="262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5F0"/>
    <a:srgbClr val="E8ECF0"/>
    <a:srgbClr val="CAD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85548A-22B7-47AE-814D-AA24B1647657}" v="2" dt="2026-04-14T00:08:41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31" d="100"/>
          <a:sy n="131" d="100"/>
        </p:scale>
        <p:origin x="24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TODD GORHAM" userId="74cc8f40be6e7f54" providerId="LiveId" clId="{CE72C87E-C175-4912-AD47-78BE5EFBD5F2}"/>
    <pc:docChg chg="undo custSel modSld">
      <pc:chgData name="R TODD GORHAM" userId="74cc8f40be6e7f54" providerId="LiveId" clId="{CE72C87E-C175-4912-AD47-78BE5EFBD5F2}" dt="2026-04-14T00:09:02.701" v="8" actId="2711"/>
      <pc:docMkLst>
        <pc:docMk/>
      </pc:docMkLst>
      <pc:sldChg chg="addSp delSp modSp mod">
        <pc:chgData name="R TODD GORHAM" userId="74cc8f40be6e7f54" providerId="LiveId" clId="{CE72C87E-C175-4912-AD47-78BE5EFBD5F2}" dt="2026-04-14T00:07:38.333" v="6"/>
        <pc:sldMkLst>
          <pc:docMk/>
          <pc:sldMk cId="0" sldId="256"/>
        </pc:sldMkLst>
        <pc:spChg chg="mod">
          <ac:chgData name="R TODD GORHAM" userId="74cc8f40be6e7f54" providerId="LiveId" clId="{CE72C87E-C175-4912-AD47-78BE5EFBD5F2}" dt="2026-04-14T00:06:59.028" v="3" actId="1076"/>
          <ac:spMkLst>
            <pc:docMk/>
            <pc:sldMk cId="0" sldId="256"/>
            <ac:spMk id="7" creationId="{00000000-0000-0000-0000-000000000000}"/>
          </ac:spMkLst>
        </pc:spChg>
        <pc:spChg chg="mod">
          <ac:chgData name="R TODD GORHAM" userId="74cc8f40be6e7f54" providerId="LiveId" clId="{CE72C87E-C175-4912-AD47-78BE5EFBD5F2}" dt="2026-04-14T00:06:54.102" v="1" actId="14100"/>
          <ac:spMkLst>
            <pc:docMk/>
            <pc:sldMk cId="0" sldId="256"/>
            <ac:spMk id="8" creationId="{00000000-0000-0000-0000-000000000000}"/>
          </ac:spMkLst>
        </pc:spChg>
        <pc:spChg chg="mod">
          <ac:chgData name="R TODD GORHAM" userId="74cc8f40be6e7f54" providerId="LiveId" clId="{CE72C87E-C175-4912-AD47-78BE5EFBD5F2}" dt="2026-04-14T00:06:54.102" v="1" actId="14100"/>
          <ac:spMkLst>
            <pc:docMk/>
            <pc:sldMk cId="0" sldId="256"/>
            <ac:spMk id="10" creationId="{00000000-0000-0000-0000-000000000000}"/>
          </ac:spMkLst>
        </pc:spChg>
        <pc:spChg chg="mod">
          <ac:chgData name="R TODD GORHAM" userId="74cc8f40be6e7f54" providerId="LiveId" clId="{CE72C87E-C175-4912-AD47-78BE5EFBD5F2}" dt="2026-04-14T00:07:16.786" v="4" actId="1076"/>
          <ac:spMkLst>
            <pc:docMk/>
            <pc:sldMk cId="0" sldId="256"/>
            <ac:spMk id="11" creationId="{00000000-0000-0000-0000-000000000000}"/>
          </ac:spMkLst>
        </pc:spChg>
        <pc:spChg chg="mod">
          <ac:chgData name="R TODD GORHAM" userId="74cc8f40be6e7f54" providerId="LiveId" clId="{CE72C87E-C175-4912-AD47-78BE5EFBD5F2}" dt="2026-04-14T00:07:16.786" v="4" actId="1076"/>
          <ac:spMkLst>
            <pc:docMk/>
            <pc:sldMk cId="0" sldId="256"/>
            <ac:spMk id="13" creationId="{00000000-0000-0000-0000-000000000000}"/>
          </ac:spMkLst>
        </pc:spChg>
        <pc:picChg chg="del">
          <ac:chgData name="R TODD GORHAM" userId="74cc8f40be6e7f54" providerId="LiveId" clId="{CE72C87E-C175-4912-AD47-78BE5EFBD5F2}" dt="2026-04-14T00:07:36.179" v="5" actId="478"/>
          <ac:picMkLst>
            <pc:docMk/>
            <pc:sldMk cId="0" sldId="256"/>
            <ac:picMk id="3" creationId="{00000000-0000-0000-0000-000000000000}"/>
          </ac:picMkLst>
        </pc:picChg>
        <pc:picChg chg="mod">
          <ac:chgData name="R TODD GORHAM" userId="74cc8f40be6e7f54" providerId="LiveId" clId="{CE72C87E-C175-4912-AD47-78BE5EFBD5F2}" dt="2026-04-14T00:06:54.102" v="1" actId="14100"/>
          <ac:picMkLst>
            <pc:docMk/>
            <pc:sldMk cId="0" sldId="256"/>
            <ac:picMk id="9" creationId="{00000000-0000-0000-0000-000000000000}"/>
          </ac:picMkLst>
        </pc:picChg>
        <pc:picChg chg="mod">
          <ac:chgData name="R TODD GORHAM" userId="74cc8f40be6e7f54" providerId="LiveId" clId="{CE72C87E-C175-4912-AD47-78BE5EFBD5F2}" dt="2026-04-14T00:07:16.786" v="4" actId="1076"/>
          <ac:picMkLst>
            <pc:docMk/>
            <pc:sldMk cId="0" sldId="256"/>
            <ac:picMk id="12" creationId="{00000000-0000-0000-0000-000000000000}"/>
          </ac:picMkLst>
        </pc:picChg>
        <pc:picChg chg="add mod">
          <ac:chgData name="R TODD GORHAM" userId="74cc8f40be6e7f54" providerId="LiveId" clId="{CE72C87E-C175-4912-AD47-78BE5EFBD5F2}" dt="2026-04-14T00:07:38.333" v="6"/>
          <ac:picMkLst>
            <pc:docMk/>
            <pc:sldMk cId="0" sldId="256"/>
            <ac:picMk id="16" creationId="{E5C871D0-FFB3-51EA-2FE6-BAD88F815A75}"/>
          </ac:picMkLst>
        </pc:picChg>
      </pc:sldChg>
      <pc:sldChg chg="modSp mod">
        <pc:chgData name="R TODD GORHAM" userId="74cc8f40be6e7f54" providerId="LiveId" clId="{CE72C87E-C175-4912-AD47-78BE5EFBD5F2}" dt="2026-04-14T00:09:02.701" v="8" actId="2711"/>
        <pc:sldMkLst>
          <pc:docMk/>
          <pc:sldMk cId="0" sldId="258"/>
        </pc:sldMkLst>
        <pc:spChg chg="mod">
          <ac:chgData name="R TODD GORHAM" userId="74cc8f40be6e7f54" providerId="LiveId" clId="{CE72C87E-C175-4912-AD47-78BE5EFBD5F2}" dt="2026-04-14T00:09:02.701" v="8" actId="2711"/>
          <ac:spMkLst>
            <pc:docMk/>
            <pc:sldMk cId="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656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leadership-tools.com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leadership-tools.com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99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411480" y="612648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405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Succession Planning Review</a:t>
            </a:r>
            <a:endParaRPr lang="en-US" sz="4050" dirty="0">
              <a:latin typeface="+mj-lt"/>
            </a:endParaRPr>
          </a:p>
        </p:txBody>
      </p:sp>
      <p:sp>
        <p:nvSpPr>
          <p:cNvPr id="5" name="Shape 2"/>
          <p:cNvSpPr/>
          <p:nvPr/>
        </p:nvSpPr>
        <p:spPr>
          <a:xfrm>
            <a:off x="411480" y="1760219"/>
            <a:ext cx="4467860" cy="45719"/>
          </a:xfrm>
          <a:prstGeom prst="rect">
            <a:avLst/>
          </a:prstGeom>
          <a:solidFill>
            <a:srgbClr val="B99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11480" y="1956816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i="1" dirty="0">
                <a:solidFill>
                  <a:srgbClr val="CADCFC"/>
                </a:solidFill>
                <a:latin typeface="+mj-lt"/>
                <a:ea typeface="Calibri" pitchFamily="34" charset="-122"/>
                <a:cs typeface="Calibri" pitchFamily="34" charset="-120"/>
              </a:rPr>
              <a:t>A Structured Approach to Evaluating</a:t>
            </a:r>
            <a:endParaRPr lang="en-US" sz="1600" i="1" dirty="0">
              <a:solidFill>
                <a:srgbClr val="CADCFC"/>
              </a:solidFill>
              <a:latin typeface="+mj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600" i="1" dirty="0">
                <a:solidFill>
                  <a:srgbClr val="CADCFC"/>
                </a:solidFill>
                <a:latin typeface="+mj-lt"/>
                <a:ea typeface="Calibri" pitchFamily="34" charset="-122"/>
                <a:cs typeface="Calibri" pitchFamily="34" charset="-120"/>
              </a:rPr>
              <a:t>Team Readiness and Leadership Potential</a:t>
            </a:r>
            <a:endParaRPr lang="en-US" sz="1700" i="1" dirty="0">
              <a:solidFill>
                <a:srgbClr val="CADCFC"/>
              </a:solidFill>
              <a:latin typeface="+mj-lt"/>
            </a:endParaRPr>
          </a:p>
        </p:txBody>
      </p:sp>
      <p:sp>
        <p:nvSpPr>
          <p:cNvPr id="7" name="Text 4"/>
          <p:cNvSpPr/>
          <p:nvPr/>
        </p:nvSpPr>
        <p:spPr>
          <a:xfrm>
            <a:off x="411480" y="2840397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 ·  Evaluate  ·  Develop  ·  Plan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11480" y="3324689"/>
            <a:ext cx="3374136" cy="475827"/>
          </a:xfrm>
          <a:prstGeom prst="rect">
            <a:avLst/>
          </a:prstGeom>
          <a:solidFill>
            <a:srgbClr val="4A90C2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406277"/>
            <a:ext cx="281178" cy="302799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60120" y="3324689"/>
            <a:ext cx="2811780" cy="4758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Complete the Succession Review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4023360" y="3328616"/>
            <a:ext cx="3374136" cy="475827"/>
          </a:xfrm>
          <a:prstGeom prst="rect">
            <a:avLst/>
          </a:prstGeom>
          <a:solidFill>
            <a:srgbClr val="2E7D6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0520" y="3410204"/>
            <a:ext cx="281178" cy="302799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572000" y="3328616"/>
            <a:ext cx="2811780" cy="4758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Plot Team on the 4-Block Grid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411480" y="4409439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Have each team member complete this review before your succession planning discussion. Preparation leads to better conversations, more thoughtful evaluations, and stronger development plans.</a:t>
            </a:r>
            <a:endParaRPr lang="en-US" sz="1050" dirty="0">
              <a:solidFill>
                <a:srgbClr val="CADCFC"/>
              </a:solidFill>
            </a:endParaRPr>
          </a:p>
        </p:txBody>
      </p:sp>
      <p:pic>
        <p:nvPicPr>
          <p:cNvPr id="16" name="Image 0">
            <a:hlinkClick r:id="rId5"/>
            <a:extLst>
              <a:ext uri="{FF2B5EF4-FFF2-40B4-BE49-F238E27FC236}">
                <a16:creationId xmlns:a16="http://schemas.microsoft.com/office/drawing/2014/main" id="{E5C871D0-FFB3-51EA-2FE6-BAD88F815A7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015446" y="250720"/>
            <a:ext cx="2984660" cy="4213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94360"/>
            <a:ext cx="9144000" cy="45720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73152"/>
            <a:ext cx="6583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to Use This Template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74320" y="720675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steps to prepare the review.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256032" y="1059924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56032" y="1059924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56032" y="1059924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10" name="Text 7"/>
          <p:cNvSpPr/>
          <p:nvPr/>
        </p:nvSpPr>
        <p:spPr>
          <a:xfrm>
            <a:off x="621792" y="11239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 to Team Members</a:t>
            </a:r>
          </a:p>
        </p:txBody>
      </p:sp>
      <p:sp>
        <p:nvSpPr>
          <p:cNvPr id="11" name="Text 8"/>
          <p:cNvSpPr/>
          <p:nvPr/>
        </p:nvSpPr>
        <p:spPr>
          <a:xfrm>
            <a:off x="621792" y="1379964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each team member a copy of the review form to complete before your succession planning discussion. Self-reflection leads to richer, more honest conversations.</a:t>
            </a:r>
          </a:p>
        </p:txBody>
      </p:sp>
      <p:sp>
        <p:nvSpPr>
          <p:cNvPr id="12" name="Shape 9"/>
          <p:cNvSpPr/>
          <p:nvPr/>
        </p:nvSpPr>
        <p:spPr>
          <a:xfrm>
            <a:off x="256032" y="2312652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256032" y="2312652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256032" y="2312652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15" name="Text 12"/>
          <p:cNvSpPr/>
          <p:nvPr/>
        </p:nvSpPr>
        <p:spPr>
          <a:xfrm>
            <a:off x="621792" y="23766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Background and Experience</a:t>
            </a:r>
          </a:p>
        </p:txBody>
      </p:sp>
      <p:sp>
        <p:nvSpPr>
          <p:cNvPr id="16" name="Text 13"/>
          <p:cNvSpPr/>
          <p:nvPr/>
        </p:nvSpPr>
        <p:spPr>
          <a:xfrm>
            <a:off x="621792" y="2632692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each person document their education, certifications, and relevant work experience from the past five years. This grounds the discussion in real qualifications.</a:t>
            </a:r>
          </a:p>
        </p:txBody>
      </p:sp>
      <p:sp>
        <p:nvSpPr>
          <p:cNvPr id="17" name="Shape 14"/>
          <p:cNvSpPr/>
          <p:nvPr/>
        </p:nvSpPr>
        <p:spPr>
          <a:xfrm>
            <a:off x="256032" y="3565380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256032" y="3565380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256032" y="3565380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20" name="Text 17"/>
          <p:cNvSpPr/>
          <p:nvPr/>
        </p:nvSpPr>
        <p:spPr>
          <a:xfrm>
            <a:off x="621792" y="36293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Key Accomplishments</a:t>
            </a:r>
          </a:p>
        </p:txBody>
      </p:sp>
      <p:sp>
        <p:nvSpPr>
          <p:cNvPr id="21" name="Text 18"/>
          <p:cNvSpPr/>
          <p:nvPr/>
        </p:nvSpPr>
        <p:spPr>
          <a:xfrm>
            <a:off x="621792" y="3885420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each team member to describe the leadership roles they are interested in and why they believe they are ready. Interest is as important as capability.</a:t>
            </a:r>
          </a:p>
        </p:txBody>
      </p:sp>
      <p:sp>
        <p:nvSpPr>
          <p:cNvPr id="22" name="Shape 19"/>
          <p:cNvSpPr/>
          <p:nvPr/>
        </p:nvSpPr>
        <p:spPr>
          <a:xfrm>
            <a:off x="4700016" y="1059924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00016" y="1059924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700016" y="1059924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25" name="Text 22"/>
          <p:cNvSpPr/>
          <p:nvPr/>
        </p:nvSpPr>
        <p:spPr>
          <a:xfrm>
            <a:off x="5065776" y="1123932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Strengths and Growth Areas</a:t>
            </a:r>
          </a:p>
        </p:txBody>
      </p:sp>
      <p:sp>
        <p:nvSpPr>
          <p:cNvPr id="26" name="Text 23"/>
          <p:cNvSpPr/>
          <p:nvPr/>
        </p:nvSpPr>
        <p:spPr>
          <a:xfrm>
            <a:off x="5065776" y="1379964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each person reflect honestly on what they do well and where they need to develop. This helps leaders target coaching where it matters most.</a:t>
            </a:r>
          </a:p>
        </p:txBody>
      </p:sp>
      <p:sp>
        <p:nvSpPr>
          <p:cNvPr id="27" name="Shape 24"/>
          <p:cNvSpPr/>
          <p:nvPr/>
        </p:nvSpPr>
        <p:spPr>
          <a:xfrm>
            <a:off x="4700016" y="2312652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4700016" y="2312652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4700016" y="2312652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30" name="Text 27"/>
          <p:cNvSpPr/>
          <p:nvPr/>
        </p:nvSpPr>
        <p:spPr>
          <a:xfrm>
            <a:off x="5065776" y="2376660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Future Interest</a:t>
            </a:r>
          </a:p>
        </p:txBody>
      </p:sp>
      <p:sp>
        <p:nvSpPr>
          <p:cNvPr id="31" name="Text 28"/>
          <p:cNvSpPr/>
          <p:nvPr/>
        </p:nvSpPr>
        <p:spPr>
          <a:xfrm>
            <a:off x="5065776" y="2632692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each team member to describe the leadership roles they are interested in and why they believe they are ready. Interest is as important as capability.</a:t>
            </a:r>
          </a:p>
        </p:txBody>
      </p:sp>
      <p:sp>
        <p:nvSpPr>
          <p:cNvPr id="32" name="Shape 29"/>
          <p:cNvSpPr/>
          <p:nvPr/>
        </p:nvSpPr>
        <p:spPr>
          <a:xfrm>
            <a:off x="4700016" y="3565380"/>
            <a:ext cx="4224528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4DD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4700016" y="3565380"/>
            <a:ext cx="292608" cy="107899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4700016" y="3565380"/>
            <a:ext cx="292608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>
              <a:solidFill>
                <a:srgbClr val="B9913A"/>
              </a:solidFill>
            </a:endParaRPr>
          </a:p>
        </p:txBody>
      </p:sp>
      <p:sp>
        <p:nvSpPr>
          <p:cNvPr id="35" name="Text 32"/>
          <p:cNvSpPr/>
          <p:nvPr/>
        </p:nvSpPr>
        <p:spPr>
          <a:xfrm>
            <a:off x="5065776" y="3629388"/>
            <a:ext cx="3767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for the 4-Block Discussion</a:t>
            </a:r>
          </a:p>
        </p:txBody>
      </p:sp>
      <p:sp>
        <p:nvSpPr>
          <p:cNvPr id="36" name="Text 33"/>
          <p:cNvSpPr/>
          <p:nvPr/>
        </p:nvSpPr>
        <p:spPr>
          <a:xfrm>
            <a:off x="5065776" y="3885420"/>
            <a:ext cx="37673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completed reviews to inform a more thoughtful succession planning conversation. Evidence replaces guesswork, and development plans become specific.</a:t>
            </a:r>
          </a:p>
        </p:txBody>
      </p:sp>
      <p:sp>
        <p:nvSpPr>
          <p:cNvPr id="37" name="Text 34"/>
          <p:cNvSpPr/>
          <p:nvPr/>
        </p:nvSpPr>
        <p:spPr>
          <a:xfrm>
            <a:off x="256032" y="4717524"/>
            <a:ext cx="86319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pic>
        <p:nvPicPr>
          <p:cNvPr id="38" name="Image 0">
            <a:hlinkClick r:id="rId3"/>
            <a:extLst>
              <a:ext uri="{FF2B5EF4-FFF2-40B4-BE49-F238E27FC236}">
                <a16:creationId xmlns:a16="http://schemas.microsoft.com/office/drawing/2014/main" id="{161C36BD-13BB-E69F-ADCF-8EA715829BE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C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Succession</a:t>
            </a:r>
            <a:r>
              <a:rPr lang="en-US" sz="24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Planning Review</a:t>
            </a:r>
            <a:endParaRPr lang="en-US" sz="2400" dirty="0">
              <a:latin typeface="+mj-lt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9144000" cy="32004"/>
          </a:xfrm>
          <a:prstGeom prst="rect">
            <a:avLst/>
          </a:prstGeom>
          <a:solidFill>
            <a:srgbClr val="B99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14652" y="758951"/>
            <a:ext cx="8503920" cy="4266167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14652" y="758952"/>
            <a:ext cx="8503920" cy="187452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51812" y="758952"/>
            <a:ext cx="3657600" cy="1686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INFORMATION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46424" y="1023822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Name: </a:t>
            </a: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___________________________________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3738264" y="1023822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Position: </a:t>
            </a: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_____________________________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6755784" y="102382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with Org: </a:t>
            </a: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446424" y="125242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Reports: </a:t>
            </a: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2366664" y="125242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Indirect Reports: </a:t>
            </a:r>
            <a:r>
              <a:rPr lang="en-US" sz="9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5153438" y="1252422"/>
            <a:ext cx="3522585" cy="18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Willingness to Relocate: </a:t>
            </a:r>
            <a:r>
              <a:rPr lang="en-US" sz="9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 /  No  /  Open to Discussion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46424" y="1499310"/>
            <a:ext cx="8229600" cy="0"/>
          </a:xfrm>
          <a:prstGeom prst="line">
            <a:avLst/>
          </a:prstGeom>
          <a:noFill/>
          <a:ln w="6350">
            <a:solidFill>
              <a:srgbClr val="D0D0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46424" y="1554174"/>
            <a:ext cx="4023360" cy="201168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19576" y="1554174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Education, Degrees, and Certifications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19576" y="1791918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degrees, certifications, and specialized training</a:t>
            </a:r>
            <a:endParaRPr lang="en-US" sz="850" dirty="0"/>
          </a:p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professional development programs completed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4652664" y="1554174"/>
            <a:ext cx="4023360" cy="201168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4725816" y="1554174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Accomplishments (Past 24 Months)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4725816" y="1791918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your most significant contributions</a:t>
            </a:r>
            <a:endParaRPr lang="en-US" sz="850" dirty="0"/>
          </a:p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specific about results and impact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446424" y="2441142"/>
            <a:ext cx="4023360" cy="201168"/>
          </a:xfrm>
          <a:prstGeom prst="rect">
            <a:avLst/>
          </a:prstGeom>
          <a:solidFill>
            <a:srgbClr val="4A90C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19576" y="2441142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 Work Experience (Past 5 Years)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519576" y="2678886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Summarize roles, responsibilities, and outcomes</a:t>
            </a:r>
            <a:endParaRPr lang="en-US" sz="850" dirty="0"/>
          </a:p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cross-functional or leadership experience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4652664" y="2441142"/>
            <a:ext cx="4023360" cy="201168"/>
          </a:xfrm>
          <a:prstGeom prst="rect">
            <a:avLst/>
          </a:prstGeom>
          <a:solidFill>
            <a:srgbClr val="4A90C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725816" y="2441142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Strengths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4725816" y="2678886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strengths that have contributed to your success</a:t>
            </a:r>
            <a:endParaRPr lang="en-US" sz="850" dirty="0"/>
          </a:p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a brief explanation for each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446424" y="3328110"/>
            <a:ext cx="4023360" cy="201168"/>
          </a:xfrm>
          <a:prstGeom prst="rect">
            <a:avLst/>
          </a:prstGeom>
          <a:solidFill>
            <a:srgbClr val="2E7D6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19576" y="3328110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Areas for Development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519576" y="3565854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areas where growth would strengthen your readiness</a:t>
            </a:r>
            <a:endParaRPr lang="en-US" sz="850" dirty="0"/>
          </a:p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a brief explanation for each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4652664" y="3328110"/>
            <a:ext cx="4023360" cy="201168"/>
          </a:xfrm>
          <a:prstGeom prst="rect">
            <a:avLst/>
          </a:prstGeom>
          <a:solidFill>
            <a:srgbClr val="2E7D6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4725816" y="3328110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Desired Next-Step Roles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4725816" y="3565854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leadership roles you are interested in</a:t>
            </a:r>
            <a:endParaRPr lang="en-US" sz="850" dirty="0"/>
          </a:p>
          <a:p>
            <a:pPr marL="342900" indent="-168275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why you believe you are ready for this step</a:t>
            </a:r>
            <a:endParaRPr lang="en-US" sz="850" dirty="0"/>
          </a:p>
        </p:txBody>
      </p:sp>
      <p:sp>
        <p:nvSpPr>
          <p:cNvPr id="34" name="Shape 31"/>
          <p:cNvSpPr/>
          <p:nvPr/>
        </p:nvSpPr>
        <p:spPr>
          <a:xfrm>
            <a:off x="446424" y="4215078"/>
            <a:ext cx="4023360" cy="192024"/>
          </a:xfrm>
          <a:prstGeom prst="rect">
            <a:avLst/>
          </a:prstGeom>
          <a:solidFill>
            <a:srgbClr val="7B5EA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519576" y="421507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Involvement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519576" y="4443678"/>
            <a:ext cx="3877056" cy="515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positions held, volunteer work, board memberships, and community activities</a:t>
            </a:r>
            <a:endParaRPr lang="en-US" sz="850" dirty="0"/>
          </a:p>
        </p:txBody>
      </p:sp>
      <p:pic>
        <p:nvPicPr>
          <p:cNvPr id="37" name="Image 0">
            <a:hlinkClick r:id="rId3"/>
            <a:extLst>
              <a:ext uri="{FF2B5EF4-FFF2-40B4-BE49-F238E27FC236}">
                <a16:creationId xmlns:a16="http://schemas.microsoft.com/office/drawing/2014/main" id="{C82CC138-16FF-7A3F-EAD3-4AA1ECEBBE2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  <p:sp>
        <p:nvSpPr>
          <p:cNvPr id="38" name="Shape 31">
            <a:extLst>
              <a:ext uri="{FF2B5EF4-FFF2-40B4-BE49-F238E27FC236}">
                <a16:creationId xmlns:a16="http://schemas.microsoft.com/office/drawing/2014/main" id="{520B58B8-A087-25E4-E3EF-284110F2AB1D}"/>
              </a:ext>
            </a:extLst>
          </p:cNvPr>
          <p:cNvSpPr/>
          <p:nvPr/>
        </p:nvSpPr>
        <p:spPr>
          <a:xfrm>
            <a:off x="4674218" y="4215078"/>
            <a:ext cx="4023360" cy="192024"/>
          </a:xfrm>
          <a:prstGeom prst="rect">
            <a:avLst/>
          </a:prstGeom>
          <a:solidFill>
            <a:srgbClr val="7B5EA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2">
            <a:extLst>
              <a:ext uri="{FF2B5EF4-FFF2-40B4-BE49-F238E27FC236}">
                <a16:creationId xmlns:a16="http://schemas.microsoft.com/office/drawing/2014/main" id="{FC5CA860-C8D1-217B-392A-7E126BD07C5E}"/>
              </a:ext>
            </a:extLst>
          </p:cNvPr>
          <p:cNvSpPr/>
          <p:nvPr/>
        </p:nvSpPr>
        <p:spPr>
          <a:xfrm>
            <a:off x="4725816" y="420593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900" dirty="0"/>
          </a:p>
        </p:txBody>
      </p:sp>
      <p:sp>
        <p:nvSpPr>
          <p:cNvPr id="42" name="Text 33">
            <a:extLst>
              <a:ext uri="{FF2B5EF4-FFF2-40B4-BE49-F238E27FC236}">
                <a16:creationId xmlns:a16="http://schemas.microsoft.com/office/drawing/2014/main" id="{881FCB8E-5FA1-7BE6-9937-9F8FF989CF2D}"/>
              </a:ext>
            </a:extLst>
          </p:cNvPr>
          <p:cNvSpPr/>
          <p:nvPr/>
        </p:nvSpPr>
        <p:spPr>
          <a:xfrm>
            <a:off x="4725816" y="4443678"/>
            <a:ext cx="3877056" cy="515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8275">
              <a:buSzPct val="100000"/>
              <a:buChar char="•"/>
            </a:pPr>
            <a:r>
              <a:rPr lang="en-US" sz="850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comments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C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Succession Planning Review  ·  EXAMPLE</a:t>
            </a:r>
            <a:endParaRPr lang="en-US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640080"/>
            <a:ext cx="9144000" cy="32004"/>
          </a:xfrm>
          <a:prstGeom prst="rect">
            <a:avLst/>
          </a:prstGeom>
          <a:solidFill>
            <a:srgbClr val="B99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320040" y="779689"/>
            <a:ext cx="8503920" cy="4282167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320040" y="745237"/>
            <a:ext cx="8503920" cy="210312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57200" y="745236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INFORMATION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019881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Name: </a:t>
            </a:r>
            <a:r>
              <a:rPr lang="en-US" sz="9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James Mitchell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3749040" y="1019881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Position: </a:t>
            </a:r>
            <a:r>
              <a:rPr lang="en-US" sz="9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Operations Supervisor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6766560" y="1019881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with Org: </a:t>
            </a:r>
            <a:r>
              <a:rPr lang="en-US" sz="9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457200" y="1248481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Reports: </a:t>
            </a:r>
            <a:r>
              <a:rPr lang="en-US" sz="9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2377440" y="1248481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Indirect Reports: </a:t>
            </a:r>
            <a:r>
              <a:rPr lang="en-US" sz="9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5123623" y="1248481"/>
            <a:ext cx="356317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Willingness to Relocate: </a:t>
            </a:r>
            <a:r>
              <a:rPr lang="en-US" sz="9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57200" y="1495369"/>
            <a:ext cx="8229600" cy="0"/>
          </a:xfrm>
          <a:prstGeom prst="line">
            <a:avLst/>
          </a:prstGeom>
          <a:noFill/>
          <a:ln w="6350">
            <a:solidFill>
              <a:srgbClr val="D0D0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57200" y="1550233"/>
            <a:ext cx="4023360" cy="201168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30352" y="1550233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Education, Degrees, and Certifications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30352" y="1787977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B.S. Business Administration, Portland State University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 Six Sigma Green Belt Certification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Development Certificate (internal program, 2023)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4663440" y="1550233"/>
            <a:ext cx="4023360" cy="201168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4736592" y="1550233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Accomplishments (Past 24 Months)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4736592" y="1787977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warehouse consolidation project saving $180K annually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team retention from 72% to 91% over 18 months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onboarding program now adopted company-wide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457200" y="2437201"/>
            <a:ext cx="4023360" cy="201168"/>
          </a:xfrm>
          <a:prstGeom prst="rect">
            <a:avLst/>
          </a:prstGeom>
          <a:solidFill>
            <a:srgbClr val="4A90C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30352" y="2437201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 Work Experience (Past 5 Years)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530352" y="2674945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Operations Supervisor (3 years), managing 8 direct reports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 Lead (2 years), responsible for daily production targets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Lead for distribution center expansion (cross-functional)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4663440" y="2437201"/>
            <a:ext cx="4023360" cy="201168"/>
          </a:xfrm>
          <a:prstGeom prst="rect">
            <a:avLst/>
          </a:prstGeom>
          <a:solidFill>
            <a:srgbClr val="4A90C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736592" y="2437201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Strengths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4736592" y="2674945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trust quickly with frontline teams through consistent follow-through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at translating strategy into daily operational priorities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Calm, steady decision-maker during high-pressure periods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457200" y="3324169"/>
            <a:ext cx="4023360" cy="201168"/>
          </a:xfrm>
          <a:prstGeom prst="rect">
            <a:avLst/>
          </a:prstGeom>
          <a:solidFill>
            <a:srgbClr val="2E7D6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30352" y="3324169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Areas for Development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530352" y="3561913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Needs experience managing other supervisors (next-level leadership)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strengthen financial analysis and budgeting skills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Would benefit from leading a cross-functional initiative at the regional level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4663440" y="3324169"/>
            <a:ext cx="4023360" cy="201168"/>
          </a:xfrm>
          <a:prstGeom prst="rect">
            <a:avLst/>
          </a:prstGeom>
          <a:solidFill>
            <a:srgbClr val="2E7D6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4736592" y="3324169"/>
            <a:ext cx="3877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Desired Next-Step Roles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4736592" y="3561913"/>
            <a:ext cx="3877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Operations Manager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demonstrated success leading teams through complex operational changes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Believes broader scope would match current growth trajectory</a:t>
            </a:r>
            <a:endParaRPr lang="en-US" sz="850" dirty="0"/>
          </a:p>
        </p:txBody>
      </p:sp>
      <p:sp>
        <p:nvSpPr>
          <p:cNvPr id="34" name="Shape 31"/>
          <p:cNvSpPr/>
          <p:nvPr/>
        </p:nvSpPr>
        <p:spPr>
          <a:xfrm>
            <a:off x="457200" y="4211137"/>
            <a:ext cx="4023360" cy="201168"/>
          </a:xfrm>
          <a:prstGeom prst="rect">
            <a:avLst/>
          </a:prstGeom>
          <a:solidFill>
            <a:srgbClr val="7B5EA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530352" y="4211137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Involvement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530352" y="4439736"/>
            <a:ext cx="3877056" cy="581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United Way campaign chair (2 years)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Youth sports coach, Cedar Hills Community League</a:t>
            </a:r>
            <a:endParaRPr lang="en-US" sz="850" dirty="0"/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>
                <a:solidFill>
                  <a:srgbClr val="3E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mentor, Portland State Business School career program</a:t>
            </a:r>
            <a:endParaRPr lang="en-US" sz="850" dirty="0"/>
          </a:p>
        </p:txBody>
      </p:sp>
      <p:sp>
        <p:nvSpPr>
          <p:cNvPr id="37" name="Shape 31">
            <a:extLst>
              <a:ext uri="{FF2B5EF4-FFF2-40B4-BE49-F238E27FC236}">
                <a16:creationId xmlns:a16="http://schemas.microsoft.com/office/drawing/2014/main" id="{F6910DBC-742D-D2C3-9A09-11ED141DA583}"/>
              </a:ext>
            </a:extLst>
          </p:cNvPr>
          <p:cNvSpPr/>
          <p:nvPr/>
        </p:nvSpPr>
        <p:spPr>
          <a:xfrm>
            <a:off x="4663440" y="4200903"/>
            <a:ext cx="4023360" cy="201168"/>
          </a:xfrm>
          <a:prstGeom prst="rect">
            <a:avLst/>
          </a:prstGeom>
          <a:solidFill>
            <a:srgbClr val="7B5EA7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8" name="Text 33">
            <a:extLst>
              <a:ext uri="{FF2B5EF4-FFF2-40B4-BE49-F238E27FC236}">
                <a16:creationId xmlns:a16="http://schemas.microsoft.com/office/drawing/2014/main" id="{D1E4CAF2-1383-D21A-FCED-60F5B9468523}"/>
              </a:ext>
            </a:extLst>
          </p:cNvPr>
          <p:cNvSpPr/>
          <p:nvPr/>
        </p:nvSpPr>
        <p:spPr>
          <a:xfrm>
            <a:off x="4736592" y="4465965"/>
            <a:ext cx="3877056" cy="581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169863">
              <a:spcAft>
                <a:spcPts val="200"/>
              </a:spcAft>
              <a:buSzPct val="100000"/>
              <a:buChar char="•"/>
            </a:pPr>
            <a:r>
              <a:rPr lang="en-US" sz="850" dirty="0"/>
              <a:t>Always willing to participate in events after work hours and on weekends if available.</a:t>
            </a:r>
          </a:p>
          <a:p>
            <a:pPr marL="342900" indent="-169863">
              <a:spcAft>
                <a:spcPts val="200"/>
              </a:spcAft>
              <a:buSzPct val="100000"/>
              <a:buChar char="•"/>
            </a:pPr>
            <a:endParaRPr lang="en-US" sz="850" dirty="0"/>
          </a:p>
        </p:txBody>
      </p:sp>
      <p:sp>
        <p:nvSpPr>
          <p:cNvPr id="40" name="Text 32">
            <a:extLst>
              <a:ext uri="{FF2B5EF4-FFF2-40B4-BE49-F238E27FC236}">
                <a16:creationId xmlns:a16="http://schemas.microsoft.com/office/drawing/2014/main" id="{6C313D17-43EA-6357-6435-A4270E7660FD}"/>
              </a:ext>
            </a:extLst>
          </p:cNvPr>
          <p:cNvSpPr/>
          <p:nvPr/>
        </p:nvSpPr>
        <p:spPr>
          <a:xfrm>
            <a:off x="4736592" y="4197095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900" dirty="0"/>
          </a:p>
        </p:txBody>
      </p:sp>
      <p:pic>
        <p:nvPicPr>
          <p:cNvPr id="41" name="Image 0">
            <a:hlinkClick r:id="rId3"/>
            <a:extLst>
              <a:ext uri="{FF2B5EF4-FFF2-40B4-BE49-F238E27FC236}">
                <a16:creationId xmlns:a16="http://schemas.microsoft.com/office/drawing/2014/main" id="{A6A36526-5C40-659B-56A3-CB002C7496F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365760" y="256032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What comes next?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1"/>
          <p:cNvSpPr/>
          <p:nvPr/>
        </p:nvSpPr>
        <p:spPr>
          <a:xfrm>
            <a:off x="365760" y="896112"/>
            <a:ext cx="420624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2"/>
          <p:cNvSpPr/>
          <p:nvPr/>
        </p:nvSpPr>
        <p:spPr>
          <a:xfrm>
            <a:off x="274320" y="1078992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3"/>
          <p:cNvSpPr/>
          <p:nvPr/>
        </p:nvSpPr>
        <p:spPr>
          <a:xfrm>
            <a:off x="274320" y="1078992"/>
            <a:ext cx="73152" cy="1627632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4"/>
          <p:cNvSpPr/>
          <p:nvPr/>
        </p:nvSpPr>
        <p:spPr>
          <a:xfrm>
            <a:off x="438912" y="1188720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Plot Team on the 4-Block Grid</a:t>
            </a:r>
          </a:p>
        </p:txBody>
      </p:sp>
      <p:sp>
        <p:nvSpPr>
          <p:cNvPr id="9" name="Text 6"/>
          <p:cNvSpPr/>
          <p:nvPr/>
        </p:nvSpPr>
        <p:spPr>
          <a:xfrm>
            <a:off x="438912" y="1554480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Use the completed reviews to place each team member on the Performance vs. Potential grid. The reviews provide the evidence you need for a fair, thoughtful assessment.</a:t>
            </a:r>
          </a:p>
        </p:txBody>
      </p:sp>
      <p:sp>
        <p:nvSpPr>
          <p:cNvPr id="10" name="Shape 7"/>
          <p:cNvSpPr/>
          <p:nvPr/>
        </p:nvSpPr>
        <p:spPr>
          <a:xfrm>
            <a:off x="4709160" y="1078992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709160" y="1078992"/>
            <a:ext cx="73152" cy="1627632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873752" y="1188720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Identify Development Priorities</a:t>
            </a:r>
          </a:p>
        </p:txBody>
      </p:sp>
      <p:sp>
        <p:nvSpPr>
          <p:cNvPr id="14" name="Text 11"/>
          <p:cNvSpPr/>
          <p:nvPr/>
        </p:nvSpPr>
        <p:spPr>
          <a:xfrm>
            <a:off x="4873752" y="1554480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For each person, define what specific experiences, coaching, or exposure would help them grow into their next role. The review makes those needs visible.</a:t>
            </a:r>
          </a:p>
        </p:txBody>
      </p:sp>
      <p:sp>
        <p:nvSpPr>
          <p:cNvPr id="15" name="Shape 12"/>
          <p:cNvSpPr/>
          <p:nvPr/>
        </p:nvSpPr>
        <p:spPr>
          <a:xfrm>
            <a:off x="274320" y="2889504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274320" y="2889504"/>
            <a:ext cx="73152" cy="1627632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438912" y="2999232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Have the Conversation</a:t>
            </a:r>
          </a:p>
        </p:txBody>
      </p:sp>
      <p:sp>
        <p:nvSpPr>
          <p:cNvPr id="19" name="Text 16"/>
          <p:cNvSpPr/>
          <p:nvPr/>
        </p:nvSpPr>
        <p:spPr>
          <a:xfrm>
            <a:off x="438912" y="3364992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observations with each team member. Ask about their goals, listen to their perspective, and build a development path together. Growth works best as a partnership.</a:t>
            </a:r>
          </a:p>
        </p:txBody>
      </p:sp>
      <p:sp>
        <p:nvSpPr>
          <p:cNvPr id="20" name="Shape 17"/>
          <p:cNvSpPr/>
          <p:nvPr/>
        </p:nvSpPr>
        <p:spPr>
          <a:xfrm>
            <a:off x="4709160" y="2889504"/>
            <a:ext cx="4114800" cy="162763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8"/>
          <p:cNvSpPr/>
          <p:nvPr/>
        </p:nvSpPr>
        <p:spPr>
          <a:xfrm>
            <a:off x="4709160" y="2889504"/>
            <a:ext cx="73152" cy="1627632"/>
          </a:xfrm>
          <a:prstGeom prst="rect">
            <a:avLst/>
          </a:prstGeom>
          <a:solidFill>
            <a:srgbClr val="6B4C9A"/>
          </a:solidFill>
          <a:ln w="12700">
            <a:solidFill>
              <a:srgbClr val="6B4C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19"/>
          <p:cNvSpPr/>
          <p:nvPr/>
        </p:nvSpPr>
        <p:spPr>
          <a:xfrm>
            <a:off x="4873752" y="2999232"/>
            <a:ext cx="3877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Revisit Regularly</a:t>
            </a:r>
          </a:p>
        </p:txBody>
      </p:sp>
      <p:sp>
        <p:nvSpPr>
          <p:cNvPr id="24" name="Text 21"/>
          <p:cNvSpPr/>
          <p:nvPr/>
        </p:nvSpPr>
        <p:spPr>
          <a:xfrm>
            <a:off x="4873752" y="3364992"/>
            <a:ext cx="3877056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Succession planning is not a one-time event. Review the grid and update assessments at least twice a year. People grow, circumstances change, and your bench strength should reflect that.</a:t>
            </a:r>
          </a:p>
        </p:txBody>
      </p:sp>
      <p:sp>
        <p:nvSpPr>
          <p:cNvPr id="25" name="Text 22"/>
          <p:cNvSpPr/>
          <p:nvPr/>
        </p:nvSpPr>
        <p:spPr>
          <a:xfrm>
            <a:off x="340242" y="4686300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Find additional tools, templates, and resources at: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Image 0">
            <a:hlinkClick r:id="rId3"/>
            <a:extLst>
              <a:ext uri="{FF2B5EF4-FFF2-40B4-BE49-F238E27FC236}">
                <a16:creationId xmlns:a16="http://schemas.microsoft.com/office/drawing/2014/main" id="{1957A737-D227-DD69-4CFE-A160380ED1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  <p:sp>
        <p:nvSpPr>
          <p:cNvPr id="28" name="Text 20">
            <a:extLst>
              <a:ext uri="{FF2B5EF4-FFF2-40B4-BE49-F238E27FC236}">
                <a16:creationId xmlns:a16="http://schemas.microsoft.com/office/drawing/2014/main" id="{2C2CB56E-64BD-8467-E2A3-01E765E71E19}"/>
              </a:ext>
            </a:extLst>
          </p:cNvPr>
          <p:cNvSpPr/>
          <p:nvPr/>
        </p:nvSpPr>
        <p:spPr>
          <a:xfrm>
            <a:off x="340242" y="4837176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B9913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www.Leadership-Tools.com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859</Words>
  <Application>Microsoft Office PowerPoint</Application>
  <PresentationFormat>On-screen Show (16:9)</PresentationFormat>
  <Paragraphs>111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Succession Planning Review Guide</dc:title>
  <dc:subject>PptxGenJS Presentation</dc:subject>
  <dc:creator>Leadership-Tools.com</dc:creator>
  <cp:lastModifiedBy>R TODD GORHAM</cp:lastModifiedBy>
  <cp:revision>2</cp:revision>
  <dcterms:created xsi:type="dcterms:W3CDTF">2026-04-13T19:55:27Z</dcterms:created>
  <dcterms:modified xsi:type="dcterms:W3CDTF">2026-04-14T00:09:08Z</dcterms:modified>
</cp:coreProperties>
</file>